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845" r:id="rId1"/>
    <p:sldMasterId id="2147483865" r:id="rId2"/>
  </p:sldMasterIdLst>
  <p:notesMasterIdLst>
    <p:notesMasterId r:id="rId41"/>
  </p:notesMasterIdLst>
  <p:handoutMasterIdLst>
    <p:handoutMasterId r:id="rId42"/>
  </p:handoutMasterIdLst>
  <p:sldIdLst>
    <p:sldId id="256" r:id="rId3"/>
    <p:sldId id="588" r:id="rId4"/>
    <p:sldId id="380" r:id="rId5"/>
    <p:sldId id="386" r:id="rId6"/>
    <p:sldId id="580" r:id="rId7"/>
    <p:sldId id="577" r:id="rId8"/>
    <p:sldId id="570" r:id="rId9"/>
    <p:sldId id="571" r:id="rId10"/>
    <p:sldId id="572" r:id="rId11"/>
    <p:sldId id="573" r:id="rId12"/>
    <p:sldId id="574" r:id="rId13"/>
    <p:sldId id="576" r:id="rId14"/>
    <p:sldId id="578" r:id="rId15"/>
    <p:sldId id="589" r:id="rId16"/>
    <p:sldId id="590" r:id="rId17"/>
    <p:sldId id="493" r:id="rId18"/>
    <p:sldId id="566" r:id="rId19"/>
    <p:sldId id="514" r:id="rId20"/>
    <p:sldId id="516" r:id="rId21"/>
    <p:sldId id="591" r:id="rId22"/>
    <p:sldId id="527" r:id="rId23"/>
    <p:sldId id="529" r:id="rId24"/>
    <p:sldId id="530" r:id="rId25"/>
    <p:sldId id="567" r:id="rId26"/>
    <p:sldId id="531" r:id="rId27"/>
    <p:sldId id="544" r:id="rId28"/>
    <p:sldId id="594" r:id="rId29"/>
    <p:sldId id="579" r:id="rId30"/>
    <p:sldId id="533" r:id="rId31"/>
    <p:sldId id="534" r:id="rId32"/>
    <p:sldId id="535" r:id="rId33"/>
    <p:sldId id="556" r:id="rId34"/>
    <p:sldId id="557" r:id="rId35"/>
    <p:sldId id="558" r:id="rId36"/>
    <p:sldId id="555" r:id="rId37"/>
    <p:sldId id="536" r:id="rId38"/>
    <p:sldId id="540" r:id="rId39"/>
    <p:sldId id="542" r:id="rId4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00" autoAdjust="0"/>
    <p:restoredTop sz="86541" autoAdjust="0"/>
  </p:normalViewPr>
  <p:slideViewPr>
    <p:cSldViewPr>
      <p:cViewPr varScale="1">
        <p:scale>
          <a:sx n="58" d="100"/>
          <a:sy n="58" d="100"/>
        </p:scale>
        <p:origin x="-1589" y="-67"/>
      </p:cViewPr>
      <p:guideLst>
        <p:guide orient="horz" pos="2160"/>
        <p:guide pos="2880"/>
      </p:guideLst>
    </p:cSldViewPr>
  </p:slideViewPr>
  <p:notesTextViewPr>
    <p:cViewPr>
      <p:scale>
        <a:sx n="100" d="100"/>
        <a:sy n="100" d="100"/>
      </p:scale>
      <p:origin x="0" y="0"/>
    </p:cViewPr>
  </p:notesTextViewPr>
  <p:notesViewPr>
    <p:cSldViewPr>
      <p:cViewPr varScale="1">
        <p:scale>
          <a:sx n="54" d="100"/>
          <a:sy n="54" d="100"/>
        </p:scale>
        <p:origin x="-292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radarChart>
        <c:radarStyle val="marker"/>
        <c:varyColors val="0"/>
        <c:ser>
          <c:idx val="0"/>
          <c:order val="0"/>
          <c:tx>
            <c:strRef>
              <c:f>Sheet1!$B$1</c:f>
              <c:strCache>
                <c:ptCount val="1"/>
                <c:pt idx="0">
                  <c:v>仿真运用现状</c:v>
                </c:pt>
              </c:strCache>
            </c:strRef>
          </c:tx>
          <c:cat>
            <c:strRef>
              <c:f>Sheet1!$A$2:$A$7</c:f>
              <c:strCache>
                <c:ptCount val="6"/>
                <c:pt idx="0">
                  <c:v>软件工具</c:v>
                </c:pt>
                <c:pt idx="1">
                  <c:v>技术能力</c:v>
                </c:pt>
                <c:pt idx="2">
                  <c:v>技术流程</c:v>
                </c:pt>
                <c:pt idx="3">
                  <c:v>管理机制</c:v>
                </c:pt>
                <c:pt idx="4">
                  <c:v>规范标准</c:v>
                </c:pt>
                <c:pt idx="5">
                  <c:v>应用环境</c:v>
                </c:pt>
              </c:strCache>
            </c:strRef>
          </c:cat>
          <c:val>
            <c:numRef>
              <c:f>Sheet1!$B$2:$B$7</c:f>
              <c:numCache>
                <c:formatCode>General</c:formatCode>
                <c:ptCount val="6"/>
                <c:pt idx="0">
                  <c:v>0.8</c:v>
                </c:pt>
                <c:pt idx="1">
                  <c:v>0.30000000000000004</c:v>
                </c:pt>
                <c:pt idx="2">
                  <c:v>0.30000000000000004</c:v>
                </c:pt>
                <c:pt idx="3">
                  <c:v>0.2</c:v>
                </c:pt>
                <c:pt idx="4">
                  <c:v>0.2</c:v>
                </c:pt>
                <c:pt idx="5">
                  <c:v>0.4</c:v>
                </c:pt>
              </c:numCache>
            </c:numRef>
          </c:val>
        </c:ser>
        <c:ser>
          <c:idx val="1"/>
          <c:order val="1"/>
          <c:tx>
            <c:strRef>
              <c:f>Sheet1!$C$1</c:f>
              <c:strCache>
                <c:ptCount val="1"/>
                <c:pt idx="0">
                  <c:v>仿真体系要素</c:v>
                </c:pt>
              </c:strCache>
            </c:strRef>
          </c:tx>
          <c:cat>
            <c:strRef>
              <c:f>Sheet1!$A$2:$A$7</c:f>
              <c:strCache>
                <c:ptCount val="6"/>
                <c:pt idx="0">
                  <c:v>软件工具</c:v>
                </c:pt>
                <c:pt idx="1">
                  <c:v>技术能力</c:v>
                </c:pt>
                <c:pt idx="2">
                  <c:v>技术流程</c:v>
                </c:pt>
                <c:pt idx="3">
                  <c:v>管理机制</c:v>
                </c:pt>
                <c:pt idx="4">
                  <c:v>规范标准</c:v>
                </c:pt>
                <c:pt idx="5">
                  <c:v>应用环境</c:v>
                </c:pt>
              </c:strCache>
            </c:strRef>
          </c:cat>
          <c:val>
            <c:numRef>
              <c:f>Sheet1!$C$2:$C$7</c:f>
              <c:numCache>
                <c:formatCode>General</c:formatCode>
                <c:ptCount val="6"/>
                <c:pt idx="0">
                  <c:v>1</c:v>
                </c:pt>
                <c:pt idx="1">
                  <c:v>1</c:v>
                </c:pt>
                <c:pt idx="2">
                  <c:v>1</c:v>
                </c:pt>
                <c:pt idx="3">
                  <c:v>1</c:v>
                </c:pt>
                <c:pt idx="4">
                  <c:v>1</c:v>
                </c:pt>
                <c:pt idx="5">
                  <c:v>1</c:v>
                </c:pt>
              </c:numCache>
            </c:numRef>
          </c:val>
        </c:ser>
        <c:dLbls>
          <c:showLegendKey val="0"/>
          <c:showVal val="0"/>
          <c:showCatName val="0"/>
          <c:showSerName val="0"/>
          <c:showPercent val="0"/>
          <c:showBubbleSize val="0"/>
        </c:dLbls>
        <c:axId val="77914112"/>
        <c:axId val="77915648"/>
      </c:radarChart>
      <c:catAx>
        <c:axId val="77914112"/>
        <c:scaling>
          <c:orientation val="minMax"/>
        </c:scaling>
        <c:delete val="0"/>
        <c:axPos val="b"/>
        <c:majorGridlines/>
        <c:majorTickMark val="none"/>
        <c:minorTickMark val="none"/>
        <c:tickLblPos val="nextTo"/>
        <c:spPr>
          <a:ln w="12700">
            <a:noFill/>
          </a:ln>
        </c:spPr>
        <c:crossAx val="77915648"/>
        <c:crosses val="autoZero"/>
        <c:auto val="1"/>
        <c:lblAlgn val="ctr"/>
        <c:lblOffset val="100"/>
        <c:noMultiLvlLbl val="0"/>
      </c:catAx>
      <c:valAx>
        <c:axId val="77915648"/>
        <c:scaling>
          <c:orientation val="minMax"/>
        </c:scaling>
        <c:delete val="0"/>
        <c:axPos val="l"/>
        <c:majorGridlines/>
        <c:numFmt formatCode="General" sourceLinked="1"/>
        <c:majorTickMark val="none"/>
        <c:minorTickMark val="none"/>
        <c:tickLblPos val="nextTo"/>
        <c:crossAx val="77914112"/>
        <c:crosses val="autoZero"/>
        <c:crossBetween val="between"/>
      </c:valAx>
    </c:plotArea>
    <c:legend>
      <c:legendPos val="r"/>
      <c:layout/>
      <c:overlay val="0"/>
    </c:legend>
    <c:plotVisOnly val="1"/>
    <c:dispBlanksAs val="gap"/>
    <c:showDLblsOverMax val="0"/>
  </c:chart>
  <c:txPr>
    <a:bodyPr/>
    <a:lstStyle/>
    <a:p>
      <a:pPr>
        <a:defRPr sz="1800"/>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DBD2BE-6D7F-441C-AAD3-C71F9DE26571}"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zh-CN" altLang="en-US"/>
        </a:p>
      </dgm:t>
    </dgm:pt>
    <dgm:pt modelId="{764F511A-3DD2-4707-9F14-C6B84E2F83B6}">
      <dgm:prSet phldrT="[文本]" custT="1"/>
      <dgm:spPr/>
      <dgm:t>
        <a:bodyPr/>
        <a:lstStyle/>
        <a:p>
          <a:r>
            <a:rPr lang="zh-CN" altLang="en-US" sz="1400" b="1" dirty="0" smtClean="0"/>
            <a:t>仿真需求</a:t>
          </a:r>
          <a:endParaRPr lang="zh-CN" altLang="en-US" sz="1400" b="1" dirty="0"/>
        </a:p>
      </dgm:t>
    </dgm:pt>
    <dgm:pt modelId="{4D77D5FC-9670-412C-AC66-1CC39471D0AB}" type="parTrans" cxnId="{0DB40C7A-3244-4447-B39C-055DC1F6A75B}">
      <dgm:prSet/>
      <dgm:spPr/>
      <dgm:t>
        <a:bodyPr/>
        <a:lstStyle/>
        <a:p>
          <a:endParaRPr lang="zh-CN" altLang="en-US"/>
        </a:p>
      </dgm:t>
    </dgm:pt>
    <dgm:pt modelId="{67A8E11B-789D-46CC-814F-52F64065DD60}" type="sibTrans" cxnId="{0DB40C7A-3244-4447-B39C-055DC1F6A75B}">
      <dgm:prSet/>
      <dgm:spPr/>
      <dgm:t>
        <a:bodyPr/>
        <a:lstStyle/>
        <a:p>
          <a:endParaRPr lang="zh-CN" altLang="en-US"/>
        </a:p>
      </dgm:t>
    </dgm:pt>
    <dgm:pt modelId="{3553A166-323A-4DFF-939F-21B9E18E943E}">
      <dgm:prSet phldrT="[文本]" custT="1"/>
      <dgm:spPr/>
      <dgm:t>
        <a:bodyPr/>
        <a:lstStyle/>
        <a:p>
          <a:r>
            <a:rPr lang="zh-CN" altLang="en-US" sz="1050" dirty="0" smtClean="0">
              <a:solidFill>
                <a:srgbClr val="FF0000"/>
              </a:solidFill>
            </a:rPr>
            <a:t>总纵强度计算书</a:t>
          </a:r>
          <a:endParaRPr lang="zh-CN" altLang="en-US" sz="1050" dirty="0">
            <a:solidFill>
              <a:srgbClr val="FF0000"/>
            </a:solidFill>
          </a:endParaRPr>
        </a:p>
      </dgm:t>
    </dgm:pt>
    <dgm:pt modelId="{AE649675-4274-45AC-BADB-9C35B0F1AC52}" type="parTrans" cxnId="{E9FBA616-CFAE-4031-B869-10CA873CC888}">
      <dgm:prSet/>
      <dgm:spPr/>
      <dgm:t>
        <a:bodyPr/>
        <a:lstStyle/>
        <a:p>
          <a:endParaRPr lang="zh-CN" altLang="en-US"/>
        </a:p>
      </dgm:t>
    </dgm:pt>
    <dgm:pt modelId="{5058AEE8-215E-48C6-AB6A-2A7E51E5A9DC}" type="sibTrans" cxnId="{E9FBA616-CFAE-4031-B869-10CA873CC888}">
      <dgm:prSet/>
      <dgm:spPr/>
      <dgm:t>
        <a:bodyPr/>
        <a:lstStyle/>
        <a:p>
          <a:endParaRPr lang="zh-CN" altLang="en-US"/>
        </a:p>
      </dgm:t>
    </dgm:pt>
    <dgm:pt modelId="{E7D3F315-F844-4F67-A6C2-1551CA0C377F}">
      <dgm:prSet phldrT="[文本]" custT="1"/>
      <dgm:spPr/>
      <dgm:t>
        <a:bodyPr/>
        <a:lstStyle/>
        <a:p>
          <a:r>
            <a:rPr lang="zh-CN" altLang="en-US" sz="1050" smtClean="0"/>
            <a:t>总振动、局部振动计算书</a:t>
          </a:r>
          <a:endParaRPr lang="zh-CN" altLang="en-US" sz="1050"/>
        </a:p>
      </dgm:t>
    </dgm:pt>
    <dgm:pt modelId="{6F636220-5BF5-4EB8-89A8-C5EEC31064A4}" type="parTrans" cxnId="{5B28E53E-8685-4BEE-8B01-77F36DF5C07B}">
      <dgm:prSet/>
      <dgm:spPr/>
      <dgm:t>
        <a:bodyPr/>
        <a:lstStyle/>
        <a:p>
          <a:endParaRPr lang="zh-CN" altLang="en-US"/>
        </a:p>
      </dgm:t>
    </dgm:pt>
    <dgm:pt modelId="{F48CC938-2296-47BA-9413-5416255846D1}" type="sibTrans" cxnId="{5B28E53E-8685-4BEE-8B01-77F36DF5C07B}">
      <dgm:prSet/>
      <dgm:spPr/>
      <dgm:t>
        <a:bodyPr/>
        <a:lstStyle/>
        <a:p>
          <a:endParaRPr lang="zh-CN" altLang="en-US"/>
        </a:p>
      </dgm:t>
    </dgm:pt>
    <dgm:pt modelId="{69A05C1A-6512-47CA-9FC1-BA336B2F0166}">
      <dgm:prSet phldrT="[文本]" custT="1"/>
      <dgm:spPr/>
      <dgm:t>
        <a:bodyPr/>
        <a:lstStyle/>
        <a:p>
          <a:r>
            <a:rPr lang="zh-CN" altLang="en-US" sz="1050" dirty="0" smtClean="0"/>
            <a:t>底部结构强度计算书</a:t>
          </a:r>
          <a:endParaRPr lang="zh-CN" altLang="en-US" sz="1050" dirty="0"/>
        </a:p>
      </dgm:t>
    </dgm:pt>
    <dgm:pt modelId="{C9654DC7-6BF7-48E6-9775-DA794FC14663}" type="parTrans" cxnId="{A3967EBA-0CF2-40EB-8CA9-09ADCF6F1CA0}">
      <dgm:prSet/>
      <dgm:spPr/>
      <dgm:t>
        <a:bodyPr/>
        <a:lstStyle/>
        <a:p>
          <a:endParaRPr lang="zh-CN" altLang="en-US"/>
        </a:p>
      </dgm:t>
    </dgm:pt>
    <dgm:pt modelId="{85DC5B58-EBCD-4535-8FAD-B7BC2640FD6D}" type="sibTrans" cxnId="{A3967EBA-0CF2-40EB-8CA9-09ADCF6F1CA0}">
      <dgm:prSet/>
      <dgm:spPr/>
      <dgm:t>
        <a:bodyPr/>
        <a:lstStyle/>
        <a:p>
          <a:endParaRPr lang="zh-CN" altLang="en-US"/>
        </a:p>
      </dgm:t>
    </dgm:pt>
    <dgm:pt modelId="{E1370227-0061-4A56-B53B-1E747ADC7DA8}">
      <dgm:prSet phldrT="[文本]" custT="1"/>
      <dgm:spPr/>
      <dgm:t>
        <a:bodyPr/>
        <a:lstStyle/>
        <a:p>
          <a:r>
            <a:rPr lang="zh-CN" altLang="en-US" sz="1050" smtClean="0"/>
            <a:t>舷侧结构强度计算书</a:t>
          </a:r>
          <a:endParaRPr lang="zh-CN" altLang="en-US" sz="1050"/>
        </a:p>
      </dgm:t>
    </dgm:pt>
    <dgm:pt modelId="{8B7E20E0-81BD-4D12-855C-20A9BB12B841}" type="parTrans" cxnId="{FAEFC926-55F0-4F46-AE12-EF8E579C6925}">
      <dgm:prSet/>
      <dgm:spPr/>
      <dgm:t>
        <a:bodyPr/>
        <a:lstStyle/>
        <a:p>
          <a:endParaRPr lang="zh-CN" altLang="en-US"/>
        </a:p>
      </dgm:t>
    </dgm:pt>
    <dgm:pt modelId="{046CF3E1-03ED-40C8-9BEC-20D428345D54}" type="sibTrans" cxnId="{FAEFC926-55F0-4F46-AE12-EF8E579C6925}">
      <dgm:prSet/>
      <dgm:spPr/>
      <dgm:t>
        <a:bodyPr/>
        <a:lstStyle/>
        <a:p>
          <a:endParaRPr lang="zh-CN" altLang="en-US"/>
        </a:p>
      </dgm:t>
    </dgm:pt>
    <dgm:pt modelId="{D757686C-006B-407E-A05B-06F54EDE6319}">
      <dgm:prSet phldrT="[文本]" custT="1"/>
      <dgm:spPr/>
      <dgm:t>
        <a:bodyPr/>
        <a:lstStyle/>
        <a:p>
          <a:r>
            <a:rPr lang="zh-CN" altLang="en-US" sz="1050" smtClean="0"/>
            <a:t>基本构件强度计算书</a:t>
          </a:r>
          <a:endParaRPr lang="zh-CN" altLang="en-US" sz="1050"/>
        </a:p>
      </dgm:t>
    </dgm:pt>
    <dgm:pt modelId="{09CAA97D-E167-487D-B3D5-0DD9AFDF15E9}" type="parTrans" cxnId="{D7C77CE1-0A85-4C6C-9CF9-17D1FD9E9117}">
      <dgm:prSet/>
      <dgm:spPr/>
      <dgm:t>
        <a:bodyPr/>
        <a:lstStyle/>
        <a:p>
          <a:endParaRPr lang="zh-CN" altLang="en-US"/>
        </a:p>
      </dgm:t>
    </dgm:pt>
    <dgm:pt modelId="{5FBD3397-20E1-4904-A101-01D40AD84EEA}" type="sibTrans" cxnId="{D7C77CE1-0A85-4C6C-9CF9-17D1FD9E9117}">
      <dgm:prSet/>
      <dgm:spPr/>
      <dgm:t>
        <a:bodyPr/>
        <a:lstStyle/>
        <a:p>
          <a:endParaRPr lang="zh-CN" altLang="en-US"/>
        </a:p>
      </dgm:t>
    </dgm:pt>
    <dgm:pt modelId="{FFADB03A-A088-4DEF-915A-05016812525E}">
      <dgm:prSet phldrT="[文本]" custT="1"/>
      <dgm:spPr/>
      <dgm:t>
        <a:bodyPr/>
        <a:lstStyle/>
        <a:p>
          <a:r>
            <a:rPr lang="en-US" altLang="zh-CN" sz="1050" smtClean="0"/>
            <a:t>……</a:t>
          </a:r>
          <a:endParaRPr lang="zh-CN" altLang="en-US" sz="1050"/>
        </a:p>
      </dgm:t>
    </dgm:pt>
    <dgm:pt modelId="{F3550D4F-1E3D-4CE5-81E7-9285F54D647C}" type="parTrans" cxnId="{A8498705-6BE6-418B-AF5C-606A7675033B}">
      <dgm:prSet/>
      <dgm:spPr/>
      <dgm:t>
        <a:bodyPr/>
        <a:lstStyle/>
        <a:p>
          <a:endParaRPr lang="zh-CN" altLang="en-US"/>
        </a:p>
      </dgm:t>
    </dgm:pt>
    <dgm:pt modelId="{D7074BDA-FD4A-411B-93B9-159B5C7322B2}" type="sibTrans" cxnId="{A8498705-6BE6-418B-AF5C-606A7675033B}">
      <dgm:prSet/>
      <dgm:spPr/>
      <dgm:t>
        <a:bodyPr/>
        <a:lstStyle/>
        <a:p>
          <a:endParaRPr lang="zh-CN" altLang="en-US"/>
        </a:p>
      </dgm:t>
    </dgm:pt>
    <dgm:pt modelId="{B47FAEF0-866F-4879-A1E0-6A7583A95DA4}" type="pres">
      <dgm:prSet presAssocID="{5FDBD2BE-6D7F-441C-AAD3-C71F9DE26571}" presName="layout" presStyleCnt="0">
        <dgm:presLayoutVars>
          <dgm:chMax/>
          <dgm:chPref/>
          <dgm:dir/>
          <dgm:resizeHandles/>
        </dgm:presLayoutVars>
      </dgm:prSet>
      <dgm:spPr/>
      <dgm:t>
        <a:bodyPr/>
        <a:lstStyle/>
        <a:p>
          <a:endParaRPr lang="zh-CN" altLang="en-US"/>
        </a:p>
      </dgm:t>
    </dgm:pt>
    <dgm:pt modelId="{57069E25-F6A4-4805-803C-C5858A9DE6F4}" type="pres">
      <dgm:prSet presAssocID="{764F511A-3DD2-4707-9F14-C6B84E2F83B6}" presName="root" presStyleCnt="0">
        <dgm:presLayoutVars>
          <dgm:chMax/>
          <dgm:chPref/>
        </dgm:presLayoutVars>
      </dgm:prSet>
      <dgm:spPr/>
    </dgm:pt>
    <dgm:pt modelId="{6C969E45-B0DF-4C1F-BF6D-9625CF7F85B0}" type="pres">
      <dgm:prSet presAssocID="{764F511A-3DD2-4707-9F14-C6B84E2F83B6}" presName="rootComposite" presStyleCnt="0">
        <dgm:presLayoutVars/>
      </dgm:prSet>
      <dgm:spPr/>
    </dgm:pt>
    <dgm:pt modelId="{D818A6CE-7CD0-43A1-85FD-BD9B4CF32108}" type="pres">
      <dgm:prSet presAssocID="{764F511A-3DD2-4707-9F14-C6B84E2F83B6}" presName="ParentAccent" presStyleLbl="alignNode1" presStyleIdx="0" presStyleCnt="1" custLinFactY="-48789" custLinFactNeighborY="-100000"/>
      <dgm:spPr/>
    </dgm:pt>
    <dgm:pt modelId="{705C90CA-E815-4CF4-AB74-B854B976F553}" type="pres">
      <dgm:prSet presAssocID="{764F511A-3DD2-4707-9F14-C6B84E2F83B6}" presName="ParentSmallAccent" presStyleLbl="fgAcc1" presStyleIdx="0" presStyleCnt="1"/>
      <dgm:spPr/>
    </dgm:pt>
    <dgm:pt modelId="{714C90E9-D407-460E-AB12-CD462EAF0F56}" type="pres">
      <dgm:prSet presAssocID="{764F511A-3DD2-4707-9F14-C6B84E2F83B6}" presName="Parent" presStyleLbl="revTx" presStyleIdx="0" presStyleCnt="7">
        <dgm:presLayoutVars>
          <dgm:chMax/>
          <dgm:chPref val="4"/>
          <dgm:bulletEnabled val="1"/>
        </dgm:presLayoutVars>
      </dgm:prSet>
      <dgm:spPr/>
      <dgm:t>
        <a:bodyPr/>
        <a:lstStyle/>
        <a:p>
          <a:endParaRPr lang="zh-CN" altLang="en-US"/>
        </a:p>
      </dgm:t>
    </dgm:pt>
    <dgm:pt modelId="{5B75E22F-4774-4A91-B8F4-BDF042A50A1E}" type="pres">
      <dgm:prSet presAssocID="{764F511A-3DD2-4707-9F14-C6B84E2F83B6}" presName="childShape" presStyleCnt="0">
        <dgm:presLayoutVars>
          <dgm:chMax val="0"/>
          <dgm:chPref val="0"/>
        </dgm:presLayoutVars>
      </dgm:prSet>
      <dgm:spPr/>
    </dgm:pt>
    <dgm:pt modelId="{178DC30B-A29A-42D3-8BA1-05CF2A957921}" type="pres">
      <dgm:prSet presAssocID="{3553A166-323A-4DFF-939F-21B9E18E943E}" presName="childComposite" presStyleCnt="0">
        <dgm:presLayoutVars>
          <dgm:chMax val="0"/>
          <dgm:chPref val="0"/>
        </dgm:presLayoutVars>
      </dgm:prSet>
      <dgm:spPr/>
    </dgm:pt>
    <dgm:pt modelId="{CEC72432-E0A4-4AFB-B4A1-57BDEFFC1E76}" type="pres">
      <dgm:prSet presAssocID="{3553A166-323A-4DFF-939F-21B9E18E943E}" presName="ChildAccent" presStyleLbl="solidFgAcc1" presStyleIdx="0" presStyleCnt="6"/>
      <dgm:spPr/>
    </dgm:pt>
    <dgm:pt modelId="{7EA892FE-5D5D-4D8B-A887-381855495CDF}" type="pres">
      <dgm:prSet presAssocID="{3553A166-323A-4DFF-939F-21B9E18E943E}" presName="Child" presStyleLbl="revTx" presStyleIdx="1" presStyleCnt="7">
        <dgm:presLayoutVars>
          <dgm:chMax val="0"/>
          <dgm:chPref val="0"/>
          <dgm:bulletEnabled val="1"/>
        </dgm:presLayoutVars>
      </dgm:prSet>
      <dgm:spPr/>
      <dgm:t>
        <a:bodyPr/>
        <a:lstStyle/>
        <a:p>
          <a:endParaRPr lang="zh-CN" altLang="en-US"/>
        </a:p>
      </dgm:t>
    </dgm:pt>
    <dgm:pt modelId="{F0FF1EDB-F1AC-44F4-B005-D771AE747995}" type="pres">
      <dgm:prSet presAssocID="{E7D3F315-F844-4F67-A6C2-1551CA0C377F}" presName="childComposite" presStyleCnt="0">
        <dgm:presLayoutVars>
          <dgm:chMax val="0"/>
          <dgm:chPref val="0"/>
        </dgm:presLayoutVars>
      </dgm:prSet>
      <dgm:spPr/>
    </dgm:pt>
    <dgm:pt modelId="{85149285-8000-45CD-A151-82EDC36E1917}" type="pres">
      <dgm:prSet presAssocID="{E7D3F315-F844-4F67-A6C2-1551CA0C377F}" presName="ChildAccent" presStyleLbl="solidFgAcc1" presStyleIdx="1" presStyleCnt="6"/>
      <dgm:spPr/>
    </dgm:pt>
    <dgm:pt modelId="{EBB0B477-4373-4350-9D1C-EC8E47731D75}" type="pres">
      <dgm:prSet presAssocID="{E7D3F315-F844-4F67-A6C2-1551CA0C377F}" presName="Child" presStyleLbl="revTx" presStyleIdx="2" presStyleCnt="7">
        <dgm:presLayoutVars>
          <dgm:chMax val="0"/>
          <dgm:chPref val="0"/>
          <dgm:bulletEnabled val="1"/>
        </dgm:presLayoutVars>
      </dgm:prSet>
      <dgm:spPr/>
      <dgm:t>
        <a:bodyPr/>
        <a:lstStyle/>
        <a:p>
          <a:endParaRPr lang="zh-CN" altLang="en-US"/>
        </a:p>
      </dgm:t>
    </dgm:pt>
    <dgm:pt modelId="{14285BCB-BC7F-468E-A6FC-D5F9C9E789EF}" type="pres">
      <dgm:prSet presAssocID="{D757686C-006B-407E-A05B-06F54EDE6319}" presName="childComposite" presStyleCnt="0">
        <dgm:presLayoutVars>
          <dgm:chMax val="0"/>
          <dgm:chPref val="0"/>
        </dgm:presLayoutVars>
      </dgm:prSet>
      <dgm:spPr/>
    </dgm:pt>
    <dgm:pt modelId="{A9A4ADCC-2C73-4894-8AF2-D3BBAB832EBA}" type="pres">
      <dgm:prSet presAssocID="{D757686C-006B-407E-A05B-06F54EDE6319}" presName="ChildAccent" presStyleLbl="solidFgAcc1" presStyleIdx="2" presStyleCnt="6"/>
      <dgm:spPr/>
    </dgm:pt>
    <dgm:pt modelId="{A0BE4EA5-0151-458F-82AD-3C38BD5F0DCA}" type="pres">
      <dgm:prSet presAssocID="{D757686C-006B-407E-A05B-06F54EDE6319}" presName="Child" presStyleLbl="revTx" presStyleIdx="3" presStyleCnt="7">
        <dgm:presLayoutVars>
          <dgm:chMax val="0"/>
          <dgm:chPref val="0"/>
          <dgm:bulletEnabled val="1"/>
        </dgm:presLayoutVars>
      </dgm:prSet>
      <dgm:spPr/>
      <dgm:t>
        <a:bodyPr/>
        <a:lstStyle/>
        <a:p>
          <a:endParaRPr lang="zh-CN" altLang="en-US"/>
        </a:p>
      </dgm:t>
    </dgm:pt>
    <dgm:pt modelId="{9EAF4814-889D-4998-98BA-0234AAE11C14}" type="pres">
      <dgm:prSet presAssocID="{69A05C1A-6512-47CA-9FC1-BA336B2F0166}" presName="childComposite" presStyleCnt="0">
        <dgm:presLayoutVars>
          <dgm:chMax val="0"/>
          <dgm:chPref val="0"/>
        </dgm:presLayoutVars>
      </dgm:prSet>
      <dgm:spPr/>
    </dgm:pt>
    <dgm:pt modelId="{8C4A8D55-E6F3-4B94-985E-2DD366426E8D}" type="pres">
      <dgm:prSet presAssocID="{69A05C1A-6512-47CA-9FC1-BA336B2F0166}" presName="ChildAccent" presStyleLbl="solidFgAcc1" presStyleIdx="3" presStyleCnt="6"/>
      <dgm:spPr/>
    </dgm:pt>
    <dgm:pt modelId="{FB604DC7-E47A-4E91-9117-1CF57726F191}" type="pres">
      <dgm:prSet presAssocID="{69A05C1A-6512-47CA-9FC1-BA336B2F0166}" presName="Child" presStyleLbl="revTx" presStyleIdx="4" presStyleCnt="7">
        <dgm:presLayoutVars>
          <dgm:chMax val="0"/>
          <dgm:chPref val="0"/>
          <dgm:bulletEnabled val="1"/>
        </dgm:presLayoutVars>
      </dgm:prSet>
      <dgm:spPr/>
      <dgm:t>
        <a:bodyPr/>
        <a:lstStyle/>
        <a:p>
          <a:endParaRPr lang="zh-CN" altLang="en-US"/>
        </a:p>
      </dgm:t>
    </dgm:pt>
    <dgm:pt modelId="{5AB897F8-786D-4D5A-A8A7-C0BD9055F227}" type="pres">
      <dgm:prSet presAssocID="{E1370227-0061-4A56-B53B-1E747ADC7DA8}" presName="childComposite" presStyleCnt="0">
        <dgm:presLayoutVars>
          <dgm:chMax val="0"/>
          <dgm:chPref val="0"/>
        </dgm:presLayoutVars>
      </dgm:prSet>
      <dgm:spPr/>
    </dgm:pt>
    <dgm:pt modelId="{791C7764-7EE7-476D-A18B-A7184C71CA06}" type="pres">
      <dgm:prSet presAssocID="{E1370227-0061-4A56-B53B-1E747ADC7DA8}" presName="ChildAccent" presStyleLbl="solidFgAcc1" presStyleIdx="4" presStyleCnt="6"/>
      <dgm:spPr/>
    </dgm:pt>
    <dgm:pt modelId="{2A5BB2D2-76F5-427C-8D39-003C784BDA49}" type="pres">
      <dgm:prSet presAssocID="{E1370227-0061-4A56-B53B-1E747ADC7DA8}" presName="Child" presStyleLbl="revTx" presStyleIdx="5" presStyleCnt="7">
        <dgm:presLayoutVars>
          <dgm:chMax val="0"/>
          <dgm:chPref val="0"/>
          <dgm:bulletEnabled val="1"/>
        </dgm:presLayoutVars>
      </dgm:prSet>
      <dgm:spPr/>
      <dgm:t>
        <a:bodyPr/>
        <a:lstStyle/>
        <a:p>
          <a:endParaRPr lang="zh-CN" altLang="en-US"/>
        </a:p>
      </dgm:t>
    </dgm:pt>
    <dgm:pt modelId="{19451B85-C6DF-4985-8EDB-5E50532E2EBB}" type="pres">
      <dgm:prSet presAssocID="{FFADB03A-A088-4DEF-915A-05016812525E}" presName="childComposite" presStyleCnt="0">
        <dgm:presLayoutVars>
          <dgm:chMax val="0"/>
          <dgm:chPref val="0"/>
        </dgm:presLayoutVars>
      </dgm:prSet>
      <dgm:spPr/>
    </dgm:pt>
    <dgm:pt modelId="{21054920-E4CE-412C-99FE-E1A15B279CFD}" type="pres">
      <dgm:prSet presAssocID="{FFADB03A-A088-4DEF-915A-05016812525E}" presName="ChildAccent" presStyleLbl="solidFgAcc1" presStyleIdx="5" presStyleCnt="6"/>
      <dgm:spPr/>
    </dgm:pt>
    <dgm:pt modelId="{FF30088B-C518-432A-AAB3-95584AC44D63}" type="pres">
      <dgm:prSet presAssocID="{FFADB03A-A088-4DEF-915A-05016812525E}" presName="Child" presStyleLbl="revTx" presStyleIdx="6" presStyleCnt="7">
        <dgm:presLayoutVars>
          <dgm:chMax val="0"/>
          <dgm:chPref val="0"/>
          <dgm:bulletEnabled val="1"/>
        </dgm:presLayoutVars>
      </dgm:prSet>
      <dgm:spPr/>
      <dgm:t>
        <a:bodyPr/>
        <a:lstStyle/>
        <a:p>
          <a:endParaRPr lang="zh-CN" altLang="en-US"/>
        </a:p>
      </dgm:t>
    </dgm:pt>
  </dgm:ptLst>
  <dgm:cxnLst>
    <dgm:cxn modelId="{580B82F3-D09E-4595-8BF1-BD17FD066E00}" type="presOf" srcId="{69A05C1A-6512-47CA-9FC1-BA336B2F0166}" destId="{FB604DC7-E47A-4E91-9117-1CF57726F191}" srcOrd="0" destOrd="0" presId="urn:microsoft.com/office/officeart/2008/layout/SquareAccentList"/>
    <dgm:cxn modelId="{91A9FBF5-0E40-45EB-A135-33B8B98C9798}" type="presOf" srcId="{3553A166-323A-4DFF-939F-21B9E18E943E}" destId="{7EA892FE-5D5D-4D8B-A887-381855495CDF}" srcOrd="0" destOrd="0" presId="urn:microsoft.com/office/officeart/2008/layout/SquareAccentList"/>
    <dgm:cxn modelId="{6CA2D183-E957-4CA0-88E4-53BA23C55B74}" type="presOf" srcId="{D757686C-006B-407E-A05B-06F54EDE6319}" destId="{A0BE4EA5-0151-458F-82AD-3C38BD5F0DCA}" srcOrd="0" destOrd="0" presId="urn:microsoft.com/office/officeart/2008/layout/SquareAccentList"/>
    <dgm:cxn modelId="{6E1C20EC-90C0-436F-A424-628507E81971}" type="presOf" srcId="{764F511A-3DD2-4707-9F14-C6B84E2F83B6}" destId="{714C90E9-D407-460E-AB12-CD462EAF0F56}" srcOrd="0" destOrd="0" presId="urn:microsoft.com/office/officeart/2008/layout/SquareAccentList"/>
    <dgm:cxn modelId="{1B055AC3-3A4E-4A98-BBFB-62DB9A283A6F}" type="presOf" srcId="{E7D3F315-F844-4F67-A6C2-1551CA0C377F}" destId="{EBB0B477-4373-4350-9D1C-EC8E47731D75}" srcOrd="0" destOrd="0" presId="urn:microsoft.com/office/officeart/2008/layout/SquareAccentList"/>
    <dgm:cxn modelId="{A3967EBA-0CF2-40EB-8CA9-09ADCF6F1CA0}" srcId="{764F511A-3DD2-4707-9F14-C6B84E2F83B6}" destId="{69A05C1A-6512-47CA-9FC1-BA336B2F0166}" srcOrd="3" destOrd="0" parTransId="{C9654DC7-6BF7-48E6-9775-DA794FC14663}" sibTransId="{85DC5B58-EBCD-4535-8FAD-B7BC2640FD6D}"/>
    <dgm:cxn modelId="{184D1C47-DCDE-4DEF-9285-DC1437493018}" type="presOf" srcId="{FFADB03A-A088-4DEF-915A-05016812525E}" destId="{FF30088B-C518-432A-AAB3-95584AC44D63}" srcOrd="0" destOrd="0" presId="urn:microsoft.com/office/officeart/2008/layout/SquareAccentList"/>
    <dgm:cxn modelId="{A8498705-6BE6-418B-AF5C-606A7675033B}" srcId="{764F511A-3DD2-4707-9F14-C6B84E2F83B6}" destId="{FFADB03A-A088-4DEF-915A-05016812525E}" srcOrd="5" destOrd="0" parTransId="{F3550D4F-1E3D-4CE5-81E7-9285F54D647C}" sibTransId="{D7074BDA-FD4A-411B-93B9-159B5C7322B2}"/>
    <dgm:cxn modelId="{5B28E53E-8685-4BEE-8B01-77F36DF5C07B}" srcId="{764F511A-3DD2-4707-9F14-C6B84E2F83B6}" destId="{E7D3F315-F844-4F67-A6C2-1551CA0C377F}" srcOrd="1" destOrd="0" parTransId="{6F636220-5BF5-4EB8-89A8-C5EEC31064A4}" sibTransId="{F48CC938-2296-47BA-9413-5416255846D1}"/>
    <dgm:cxn modelId="{48073E21-A139-405C-B800-20E61DA75ECF}" type="presOf" srcId="{5FDBD2BE-6D7F-441C-AAD3-C71F9DE26571}" destId="{B47FAEF0-866F-4879-A1E0-6A7583A95DA4}" srcOrd="0" destOrd="0" presId="urn:microsoft.com/office/officeart/2008/layout/SquareAccentList"/>
    <dgm:cxn modelId="{DF2BA9EA-AA6B-471B-8A82-E47A58B12534}" type="presOf" srcId="{E1370227-0061-4A56-B53B-1E747ADC7DA8}" destId="{2A5BB2D2-76F5-427C-8D39-003C784BDA49}" srcOrd="0" destOrd="0" presId="urn:microsoft.com/office/officeart/2008/layout/SquareAccentList"/>
    <dgm:cxn modelId="{FAEFC926-55F0-4F46-AE12-EF8E579C6925}" srcId="{764F511A-3DD2-4707-9F14-C6B84E2F83B6}" destId="{E1370227-0061-4A56-B53B-1E747ADC7DA8}" srcOrd="4" destOrd="0" parTransId="{8B7E20E0-81BD-4D12-855C-20A9BB12B841}" sibTransId="{046CF3E1-03ED-40C8-9BEC-20D428345D54}"/>
    <dgm:cxn modelId="{0DB40C7A-3244-4447-B39C-055DC1F6A75B}" srcId="{5FDBD2BE-6D7F-441C-AAD3-C71F9DE26571}" destId="{764F511A-3DD2-4707-9F14-C6B84E2F83B6}" srcOrd="0" destOrd="0" parTransId="{4D77D5FC-9670-412C-AC66-1CC39471D0AB}" sibTransId="{67A8E11B-789D-46CC-814F-52F64065DD60}"/>
    <dgm:cxn modelId="{E9FBA616-CFAE-4031-B869-10CA873CC888}" srcId="{764F511A-3DD2-4707-9F14-C6B84E2F83B6}" destId="{3553A166-323A-4DFF-939F-21B9E18E943E}" srcOrd="0" destOrd="0" parTransId="{AE649675-4274-45AC-BADB-9C35B0F1AC52}" sibTransId="{5058AEE8-215E-48C6-AB6A-2A7E51E5A9DC}"/>
    <dgm:cxn modelId="{D7C77CE1-0A85-4C6C-9CF9-17D1FD9E9117}" srcId="{764F511A-3DD2-4707-9F14-C6B84E2F83B6}" destId="{D757686C-006B-407E-A05B-06F54EDE6319}" srcOrd="2" destOrd="0" parTransId="{09CAA97D-E167-487D-B3D5-0DD9AFDF15E9}" sibTransId="{5FBD3397-20E1-4904-A101-01D40AD84EEA}"/>
    <dgm:cxn modelId="{FE8DECA3-321B-4C06-811E-C4C72503EA4D}" type="presParOf" srcId="{B47FAEF0-866F-4879-A1E0-6A7583A95DA4}" destId="{57069E25-F6A4-4805-803C-C5858A9DE6F4}" srcOrd="0" destOrd="0" presId="urn:microsoft.com/office/officeart/2008/layout/SquareAccentList"/>
    <dgm:cxn modelId="{436407C1-D679-4BF7-BCC0-F1B2147B7053}" type="presParOf" srcId="{57069E25-F6A4-4805-803C-C5858A9DE6F4}" destId="{6C969E45-B0DF-4C1F-BF6D-9625CF7F85B0}" srcOrd="0" destOrd="0" presId="urn:microsoft.com/office/officeart/2008/layout/SquareAccentList"/>
    <dgm:cxn modelId="{AA1596B4-44F3-444D-A112-94458B8BD8A6}" type="presParOf" srcId="{6C969E45-B0DF-4C1F-BF6D-9625CF7F85B0}" destId="{D818A6CE-7CD0-43A1-85FD-BD9B4CF32108}" srcOrd="0" destOrd="0" presId="urn:microsoft.com/office/officeart/2008/layout/SquareAccentList"/>
    <dgm:cxn modelId="{313714FE-0B0D-4119-84B1-D4888EAD1174}" type="presParOf" srcId="{6C969E45-B0DF-4C1F-BF6D-9625CF7F85B0}" destId="{705C90CA-E815-4CF4-AB74-B854B976F553}" srcOrd="1" destOrd="0" presId="urn:microsoft.com/office/officeart/2008/layout/SquareAccentList"/>
    <dgm:cxn modelId="{56DD3ECD-22C8-4BC3-976A-05918205F3D9}" type="presParOf" srcId="{6C969E45-B0DF-4C1F-BF6D-9625CF7F85B0}" destId="{714C90E9-D407-460E-AB12-CD462EAF0F56}" srcOrd="2" destOrd="0" presId="urn:microsoft.com/office/officeart/2008/layout/SquareAccentList"/>
    <dgm:cxn modelId="{EF9BBF72-0A3F-4A1C-82D4-50AB44277784}" type="presParOf" srcId="{57069E25-F6A4-4805-803C-C5858A9DE6F4}" destId="{5B75E22F-4774-4A91-B8F4-BDF042A50A1E}" srcOrd="1" destOrd="0" presId="urn:microsoft.com/office/officeart/2008/layout/SquareAccentList"/>
    <dgm:cxn modelId="{DED052F8-076F-40C1-814C-067DDF55FFC1}" type="presParOf" srcId="{5B75E22F-4774-4A91-B8F4-BDF042A50A1E}" destId="{178DC30B-A29A-42D3-8BA1-05CF2A957921}" srcOrd="0" destOrd="0" presId="urn:microsoft.com/office/officeart/2008/layout/SquareAccentList"/>
    <dgm:cxn modelId="{3016461E-7579-4558-85BB-E5EC60E1D8CC}" type="presParOf" srcId="{178DC30B-A29A-42D3-8BA1-05CF2A957921}" destId="{CEC72432-E0A4-4AFB-B4A1-57BDEFFC1E76}" srcOrd="0" destOrd="0" presId="urn:microsoft.com/office/officeart/2008/layout/SquareAccentList"/>
    <dgm:cxn modelId="{692F18E2-2D32-4019-BBAC-6C0F086C9FF4}" type="presParOf" srcId="{178DC30B-A29A-42D3-8BA1-05CF2A957921}" destId="{7EA892FE-5D5D-4D8B-A887-381855495CDF}" srcOrd="1" destOrd="0" presId="urn:microsoft.com/office/officeart/2008/layout/SquareAccentList"/>
    <dgm:cxn modelId="{9F3CE300-5455-47D6-B78F-D103F2A1BDDF}" type="presParOf" srcId="{5B75E22F-4774-4A91-B8F4-BDF042A50A1E}" destId="{F0FF1EDB-F1AC-44F4-B005-D771AE747995}" srcOrd="1" destOrd="0" presId="urn:microsoft.com/office/officeart/2008/layout/SquareAccentList"/>
    <dgm:cxn modelId="{037F092E-C35C-49F9-B2DE-E358108F63D1}" type="presParOf" srcId="{F0FF1EDB-F1AC-44F4-B005-D771AE747995}" destId="{85149285-8000-45CD-A151-82EDC36E1917}" srcOrd="0" destOrd="0" presId="urn:microsoft.com/office/officeart/2008/layout/SquareAccentList"/>
    <dgm:cxn modelId="{6C205B9F-0A52-47FF-B330-977B68671F8C}" type="presParOf" srcId="{F0FF1EDB-F1AC-44F4-B005-D771AE747995}" destId="{EBB0B477-4373-4350-9D1C-EC8E47731D75}" srcOrd="1" destOrd="0" presId="urn:microsoft.com/office/officeart/2008/layout/SquareAccentList"/>
    <dgm:cxn modelId="{03F52E31-446D-4C7B-B2CE-4EB851CC18D6}" type="presParOf" srcId="{5B75E22F-4774-4A91-B8F4-BDF042A50A1E}" destId="{14285BCB-BC7F-468E-A6FC-D5F9C9E789EF}" srcOrd="2" destOrd="0" presId="urn:microsoft.com/office/officeart/2008/layout/SquareAccentList"/>
    <dgm:cxn modelId="{9961E7EB-5368-41F6-B2C3-E5DB53D943A4}" type="presParOf" srcId="{14285BCB-BC7F-468E-A6FC-D5F9C9E789EF}" destId="{A9A4ADCC-2C73-4894-8AF2-D3BBAB832EBA}" srcOrd="0" destOrd="0" presId="urn:microsoft.com/office/officeart/2008/layout/SquareAccentList"/>
    <dgm:cxn modelId="{61ED9AF0-3929-4CAE-BA3A-BEA9A4859307}" type="presParOf" srcId="{14285BCB-BC7F-468E-A6FC-D5F9C9E789EF}" destId="{A0BE4EA5-0151-458F-82AD-3C38BD5F0DCA}" srcOrd="1" destOrd="0" presId="urn:microsoft.com/office/officeart/2008/layout/SquareAccentList"/>
    <dgm:cxn modelId="{FD79DDC5-AC1E-4014-BA19-7803F1D8C57E}" type="presParOf" srcId="{5B75E22F-4774-4A91-B8F4-BDF042A50A1E}" destId="{9EAF4814-889D-4998-98BA-0234AAE11C14}" srcOrd="3" destOrd="0" presId="urn:microsoft.com/office/officeart/2008/layout/SquareAccentList"/>
    <dgm:cxn modelId="{FF0475A8-2A3E-4721-9CE7-6B7B3CD4C4C5}" type="presParOf" srcId="{9EAF4814-889D-4998-98BA-0234AAE11C14}" destId="{8C4A8D55-E6F3-4B94-985E-2DD366426E8D}" srcOrd="0" destOrd="0" presId="urn:microsoft.com/office/officeart/2008/layout/SquareAccentList"/>
    <dgm:cxn modelId="{37AE6219-79EE-41A1-8770-A98644CD12A6}" type="presParOf" srcId="{9EAF4814-889D-4998-98BA-0234AAE11C14}" destId="{FB604DC7-E47A-4E91-9117-1CF57726F191}" srcOrd="1" destOrd="0" presId="urn:microsoft.com/office/officeart/2008/layout/SquareAccentList"/>
    <dgm:cxn modelId="{EC73531C-6BDA-4EF1-B621-2943FFEF369C}" type="presParOf" srcId="{5B75E22F-4774-4A91-B8F4-BDF042A50A1E}" destId="{5AB897F8-786D-4D5A-A8A7-C0BD9055F227}" srcOrd="4" destOrd="0" presId="urn:microsoft.com/office/officeart/2008/layout/SquareAccentList"/>
    <dgm:cxn modelId="{47BF0C33-BBD6-4532-9E66-F38E0EF92C38}" type="presParOf" srcId="{5AB897F8-786D-4D5A-A8A7-C0BD9055F227}" destId="{791C7764-7EE7-476D-A18B-A7184C71CA06}" srcOrd="0" destOrd="0" presId="urn:microsoft.com/office/officeart/2008/layout/SquareAccentList"/>
    <dgm:cxn modelId="{5A0FB948-5244-4DD0-AED1-E7AA2DC9CB29}" type="presParOf" srcId="{5AB897F8-786D-4D5A-A8A7-C0BD9055F227}" destId="{2A5BB2D2-76F5-427C-8D39-003C784BDA49}" srcOrd="1" destOrd="0" presId="urn:microsoft.com/office/officeart/2008/layout/SquareAccentList"/>
    <dgm:cxn modelId="{E232FC2A-AF62-4E66-A356-0174D722EB99}" type="presParOf" srcId="{5B75E22F-4774-4A91-B8F4-BDF042A50A1E}" destId="{19451B85-C6DF-4985-8EDB-5E50532E2EBB}" srcOrd="5" destOrd="0" presId="urn:microsoft.com/office/officeart/2008/layout/SquareAccentList"/>
    <dgm:cxn modelId="{2EAE536A-A27C-4B55-A271-C8C92CADE8C5}" type="presParOf" srcId="{19451B85-C6DF-4985-8EDB-5E50532E2EBB}" destId="{21054920-E4CE-412C-99FE-E1A15B279CFD}" srcOrd="0" destOrd="0" presId="urn:microsoft.com/office/officeart/2008/layout/SquareAccentList"/>
    <dgm:cxn modelId="{FCD72AC0-DC9D-4ECA-8497-20D992F37F46}" type="presParOf" srcId="{19451B85-C6DF-4985-8EDB-5E50532E2EBB}" destId="{FF30088B-C518-432A-AAB3-95584AC44D63}"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DBD2BE-6D7F-441C-AAD3-C71F9DE26571}"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zh-CN" altLang="en-US"/>
        </a:p>
      </dgm:t>
    </dgm:pt>
    <dgm:pt modelId="{764F511A-3DD2-4707-9F14-C6B84E2F83B6}">
      <dgm:prSet phldrT="[文本]" custT="1"/>
      <dgm:spPr/>
      <dgm:t>
        <a:bodyPr/>
        <a:lstStyle/>
        <a:p>
          <a:r>
            <a:rPr lang="zh-CN" altLang="en-US" sz="1600" b="1" dirty="0" smtClean="0"/>
            <a:t>仿真结果</a:t>
          </a:r>
          <a:endParaRPr lang="zh-CN" altLang="en-US" sz="1600" b="1" dirty="0"/>
        </a:p>
      </dgm:t>
    </dgm:pt>
    <dgm:pt modelId="{4D77D5FC-9670-412C-AC66-1CC39471D0AB}" type="parTrans" cxnId="{0DB40C7A-3244-4447-B39C-055DC1F6A75B}">
      <dgm:prSet/>
      <dgm:spPr/>
      <dgm:t>
        <a:bodyPr/>
        <a:lstStyle/>
        <a:p>
          <a:endParaRPr lang="zh-CN" altLang="en-US"/>
        </a:p>
      </dgm:t>
    </dgm:pt>
    <dgm:pt modelId="{67A8E11B-789D-46CC-814F-52F64065DD60}" type="sibTrans" cxnId="{0DB40C7A-3244-4447-B39C-055DC1F6A75B}">
      <dgm:prSet/>
      <dgm:spPr/>
      <dgm:t>
        <a:bodyPr/>
        <a:lstStyle/>
        <a:p>
          <a:endParaRPr lang="zh-CN" altLang="en-US"/>
        </a:p>
      </dgm:t>
    </dgm:pt>
    <dgm:pt modelId="{3553A166-323A-4DFF-939F-21B9E18E943E}">
      <dgm:prSet phldrT="[文本]" custT="1"/>
      <dgm:spPr/>
      <dgm:t>
        <a:bodyPr/>
        <a:lstStyle/>
        <a:p>
          <a:r>
            <a:rPr lang="zh-CN" altLang="en-US" sz="1050" dirty="0" smtClean="0">
              <a:solidFill>
                <a:srgbClr val="FF0000"/>
              </a:solidFill>
            </a:rPr>
            <a:t>总纵强度计算书</a:t>
          </a:r>
          <a:r>
            <a:rPr lang="en-US" altLang="zh-CN" sz="1050" dirty="0" smtClean="0">
              <a:solidFill>
                <a:srgbClr val="FF0000"/>
              </a:solidFill>
            </a:rPr>
            <a:t>\</a:t>
          </a:r>
          <a:r>
            <a:rPr lang="zh-CN" altLang="en-US" sz="1050" dirty="0" smtClean="0">
              <a:solidFill>
                <a:srgbClr val="FF0000"/>
              </a:solidFill>
            </a:rPr>
            <a:t>估算书</a:t>
          </a:r>
          <a:endParaRPr lang="zh-CN" altLang="en-US" sz="1050" dirty="0">
            <a:solidFill>
              <a:srgbClr val="FF0000"/>
            </a:solidFill>
          </a:endParaRPr>
        </a:p>
      </dgm:t>
    </dgm:pt>
    <dgm:pt modelId="{AE649675-4274-45AC-BADB-9C35B0F1AC52}" type="parTrans" cxnId="{E9FBA616-CFAE-4031-B869-10CA873CC888}">
      <dgm:prSet/>
      <dgm:spPr/>
      <dgm:t>
        <a:bodyPr/>
        <a:lstStyle/>
        <a:p>
          <a:endParaRPr lang="zh-CN" altLang="en-US"/>
        </a:p>
      </dgm:t>
    </dgm:pt>
    <dgm:pt modelId="{5058AEE8-215E-48C6-AB6A-2A7E51E5A9DC}" type="sibTrans" cxnId="{E9FBA616-CFAE-4031-B869-10CA873CC888}">
      <dgm:prSet/>
      <dgm:spPr/>
      <dgm:t>
        <a:bodyPr/>
        <a:lstStyle/>
        <a:p>
          <a:endParaRPr lang="zh-CN" altLang="en-US"/>
        </a:p>
      </dgm:t>
    </dgm:pt>
    <dgm:pt modelId="{E7D3F315-F844-4F67-A6C2-1551CA0C377F}">
      <dgm:prSet phldrT="[文本]" custT="1"/>
      <dgm:spPr/>
      <dgm:t>
        <a:bodyPr/>
        <a:lstStyle/>
        <a:p>
          <a:r>
            <a:rPr lang="zh-CN" altLang="en-US" sz="1050" dirty="0" smtClean="0"/>
            <a:t>船体模型</a:t>
          </a:r>
          <a:endParaRPr lang="zh-CN" altLang="en-US" sz="1050" dirty="0"/>
        </a:p>
      </dgm:t>
    </dgm:pt>
    <dgm:pt modelId="{6F636220-5BF5-4EB8-89A8-C5EEC31064A4}" type="parTrans" cxnId="{5B28E53E-8685-4BEE-8B01-77F36DF5C07B}">
      <dgm:prSet/>
      <dgm:spPr/>
      <dgm:t>
        <a:bodyPr/>
        <a:lstStyle/>
        <a:p>
          <a:endParaRPr lang="zh-CN" altLang="en-US"/>
        </a:p>
      </dgm:t>
    </dgm:pt>
    <dgm:pt modelId="{F48CC938-2296-47BA-9413-5416255846D1}" type="sibTrans" cxnId="{5B28E53E-8685-4BEE-8B01-77F36DF5C07B}">
      <dgm:prSet/>
      <dgm:spPr/>
      <dgm:t>
        <a:bodyPr/>
        <a:lstStyle/>
        <a:p>
          <a:endParaRPr lang="zh-CN" altLang="en-US"/>
        </a:p>
      </dgm:t>
    </dgm:pt>
    <dgm:pt modelId="{69A05C1A-6512-47CA-9FC1-BA336B2F0166}">
      <dgm:prSet phldrT="[文本]" custT="1"/>
      <dgm:spPr/>
      <dgm:t>
        <a:bodyPr/>
        <a:lstStyle/>
        <a:p>
          <a:r>
            <a:rPr lang="zh-CN" altLang="en-US" sz="1050" smtClean="0"/>
            <a:t>典型剖面图</a:t>
          </a:r>
          <a:endParaRPr lang="zh-CN" altLang="en-US" sz="1050"/>
        </a:p>
      </dgm:t>
    </dgm:pt>
    <dgm:pt modelId="{C9654DC7-6BF7-48E6-9775-DA794FC14663}" type="parTrans" cxnId="{A3967EBA-0CF2-40EB-8CA9-09ADCF6F1CA0}">
      <dgm:prSet/>
      <dgm:spPr/>
      <dgm:t>
        <a:bodyPr/>
        <a:lstStyle/>
        <a:p>
          <a:endParaRPr lang="zh-CN" altLang="en-US"/>
        </a:p>
      </dgm:t>
    </dgm:pt>
    <dgm:pt modelId="{85DC5B58-EBCD-4535-8FAD-B7BC2640FD6D}" type="sibTrans" cxnId="{A3967EBA-0CF2-40EB-8CA9-09ADCF6F1CA0}">
      <dgm:prSet/>
      <dgm:spPr/>
      <dgm:t>
        <a:bodyPr/>
        <a:lstStyle/>
        <a:p>
          <a:endParaRPr lang="zh-CN" altLang="en-US"/>
        </a:p>
      </dgm:t>
    </dgm:pt>
    <dgm:pt modelId="{FDF4C218-78AA-4E6B-9309-B08AB5A2DB4A}">
      <dgm:prSet phldrT="[文本]" custT="1"/>
      <dgm:spPr/>
      <dgm:t>
        <a:bodyPr/>
        <a:lstStyle/>
        <a:p>
          <a:r>
            <a:rPr lang="zh-CN" altLang="en-US" sz="1050" smtClean="0">
              <a:solidFill>
                <a:schemeClr val="tx1"/>
              </a:solidFill>
            </a:rPr>
            <a:t>结果数据文件</a:t>
          </a:r>
          <a:endParaRPr lang="zh-CN" altLang="en-US" sz="1050">
            <a:solidFill>
              <a:schemeClr val="tx1"/>
            </a:solidFill>
          </a:endParaRPr>
        </a:p>
      </dgm:t>
    </dgm:pt>
    <dgm:pt modelId="{A5F86587-F64B-41B7-B04C-3031B19EE9CA}" type="parTrans" cxnId="{4401A363-0F9D-49C9-9047-72111C886AE4}">
      <dgm:prSet/>
      <dgm:spPr/>
      <dgm:t>
        <a:bodyPr/>
        <a:lstStyle/>
        <a:p>
          <a:endParaRPr lang="zh-CN" altLang="en-US"/>
        </a:p>
      </dgm:t>
    </dgm:pt>
    <dgm:pt modelId="{353E43DA-ACB4-4565-9E5E-D067CF515AA2}" type="sibTrans" cxnId="{4401A363-0F9D-49C9-9047-72111C886AE4}">
      <dgm:prSet/>
      <dgm:spPr/>
      <dgm:t>
        <a:bodyPr/>
        <a:lstStyle/>
        <a:p>
          <a:endParaRPr lang="zh-CN" altLang="en-US"/>
        </a:p>
      </dgm:t>
    </dgm:pt>
    <dgm:pt modelId="{6B988C7C-5416-4C1A-BD59-35A430DD1C36}">
      <dgm:prSet phldrT="[文本]" custT="1"/>
      <dgm:spPr/>
      <dgm:t>
        <a:bodyPr/>
        <a:lstStyle/>
        <a:p>
          <a:endParaRPr lang="zh-CN" altLang="en-US" sz="1050">
            <a:solidFill>
              <a:schemeClr val="tx1"/>
            </a:solidFill>
          </a:endParaRPr>
        </a:p>
      </dgm:t>
    </dgm:pt>
    <dgm:pt modelId="{D1DAFAA7-0550-4D5B-B9DC-1F5E715E84AC}" type="parTrans" cxnId="{364C4332-F831-44CB-B755-D1E070A5091D}">
      <dgm:prSet/>
      <dgm:spPr/>
      <dgm:t>
        <a:bodyPr/>
        <a:lstStyle/>
        <a:p>
          <a:endParaRPr lang="zh-CN" altLang="en-US"/>
        </a:p>
      </dgm:t>
    </dgm:pt>
    <dgm:pt modelId="{69E0DC92-D85E-44D5-B405-B7727643CACF}" type="sibTrans" cxnId="{364C4332-F831-44CB-B755-D1E070A5091D}">
      <dgm:prSet/>
      <dgm:spPr/>
      <dgm:t>
        <a:bodyPr/>
        <a:lstStyle/>
        <a:p>
          <a:endParaRPr lang="zh-CN" altLang="en-US"/>
        </a:p>
      </dgm:t>
    </dgm:pt>
    <dgm:pt modelId="{B47FAEF0-866F-4879-A1E0-6A7583A95DA4}" type="pres">
      <dgm:prSet presAssocID="{5FDBD2BE-6D7F-441C-AAD3-C71F9DE26571}" presName="layout" presStyleCnt="0">
        <dgm:presLayoutVars>
          <dgm:chMax/>
          <dgm:chPref/>
          <dgm:dir/>
          <dgm:resizeHandles/>
        </dgm:presLayoutVars>
      </dgm:prSet>
      <dgm:spPr/>
      <dgm:t>
        <a:bodyPr/>
        <a:lstStyle/>
        <a:p>
          <a:endParaRPr lang="zh-CN" altLang="en-US"/>
        </a:p>
      </dgm:t>
    </dgm:pt>
    <dgm:pt modelId="{57069E25-F6A4-4805-803C-C5858A9DE6F4}" type="pres">
      <dgm:prSet presAssocID="{764F511A-3DD2-4707-9F14-C6B84E2F83B6}" presName="root" presStyleCnt="0">
        <dgm:presLayoutVars>
          <dgm:chMax/>
          <dgm:chPref/>
        </dgm:presLayoutVars>
      </dgm:prSet>
      <dgm:spPr/>
    </dgm:pt>
    <dgm:pt modelId="{6C969E45-B0DF-4C1F-BF6D-9625CF7F85B0}" type="pres">
      <dgm:prSet presAssocID="{764F511A-3DD2-4707-9F14-C6B84E2F83B6}" presName="rootComposite" presStyleCnt="0">
        <dgm:presLayoutVars/>
      </dgm:prSet>
      <dgm:spPr/>
    </dgm:pt>
    <dgm:pt modelId="{D818A6CE-7CD0-43A1-85FD-BD9B4CF32108}" type="pres">
      <dgm:prSet presAssocID="{764F511A-3DD2-4707-9F14-C6B84E2F83B6}" presName="ParentAccent" presStyleLbl="alignNode1" presStyleIdx="0" presStyleCnt="1" custLinFactY="-44658" custLinFactNeighborX="76" custLinFactNeighborY="-100000"/>
      <dgm:spPr/>
    </dgm:pt>
    <dgm:pt modelId="{705C90CA-E815-4CF4-AB74-B854B976F553}" type="pres">
      <dgm:prSet presAssocID="{764F511A-3DD2-4707-9F14-C6B84E2F83B6}" presName="ParentSmallAccent" presStyleLbl="fgAcc1" presStyleIdx="0" presStyleCnt="1"/>
      <dgm:spPr/>
    </dgm:pt>
    <dgm:pt modelId="{714C90E9-D407-460E-AB12-CD462EAF0F56}" type="pres">
      <dgm:prSet presAssocID="{764F511A-3DD2-4707-9F14-C6B84E2F83B6}" presName="Parent" presStyleLbl="revTx" presStyleIdx="0" presStyleCnt="6" custScaleX="83686">
        <dgm:presLayoutVars>
          <dgm:chMax/>
          <dgm:chPref val="4"/>
          <dgm:bulletEnabled val="1"/>
        </dgm:presLayoutVars>
      </dgm:prSet>
      <dgm:spPr/>
      <dgm:t>
        <a:bodyPr/>
        <a:lstStyle/>
        <a:p>
          <a:endParaRPr lang="zh-CN" altLang="en-US"/>
        </a:p>
      </dgm:t>
    </dgm:pt>
    <dgm:pt modelId="{5B75E22F-4774-4A91-B8F4-BDF042A50A1E}" type="pres">
      <dgm:prSet presAssocID="{764F511A-3DD2-4707-9F14-C6B84E2F83B6}" presName="childShape" presStyleCnt="0">
        <dgm:presLayoutVars>
          <dgm:chMax val="0"/>
          <dgm:chPref val="0"/>
        </dgm:presLayoutVars>
      </dgm:prSet>
      <dgm:spPr/>
    </dgm:pt>
    <dgm:pt modelId="{BA857BEA-5017-4C39-96E7-713A0E19C38E}" type="pres">
      <dgm:prSet presAssocID="{FDF4C218-78AA-4E6B-9309-B08AB5A2DB4A}" presName="childComposite" presStyleCnt="0">
        <dgm:presLayoutVars>
          <dgm:chMax val="0"/>
          <dgm:chPref val="0"/>
        </dgm:presLayoutVars>
      </dgm:prSet>
      <dgm:spPr/>
    </dgm:pt>
    <dgm:pt modelId="{C27ACF70-F87C-46A7-ABB8-CE787407D877}" type="pres">
      <dgm:prSet presAssocID="{FDF4C218-78AA-4E6B-9309-B08AB5A2DB4A}" presName="ChildAccent" presStyleLbl="solidFgAcc1" presStyleIdx="0" presStyleCnt="5"/>
      <dgm:spPr/>
    </dgm:pt>
    <dgm:pt modelId="{BE05E79C-FD11-4EF8-8A2D-A053EA6829B2}" type="pres">
      <dgm:prSet presAssocID="{FDF4C218-78AA-4E6B-9309-B08AB5A2DB4A}" presName="Child" presStyleLbl="revTx" presStyleIdx="1" presStyleCnt="6">
        <dgm:presLayoutVars>
          <dgm:chMax val="0"/>
          <dgm:chPref val="0"/>
          <dgm:bulletEnabled val="1"/>
        </dgm:presLayoutVars>
      </dgm:prSet>
      <dgm:spPr/>
      <dgm:t>
        <a:bodyPr/>
        <a:lstStyle/>
        <a:p>
          <a:endParaRPr lang="zh-CN" altLang="en-US"/>
        </a:p>
      </dgm:t>
    </dgm:pt>
    <dgm:pt modelId="{20AE8283-902C-43A5-BAB4-91F46177182B}" type="pres">
      <dgm:prSet presAssocID="{6B988C7C-5416-4C1A-BD59-35A430DD1C36}" presName="childComposite" presStyleCnt="0">
        <dgm:presLayoutVars>
          <dgm:chMax val="0"/>
          <dgm:chPref val="0"/>
        </dgm:presLayoutVars>
      </dgm:prSet>
      <dgm:spPr/>
    </dgm:pt>
    <dgm:pt modelId="{EAFB1691-D180-4A97-9FE8-863060654F95}" type="pres">
      <dgm:prSet presAssocID="{6B988C7C-5416-4C1A-BD59-35A430DD1C36}" presName="ChildAccent" presStyleLbl="solidFgAcc1" presStyleIdx="1" presStyleCnt="5"/>
      <dgm:spPr/>
    </dgm:pt>
    <dgm:pt modelId="{BF229011-40A4-425C-91B3-304B687C1388}" type="pres">
      <dgm:prSet presAssocID="{6B988C7C-5416-4C1A-BD59-35A430DD1C36}" presName="Child" presStyleLbl="revTx" presStyleIdx="2" presStyleCnt="6">
        <dgm:presLayoutVars>
          <dgm:chMax val="0"/>
          <dgm:chPref val="0"/>
          <dgm:bulletEnabled val="1"/>
        </dgm:presLayoutVars>
      </dgm:prSet>
      <dgm:spPr/>
      <dgm:t>
        <a:bodyPr/>
        <a:lstStyle/>
        <a:p>
          <a:endParaRPr lang="zh-CN" altLang="en-US"/>
        </a:p>
      </dgm:t>
    </dgm:pt>
    <dgm:pt modelId="{178DC30B-A29A-42D3-8BA1-05CF2A957921}" type="pres">
      <dgm:prSet presAssocID="{3553A166-323A-4DFF-939F-21B9E18E943E}" presName="childComposite" presStyleCnt="0">
        <dgm:presLayoutVars>
          <dgm:chMax val="0"/>
          <dgm:chPref val="0"/>
        </dgm:presLayoutVars>
      </dgm:prSet>
      <dgm:spPr/>
    </dgm:pt>
    <dgm:pt modelId="{CEC72432-E0A4-4AFB-B4A1-57BDEFFC1E76}" type="pres">
      <dgm:prSet presAssocID="{3553A166-323A-4DFF-939F-21B9E18E943E}" presName="ChildAccent" presStyleLbl="solidFgAcc1" presStyleIdx="2" presStyleCnt="5"/>
      <dgm:spPr/>
    </dgm:pt>
    <dgm:pt modelId="{7EA892FE-5D5D-4D8B-A887-381855495CDF}" type="pres">
      <dgm:prSet presAssocID="{3553A166-323A-4DFF-939F-21B9E18E943E}" presName="Child" presStyleLbl="revTx" presStyleIdx="3" presStyleCnt="6">
        <dgm:presLayoutVars>
          <dgm:chMax val="0"/>
          <dgm:chPref val="0"/>
          <dgm:bulletEnabled val="1"/>
        </dgm:presLayoutVars>
      </dgm:prSet>
      <dgm:spPr/>
      <dgm:t>
        <a:bodyPr/>
        <a:lstStyle/>
        <a:p>
          <a:endParaRPr lang="zh-CN" altLang="en-US"/>
        </a:p>
      </dgm:t>
    </dgm:pt>
    <dgm:pt modelId="{F0FF1EDB-F1AC-44F4-B005-D771AE747995}" type="pres">
      <dgm:prSet presAssocID="{E7D3F315-F844-4F67-A6C2-1551CA0C377F}" presName="childComposite" presStyleCnt="0">
        <dgm:presLayoutVars>
          <dgm:chMax val="0"/>
          <dgm:chPref val="0"/>
        </dgm:presLayoutVars>
      </dgm:prSet>
      <dgm:spPr/>
    </dgm:pt>
    <dgm:pt modelId="{85149285-8000-45CD-A151-82EDC36E1917}" type="pres">
      <dgm:prSet presAssocID="{E7D3F315-F844-4F67-A6C2-1551CA0C377F}" presName="ChildAccent" presStyleLbl="solidFgAcc1" presStyleIdx="3" presStyleCnt="5"/>
      <dgm:spPr/>
    </dgm:pt>
    <dgm:pt modelId="{EBB0B477-4373-4350-9D1C-EC8E47731D75}" type="pres">
      <dgm:prSet presAssocID="{E7D3F315-F844-4F67-A6C2-1551CA0C377F}" presName="Child" presStyleLbl="revTx" presStyleIdx="4" presStyleCnt="6">
        <dgm:presLayoutVars>
          <dgm:chMax val="0"/>
          <dgm:chPref val="0"/>
          <dgm:bulletEnabled val="1"/>
        </dgm:presLayoutVars>
      </dgm:prSet>
      <dgm:spPr/>
      <dgm:t>
        <a:bodyPr/>
        <a:lstStyle/>
        <a:p>
          <a:endParaRPr lang="zh-CN" altLang="en-US"/>
        </a:p>
      </dgm:t>
    </dgm:pt>
    <dgm:pt modelId="{9EAF4814-889D-4998-98BA-0234AAE11C14}" type="pres">
      <dgm:prSet presAssocID="{69A05C1A-6512-47CA-9FC1-BA336B2F0166}" presName="childComposite" presStyleCnt="0">
        <dgm:presLayoutVars>
          <dgm:chMax val="0"/>
          <dgm:chPref val="0"/>
        </dgm:presLayoutVars>
      </dgm:prSet>
      <dgm:spPr/>
    </dgm:pt>
    <dgm:pt modelId="{8C4A8D55-E6F3-4B94-985E-2DD366426E8D}" type="pres">
      <dgm:prSet presAssocID="{69A05C1A-6512-47CA-9FC1-BA336B2F0166}" presName="ChildAccent" presStyleLbl="solidFgAcc1" presStyleIdx="4" presStyleCnt="5"/>
      <dgm:spPr/>
    </dgm:pt>
    <dgm:pt modelId="{FB604DC7-E47A-4E91-9117-1CF57726F191}" type="pres">
      <dgm:prSet presAssocID="{69A05C1A-6512-47CA-9FC1-BA336B2F0166}" presName="Child" presStyleLbl="revTx" presStyleIdx="5" presStyleCnt="6">
        <dgm:presLayoutVars>
          <dgm:chMax val="0"/>
          <dgm:chPref val="0"/>
          <dgm:bulletEnabled val="1"/>
        </dgm:presLayoutVars>
      </dgm:prSet>
      <dgm:spPr/>
      <dgm:t>
        <a:bodyPr/>
        <a:lstStyle/>
        <a:p>
          <a:endParaRPr lang="zh-CN" altLang="en-US"/>
        </a:p>
      </dgm:t>
    </dgm:pt>
  </dgm:ptLst>
  <dgm:cxnLst>
    <dgm:cxn modelId="{FABFE3BB-A4CE-475D-AE2E-986FC1815620}" type="presOf" srcId="{3553A166-323A-4DFF-939F-21B9E18E943E}" destId="{7EA892FE-5D5D-4D8B-A887-381855495CDF}" srcOrd="0" destOrd="0" presId="urn:microsoft.com/office/officeart/2008/layout/SquareAccentList"/>
    <dgm:cxn modelId="{364C4332-F831-44CB-B755-D1E070A5091D}" srcId="{764F511A-3DD2-4707-9F14-C6B84E2F83B6}" destId="{6B988C7C-5416-4C1A-BD59-35A430DD1C36}" srcOrd="1" destOrd="0" parTransId="{D1DAFAA7-0550-4D5B-B9DC-1F5E715E84AC}" sibTransId="{69E0DC92-D85E-44D5-B405-B7727643CACF}"/>
    <dgm:cxn modelId="{A3967EBA-0CF2-40EB-8CA9-09ADCF6F1CA0}" srcId="{764F511A-3DD2-4707-9F14-C6B84E2F83B6}" destId="{69A05C1A-6512-47CA-9FC1-BA336B2F0166}" srcOrd="4" destOrd="0" parTransId="{C9654DC7-6BF7-48E6-9775-DA794FC14663}" sibTransId="{85DC5B58-EBCD-4535-8FAD-B7BC2640FD6D}"/>
    <dgm:cxn modelId="{E1AF7052-3ED5-4851-8C37-41C30B56ABFB}" type="presOf" srcId="{FDF4C218-78AA-4E6B-9309-B08AB5A2DB4A}" destId="{BE05E79C-FD11-4EF8-8A2D-A053EA6829B2}" srcOrd="0" destOrd="0" presId="urn:microsoft.com/office/officeart/2008/layout/SquareAccentList"/>
    <dgm:cxn modelId="{4401A363-0F9D-49C9-9047-72111C886AE4}" srcId="{764F511A-3DD2-4707-9F14-C6B84E2F83B6}" destId="{FDF4C218-78AA-4E6B-9309-B08AB5A2DB4A}" srcOrd="0" destOrd="0" parTransId="{A5F86587-F64B-41B7-B04C-3031B19EE9CA}" sibTransId="{353E43DA-ACB4-4565-9E5E-D067CF515AA2}"/>
    <dgm:cxn modelId="{CAFA322F-DF17-4182-8EF8-52AFF447455B}" type="presOf" srcId="{5FDBD2BE-6D7F-441C-AAD3-C71F9DE26571}" destId="{B47FAEF0-866F-4879-A1E0-6A7583A95DA4}" srcOrd="0" destOrd="0" presId="urn:microsoft.com/office/officeart/2008/layout/SquareAccentList"/>
    <dgm:cxn modelId="{5B28E53E-8685-4BEE-8B01-77F36DF5C07B}" srcId="{764F511A-3DD2-4707-9F14-C6B84E2F83B6}" destId="{E7D3F315-F844-4F67-A6C2-1551CA0C377F}" srcOrd="3" destOrd="0" parTransId="{6F636220-5BF5-4EB8-89A8-C5EEC31064A4}" sibTransId="{F48CC938-2296-47BA-9413-5416255846D1}"/>
    <dgm:cxn modelId="{0DB40C7A-3244-4447-B39C-055DC1F6A75B}" srcId="{5FDBD2BE-6D7F-441C-AAD3-C71F9DE26571}" destId="{764F511A-3DD2-4707-9F14-C6B84E2F83B6}" srcOrd="0" destOrd="0" parTransId="{4D77D5FC-9670-412C-AC66-1CC39471D0AB}" sibTransId="{67A8E11B-789D-46CC-814F-52F64065DD60}"/>
    <dgm:cxn modelId="{E9FBA616-CFAE-4031-B869-10CA873CC888}" srcId="{764F511A-3DD2-4707-9F14-C6B84E2F83B6}" destId="{3553A166-323A-4DFF-939F-21B9E18E943E}" srcOrd="2" destOrd="0" parTransId="{AE649675-4274-45AC-BADB-9C35B0F1AC52}" sibTransId="{5058AEE8-215E-48C6-AB6A-2A7E51E5A9DC}"/>
    <dgm:cxn modelId="{C3328E5B-0970-43EF-A187-AB948447EAFC}" type="presOf" srcId="{6B988C7C-5416-4C1A-BD59-35A430DD1C36}" destId="{BF229011-40A4-425C-91B3-304B687C1388}" srcOrd="0" destOrd="0" presId="urn:microsoft.com/office/officeart/2008/layout/SquareAccentList"/>
    <dgm:cxn modelId="{ACD2D8E9-30BC-4D9E-9F61-799E3422BCB2}" type="presOf" srcId="{E7D3F315-F844-4F67-A6C2-1551CA0C377F}" destId="{EBB0B477-4373-4350-9D1C-EC8E47731D75}" srcOrd="0" destOrd="0" presId="urn:microsoft.com/office/officeart/2008/layout/SquareAccentList"/>
    <dgm:cxn modelId="{81ECD72A-8484-42C3-9215-159DCA5D57BA}" type="presOf" srcId="{69A05C1A-6512-47CA-9FC1-BA336B2F0166}" destId="{FB604DC7-E47A-4E91-9117-1CF57726F191}" srcOrd="0" destOrd="0" presId="urn:microsoft.com/office/officeart/2008/layout/SquareAccentList"/>
    <dgm:cxn modelId="{376B92AE-244E-47BD-9A26-8310F2D4E65E}" type="presOf" srcId="{764F511A-3DD2-4707-9F14-C6B84E2F83B6}" destId="{714C90E9-D407-460E-AB12-CD462EAF0F56}" srcOrd="0" destOrd="0" presId="urn:microsoft.com/office/officeart/2008/layout/SquareAccentList"/>
    <dgm:cxn modelId="{F2018600-CCE3-4420-8407-9B40E5803857}" type="presParOf" srcId="{B47FAEF0-866F-4879-A1E0-6A7583A95DA4}" destId="{57069E25-F6A4-4805-803C-C5858A9DE6F4}" srcOrd="0" destOrd="0" presId="urn:microsoft.com/office/officeart/2008/layout/SquareAccentList"/>
    <dgm:cxn modelId="{B53AC7FB-5D7B-42A8-A59A-993DF6EB8964}" type="presParOf" srcId="{57069E25-F6A4-4805-803C-C5858A9DE6F4}" destId="{6C969E45-B0DF-4C1F-BF6D-9625CF7F85B0}" srcOrd="0" destOrd="0" presId="urn:microsoft.com/office/officeart/2008/layout/SquareAccentList"/>
    <dgm:cxn modelId="{8BA3DCA7-F880-45CF-9950-D01728B16960}" type="presParOf" srcId="{6C969E45-B0DF-4C1F-BF6D-9625CF7F85B0}" destId="{D818A6CE-7CD0-43A1-85FD-BD9B4CF32108}" srcOrd="0" destOrd="0" presId="urn:microsoft.com/office/officeart/2008/layout/SquareAccentList"/>
    <dgm:cxn modelId="{798366DA-5541-465A-A6AD-04A219490A28}" type="presParOf" srcId="{6C969E45-B0DF-4C1F-BF6D-9625CF7F85B0}" destId="{705C90CA-E815-4CF4-AB74-B854B976F553}" srcOrd="1" destOrd="0" presId="urn:microsoft.com/office/officeart/2008/layout/SquareAccentList"/>
    <dgm:cxn modelId="{DA269F53-BB79-40F8-9D7D-131C9D2F60E1}" type="presParOf" srcId="{6C969E45-B0DF-4C1F-BF6D-9625CF7F85B0}" destId="{714C90E9-D407-460E-AB12-CD462EAF0F56}" srcOrd="2" destOrd="0" presId="urn:microsoft.com/office/officeart/2008/layout/SquareAccentList"/>
    <dgm:cxn modelId="{C6EA51E3-CD06-4322-820B-BEA265A412F4}" type="presParOf" srcId="{57069E25-F6A4-4805-803C-C5858A9DE6F4}" destId="{5B75E22F-4774-4A91-B8F4-BDF042A50A1E}" srcOrd="1" destOrd="0" presId="urn:microsoft.com/office/officeart/2008/layout/SquareAccentList"/>
    <dgm:cxn modelId="{DE9228EB-B4F3-4907-A1E0-D0A67257A2D8}" type="presParOf" srcId="{5B75E22F-4774-4A91-B8F4-BDF042A50A1E}" destId="{BA857BEA-5017-4C39-96E7-713A0E19C38E}" srcOrd="0" destOrd="0" presId="urn:microsoft.com/office/officeart/2008/layout/SquareAccentList"/>
    <dgm:cxn modelId="{C44AD803-70A3-439B-B369-91C7F095AE60}" type="presParOf" srcId="{BA857BEA-5017-4C39-96E7-713A0E19C38E}" destId="{C27ACF70-F87C-46A7-ABB8-CE787407D877}" srcOrd="0" destOrd="0" presId="urn:microsoft.com/office/officeart/2008/layout/SquareAccentList"/>
    <dgm:cxn modelId="{E6470E95-6262-49AD-BE55-C5D533C01F83}" type="presParOf" srcId="{BA857BEA-5017-4C39-96E7-713A0E19C38E}" destId="{BE05E79C-FD11-4EF8-8A2D-A053EA6829B2}" srcOrd="1" destOrd="0" presId="urn:microsoft.com/office/officeart/2008/layout/SquareAccentList"/>
    <dgm:cxn modelId="{522ED0CE-34F6-423D-AABA-1C8C6ECCED33}" type="presParOf" srcId="{5B75E22F-4774-4A91-B8F4-BDF042A50A1E}" destId="{20AE8283-902C-43A5-BAB4-91F46177182B}" srcOrd="1" destOrd="0" presId="urn:microsoft.com/office/officeart/2008/layout/SquareAccentList"/>
    <dgm:cxn modelId="{8EBE5FC5-FEC9-46B7-8CFD-74ECA66A501A}" type="presParOf" srcId="{20AE8283-902C-43A5-BAB4-91F46177182B}" destId="{EAFB1691-D180-4A97-9FE8-863060654F95}" srcOrd="0" destOrd="0" presId="urn:microsoft.com/office/officeart/2008/layout/SquareAccentList"/>
    <dgm:cxn modelId="{7C79F43C-6121-4DDA-B728-C0FCCD2145F6}" type="presParOf" srcId="{20AE8283-902C-43A5-BAB4-91F46177182B}" destId="{BF229011-40A4-425C-91B3-304B687C1388}" srcOrd="1" destOrd="0" presId="urn:microsoft.com/office/officeart/2008/layout/SquareAccentList"/>
    <dgm:cxn modelId="{DC7984DE-9746-42AD-B012-7286F8E735F3}" type="presParOf" srcId="{5B75E22F-4774-4A91-B8F4-BDF042A50A1E}" destId="{178DC30B-A29A-42D3-8BA1-05CF2A957921}" srcOrd="2" destOrd="0" presId="urn:microsoft.com/office/officeart/2008/layout/SquareAccentList"/>
    <dgm:cxn modelId="{9896F619-4CDD-446A-A1F1-0832FF29E1A3}" type="presParOf" srcId="{178DC30B-A29A-42D3-8BA1-05CF2A957921}" destId="{CEC72432-E0A4-4AFB-B4A1-57BDEFFC1E76}" srcOrd="0" destOrd="0" presId="urn:microsoft.com/office/officeart/2008/layout/SquareAccentList"/>
    <dgm:cxn modelId="{6EDC343D-7302-42CE-A283-19D49B06403B}" type="presParOf" srcId="{178DC30B-A29A-42D3-8BA1-05CF2A957921}" destId="{7EA892FE-5D5D-4D8B-A887-381855495CDF}" srcOrd="1" destOrd="0" presId="urn:microsoft.com/office/officeart/2008/layout/SquareAccentList"/>
    <dgm:cxn modelId="{CF848494-363B-4BD4-9455-C28757AB9E61}" type="presParOf" srcId="{5B75E22F-4774-4A91-B8F4-BDF042A50A1E}" destId="{F0FF1EDB-F1AC-44F4-B005-D771AE747995}" srcOrd="3" destOrd="0" presId="urn:microsoft.com/office/officeart/2008/layout/SquareAccentList"/>
    <dgm:cxn modelId="{5F285E2D-D5E8-46B7-AE1C-C5F7AED035AC}" type="presParOf" srcId="{F0FF1EDB-F1AC-44F4-B005-D771AE747995}" destId="{85149285-8000-45CD-A151-82EDC36E1917}" srcOrd="0" destOrd="0" presId="urn:microsoft.com/office/officeart/2008/layout/SquareAccentList"/>
    <dgm:cxn modelId="{2AB9F705-4A89-44EA-9ADB-76426F7AC713}" type="presParOf" srcId="{F0FF1EDB-F1AC-44F4-B005-D771AE747995}" destId="{EBB0B477-4373-4350-9D1C-EC8E47731D75}" srcOrd="1" destOrd="0" presId="urn:microsoft.com/office/officeart/2008/layout/SquareAccentList"/>
    <dgm:cxn modelId="{E2982525-2A11-45CC-BFE0-1FEC8A54B1DF}" type="presParOf" srcId="{5B75E22F-4774-4A91-B8F4-BDF042A50A1E}" destId="{9EAF4814-889D-4998-98BA-0234AAE11C14}" srcOrd="4" destOrd="0" presId="urn:microsoft.com/office/officeart/2008/layout/SquareAccentList"/>
    <dgm:cxn modelId="{8D53045A-CF26-49AD-82DF-0BA01D229A03}" type="presParOf" srcId="{9EAF4814-889D-4998-98BA-0234AAE11C14}" destId="{8C4A8D55-E6F3-4B94-985E-2DD366426E8D}" srcOrd="0" destOrd="0" presId="urn:microsoft.com/office/officeart/2008/layout/SquareAccentList"/>
    <dgm:cxn modelId="{3D17EBB9-E5FE-4B70-9992-12BBC86D63BD}" type="presParOf" srcId="{9EAF4814-889D-4998-98BA-0234AAE11C14}" destId="{FB604DC7-E47A-4E91-9117-1CF57726F191}" srcOrd="1" destOrd="0" presId="urn:microsoft.com/office/officeart/2008/layout/SquareAccent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0DF1EE-0712-4CF3-96A3-4D077F111E44}" type="doc">
      <dgm:prSet loTypeId="urn:microsoft.com/office/officeart/2005/8/layout/hierarchy6" loCatId="hierarchy" qsTypeId="urn:microsoft.com/office/officeart/2005/8/quickstyle/simple1" qsCatId="simple" csTypeId="urn:microsoft.com/office/officeart/2005/8/colors/accent1_1" csCatId="accent1" phldr="1"/>
      <dgm:spPr/>
      <dgm:t>
        <a:bodyPr/>
        <a:lstStyle/>
        <a:p>
          <a:endParaRPr lang="zh-CN" altLang="en-US"/>
        </a:p>
      </dgm:t>
    </dgm:pt>
    <dgm:pt modelId="{A065419A-0DF6-45BC-8F83-8625DC05EC37}">
      <dgm:prSet phldrT="[文本]" custT="1"/>
      <dgm:spPr/>
      <dgm:t>
        <a:bodyPr/>
        <a:lstStyle/>
        <a:p>
          <a:r>
            <a:rPr lang="zh-CN" altLang="en-US" sz="1400" smtClean="0"/>
            <a:t>可研阶段</a:t>
          </a:r>
          <a:endParaRPr lang="zh-CN" altLang="en-US" sz="1400"/>
        </a:p>
      </dgm:t>
    </dgm:pt>
    <dgm:pt modelId="{BE5C9567-9A19-4ED3-A9A4-813B60967130}" type="parTrans" cxnId="{A97323DF-EA1C-428C-AA39-5ACC7B2AFE80}">
      <dgm:prSet/>
      <dgm:spPr/>
      <dgm:t>
        <a:bodyPr/>
        <a:lstStyle/>
        <a:p>
          <a:endParaRPr lang="zh-CN" altLang="en-US" sz="3200"/>
        </a:p>
      </dgm:t>
    </dgm:pt>
    <dgm:pt modelId="{5223631E-72B8-49F7-81A1-6FA5899072A4}" type="sibTrans" cxnId="{A97323DF-EA1C-428C-AA39-5ACC7B2AFE80}">
      <dgm:prSet/>
      <dgm:spPr/>
      <dgm:t>
        <a:bodyPr/>
        <a:lstStyle/>
        <a:p>
          <a:endParaRPr lang="zh-CN" altLang="en-US" sz="3200"/>
        </a:p>
      </dgm:t>
    </dgm:pt>
    <dgm:pt modelId="{74339974-23B8-479C-BABF-EF5A651913E8}">
      <dgm:prSet phldrT="[文本]" custT="1"/>
      <dgm:spPr/>
      <dgm:t>
        <a:bodyPr/>
        <a:lstStyle/>
        <a:p>
          <a:r>
            <a:rPr lang="zh-CN" altLang="en-US" sz="1400" smtClean="0"/>
            <a:t>工程地质</a:t>
          </a:r>
          <a:endParaRPr lang="zh-CN" altLang="en-US" sz="1400"/>
        </a:p>
      </dgm:t>
    </dgm:pt>
    <dgm:pt modelId="{663BEE86-2E95-45D4-AF37-55F8F19296E9}" type="parTrans" cxnId="{FBF3FF5A-68B3-4A13-929A-E659CB54626B}">
      <dgm:prSet/>
      <dgm:spPr/>
      <dgm:t>
        <a:bodyPr/>
        <a:lstStyle/>
        <a:p>
          <a:endParaRPr lang="zh-CN" altLang="en-US" sz="3200"/>
        </a:p>
      </dgm:t>
    </dgm:pt>
    <dgm:pt modelId="{7BD7624D-B4EC-480C-951C-9430B4B05B0F}" type="sibTrans" cxnId="{FBF3FF5A-68B3-4A13-929A-E659CB54626B}">
      <dgm:prSet/>
      <dgm:spPr/>
      <dgm:t>
        <a:bodyPr/>
        <a:lstStyle/>
        <a:p>
          <a:endParaRPr lang="zh-CN" altLang="en-US" sz="3200"/>
        </a:p>
      </dgm:t>
    </dgm:pt>
    <dgm:pt modelId="{88702804-7B24-4438-8F31-40C047BDB8CA}">
      <dgm:prSet phldrT="[文本]" custT="1"/>
      <dgm:spPr/>
      <dgm:t>
        <a:bodyPr/>
        <a:lstStyle/>
        <a:p>
          <a:r>
            <a:rPr lang="zh-CN" altLang="en-US" sz="1400" smtClean="0"/>
            <a:t>地质灾害分析</a:t>
          </a:r>
          <a:endParaRPr lang="zh-CN" altLang="en-US" sz="1400"/>
        </a:p>
      </dgm:t>
    </dgm:pt>
    <dgm:pt modelId="{2AD4E8AD-0E9F-45D7-B89B-FC7C2B5E773A}" type="parTrans" cxnId="{7A6D729C-2621-4A87-9092-438035577959}">
      <dgm:prSet/>
      <dgm:spPr/>
      <dgm:t>
        <a:bodyPr/>
        <a:lstStyle/>
        <a:p>
          <a:endParaRPr lang="zh-CN" altLang="en-US" sz="3200"/>
        </a:p>
      </dgm:t>
    </dgm:pt>
    <dgm:pt modelId="{0FDF7AD3-2E70-42F3-9CC5-0B9867E1D32B}" type="sibTrans" cxnId="{7A6D729C-2621-4A87-9092-438035577959}">
      <dgm:prSet/>
      <dgm:spPr/>
      <dgm:t>
        <a:bodyPr/>
        <a:lstStyle/>
        <a:p>
          <a:endParaRPr lang="zh-CN" altLang="en-US" sz="3200"/>
        </a:p>
      </dgm:t>
    </dgm:pt>
    <dgm:pt modelId="{B50D00BF-C085-4081-A0F7-E81D6CBEC46A}">
      <dgm:prSet phldrT="[文本]" custT="1"/>
      <dgm:spPr/>
      <dgm:t>
        <a:bodyPr/>
        <a:lstStyle/>
        <a:p>
          <a:r>
            <a:rPr lang="zh-CN" altLang="en-US" sz="1400" smtClean="0"/>
            <a:t>工程布置及建筑</a:t>
          </a:r>
          <a:endParaRPr lang="zh-CN" altLang="en-US" sz="1400"/>
        </a:p>
      </dgm:t>
    </dgm:pt>
    <dgm:pt modelId="{C3C73C34-10E7-4457-84EF-E4BB7F9F4E45}" type="parTrans" cxnId="{28C5E4BE-DA9E-4D5D-A2FB-27BE19A90B06}">
      <dgm:prSet/>
      <dgm:spPr/>
      <dgm:t>
        <a:bodyPr/>
        <a:lstStyle/>
        <a:p>
          <a:endParaRPr lang="zh-CN" altLang="en-US" sz="3200"/>
        </a:p>
      </dgm:t>
    </dgm:pt>
    <dgm:pt modelId="{2B6ABF49-DFE9-4E40-AF89-1D28AED0F90B}" type="sibTrans" cxnId="{28C5E4BE-DA9E-4D5D-A2FB-27BE19A90B06}">
      <dgm:prSet/>
      <dgm:spPr/>
      <dgm:t>
        <a:bodyPr/>
        <a:lstStyle/>
        <a:p>
          <a:endParaRPr lang="zh-CN" altLang="en-US" sz="3200"/>
        </a:p>
      </dgm:t>
    </dgm:pt>
    <dgm:pt modelId="{389133B3-2F02-4F4D-B104-5ABC483CD525}">
      <dgm:prSet phldrT="[文本]" custT="1"/>
      <dgm:spPr/>
      <dgm:t>
        <a:bodyPr/>
        <a:lstStyle/>
        <a:p>
          <a:r>
            <a:rPr lang="zh-CN" altLang="en-US" sz="1400" smtClean="0"/>
            <a:t>挡水建筑</a:t>
          </a:r>
          <a:endParaRPr lang="zh-CN" altLang="en-US" sz="1400"/>
        </a:p>
      </dgm:t>
    </dgm:pt>
    <dgm:pt modelId="{F2EB58A5-35A6-44B5-AC34-743A865529E8}" type="parTrans" cxnId="{49A1BE82-7694-442A-827A-C776864DC6A5}">
      <dgm:prSet/>
      <dgm:spPr/>
      <dgm:t>
        <a:bodyPr/>
        <a:lstStyle/>
        <a:p>
          <a:endParaRPr lang="zh-CN" altLang="en-US" sz="3200"/>
        </a:p>
      </dgm:t>
    </dgm:pt>
    <dgm:pt modelId="{5C38A514-A5B1-4406-8398-3F2BA1653F6A}" type="sibTrans" cxnId="{49A1BE82-7694-442A-827A-C776864DC6A5}">
      <dgm:prSet/>
      <dgm:spPr/>
      <dgm:t>
        <a:bodyPr/>
        <a:lstStyle/>
        <a:p>
          <a:endParaRPr lang="zh-CN" altLang="en-US" sz="3200"/>
        </a:p>
      </dgm:t>
    </dgm:pt>
    <dgm:pt modelId="{D51E5AD8-C94D-4646-BB3D-8EE4547D605D}">
      <dgm:prSet phldrT="[文本]" custT="1"/>
      <dgm:spPr/>
      <dgm:t>
        <a:bodyPr/>
        <a:lstStyle/>
        <a:p>
          <a:r>
            <a:rPr lang="zh-CN" altLang="en-US" sz="1400" smtClean="0"/>
            <a:t>环境保护水土保持</a:t>
          </a:r>
          <a:endParaRPr lang="zh-CN" altLang="en-US" sz="1400"/>
        </a:p>
      </dgm:t>
    </dgm:pt>
    <dgm:pt modelId="{06245930-633C-40AF-8DE2-6716B8B15398}" type="parTrans" cxnId="{FFDB8400-59FE-4B08-AA41-AB5FAF17B5BC}">
      <dgm:prSet/>
      <dgm:spPr/>
      <dgm:t>
        <a:bodyPr/>
        <a:lstStyle/>
        <a:p>
          <a:endParaRPr lang="zh-CN" altLang="en-US" sz="3200"/>
        </a:p>
      </dgm:t>
    </dgm:pt>
    <dgm:pt modelId="{260BEDC5-0262-4859-8416-403C28601900}" type="sibTrans" cxnId="{FFDB8400-59FE-4B08-AA41-AB5FAF17B5BC}">
      <dgm:prSet/>
      <dgm:spPr/>
      <dgm:t>
        <a:bodyPr/>
        <a:lstStyle/>
        <a:p>
          <a:endParaRPr lang="zh-CN" altLang="en-US" sz="3200"/>
        </a:p>
      </dgm:t>
    </dgm:pt>
    <dgm:pt modelId="{97C93AD8-DF54-4AD2-BA68-4055047839EF}">
      <dgm:prSet phldrT="[文本]" custT="1"/>
      <dgm:spPr/>
      <dgm:t>
        <a:bodyPr/>
        <a:lstStyle/>
        <a:p>
          <a:r>
            <a:rPr lang="zh-CN" altLang="en-US" sz="1400" smtClean="0"/>
            <a:t>泄水建筑</a:t>
          </a:r>
          <a:endParaRPr lang="zh-CN" altLang="en-US" sz="1400"/>
        </a:p>
      </dgm:t>
    </dgm:pt>
    <dgm:pt modelId="{CDC44750-0FB9-4B76-B05E-3950E24C0F71}" type="parTrans" cxnId="{FC6075E5-4AAD-4113-88D6-8290C688A69A}">
      <dgm:prSet/>
      <dgm:spPr/>
      <dgm:t>
        <a:bodyPr/>
        <a:lstStyle/>
        <a:p>
          <a:endParaRPr lang="zh-CN" altLang="en-US" sz="3200"/>
        </a:p>
      </dgm:t>
    </dgm:pt>
    <dgm:pt modelId="{3DE018D4-4C73-429B-B627-5BD3ECDEDA77}" type="sibTrans" cxnId="{FC6075E5-4AAD-4113-88D6-8290C688A69A}">
      <dgm:prSet/>
      <dgm:spPr/>
      <dgm:t>
        <a:bodyPr/>
        <a:lstStyle/>
        <a:p>
          <a:endParaRPr lang="zh-CN" altLang="en-US" sz="3200"/>
        </a:p>
      </dgm:t>
    </dgm:pt>
    <dgm:pt modelId="{4E4FECEA-43BA-4FE3-A9E0-E3327157D80F}">
      <dgm:prSet phldrT="[文本]" custT="1"/>
      <dgm:spPr/>
      <dgm:t>
        <a:bodyPr/>
        <a:lstStyle/>
        <a:p>
          <a:r>
            <a:rPr lang="zh-CN" altLang="en-US" sz="1400" smtClean="0"/>
            <a:t>发电厂房</a:t>
          </a:r>
          <a:endParaRPr lang="zh-CN" altLang="en-US" sz="1400"/>
        </a:p>
      </dgm:t>
    </dgm:pt>
    <dgm:pt modelId="{FE34F993-54FD-4EB5-A3C9-0F8816B2025E}" type="parTrans" cxnId="{262042CA-CA48-4426-9D09-D60FD65E9B28}">
      <dgm:prSet/>
      <dgm:spPr/>
      <dgm:t>
        <a:bodyPr/>
        <a:lstStyle/>
        <a:p>
          <a:endParaRPr lang="zh-CN" altLang="en-US" sz="3200"/>
        </a:p>
      </dgm:t>
    </dgm:pt>
    <dgm:pt modelId="{24094421-FE41-4D63-B0A9-3F0E924801D2}" type="sibTrans" cxnId="{262042CA-CA48-4426-9D09-D60FD65E9B28}">
      <dgm:prSet/>
      <dgm:spPr/>
      <dgm:t>
        <a:bodyPr/>
        <a:lstStyle/>
        <a:p>
          <a:endParaRPr lang="zh-CN" altLang="en-US" sz="3200"/>
        </a:p>
      </dgm:t>
    </dgm:pt>
    <dgm:pt modelId="{991BE9D3-FE75-4077-BC59-A4CD42432E81}">
      <dgm:prSet phldrT="[文本]" custT="1"/>
      <dgm:spPr/>
      <dgm:t>
        <a:bodyPr/>
        <a:lstStyle/>
        <a:p>
          <a:r>
            <a:rPr lang="zh-CN" altLang="en-US" sz="1400" smtClean="0"/>
            <a:t>通航建筑</a:t>
          </a:r>
          <a:endParaRPr lang="zh-CN" altLang="en-US" sz="1400"/>
        </a:p>
      </dgm:t>
    </dgm:pt>
    <dgm:pt modelId="{C4F9267C-9224-42B7-B31C-26AC82B8DDE9}" type="parTrans" cxnId="{370B33C6-4362-4EBB-893A-F4FDE4729AB3}">
      <dgm:prSet/>
      <dgm:spPr/>
      <dgm:t>
        <a:bodyPr/>
        <a:lstStyle/>
        <a:p>
          <a:endParaRPr lang="zh-CN" altLang="en-US" sz="3200"/>
        </a:p>
      </dgm:t>
    </dgm:pt>
    <dgm:pt modelId="{75A7E83C-A0A0-465B-B0C8-A7B74489604C}" type="sibTrans" cxnId="{370B33C6-4362-4EBB-893A-F4FDE4729AB3}">
      <dgm:prSet/>
      <dgm:spPr/>
      <dgm:t>
        <a:bodyPr/>
        <a:lstStyle/>
        <a:p>
          <a:endParaRPr lang="zh-CN" altLang="en-US" sz="3200"/>
        </a:p>
      </dgm:t>
    </dgm:pt>
    <dgm:pt modelId="{55E05D51-8639-4A7E-B3EA-EC17B110B21C}">
      <dgm:prSet phldrT="[文本]" custT="1"/>
      <dgm:spPr/>
      <dgm:t>
        <a:bodyPr/>
        <a:lstStyle/>
        <a:p>
          <a:r>
            <a:rPr lang="zh-CN" altLang="en-US" sz="1400" smtClean="0"/>
            <a:t>机电及金属结构</a:t>
          </a:r>
          <a:endParaRPr lang="zh-CN" altLang="en-US" sz="1400"/>
        </a:p>
      </dgm:t>
    </dgm:pt>
    <dgm:pt modelId="{7AD15701-6CAA-4F81-9633-665EA46079AB}" type="parTrans" cxnId="{546099CA-1F58-4347-937B-5125E4157ED1}">
      <dgm:prSet/>
      <dgm:spPr/>
      <dgm:t>
        <a:bodyPr/>
        <a:lstStyle/>
        <a:p>
          <a:endParaRPr lang="zh-CN" altLang="en-US" sz="3200"/>
        </a:p>
      </dgm:t>
    </dgm:pt>
    <dgm:pt modelId="{EA79F84E-3D3D-4C96-966F-7C8D0BEC544B}" type="sibTrans" cxnId="{546099CA-1F58-4347-937B-5125E4157ED1}">
      <dgm:prSet/>
      <dgm:spPr/>
      <dgm:t>
        <a:bodyPr/>
        <a:lstStyle/>
        <a:p>
          <a:endParaRPr lang="zh-CN" altLang="en-US" sz="3200"/>
        </a:p>
      </dgm:t>
    </dgm:pt>
    <dgm:pt modelId="{E3DDBE95-F3DF-4EB3-A17E-9308863B6213}">
      <dgm:prSet phldrT="[文本]" custT="1"/>
      <dgm:spPr/>
      <dgm:t>
        <a:bodyPr/>
        <a:lstStyle/>
        <a:p>
          <a:r>
            <a:rPr lang="zh-CN" altLang="en-US" sz="1400" smtClean="0"/>
            <a:t>水文泥沙</a:t>
          </a:r>
          <a:endParaRPr lang="zh-CN" altLang="en-US" sz="1400"/>
        </a:p>
      </dgm:t>
    </dgm:pt>
    <dgm:pt modelId="{A466D24E-8F99-4DCB-B605-1606D7FFD72B}" type="parTrans" cxnId="{6C012B65-2E13-4783-89F5-F485D389F664}">
      <dgm:prSet/>
      <dgm:spPr/>
      <dgm:t>
        <a:bodyPr/>
        <a:lstStyle/>
        <a:p>
          <a:endParaRPr lang="zh-CN" altLang="en-US" sz="3200"/>
        </a:p>
      </dgm:t>
    </dgm:pt>
    <dgm:pt modelId="{3CDC740D-0E79-463F-83D1-63058D44E987}" type="sibTrans" cxnId="{6C012B65-2E13-4783-89F5-F485D389F664}">
      <dgm:prSet/>
      <dgm:spPr/>
      <dgm:t>
        <a:bodyPr/>
        <a:lstStyle/>
        <a:p>
          <a:endParaRPr lang="zh-CN" altLang="en-US" sz="3200"/>
        </a:p>
      </dgm:t>
    </dgm:pt>
    <dgm:pt modelId="{2D294365-00A9-4E19-93E9-A4813EBF2619}">
      <dgm:prSet phldrT="[文本]" custT="1"/>
      <dgm:spPr/>
      <dgm:t>
        <a:bodyPr/>
        <a:lstStyle/>
        <a:p>
          <a:r>
            <a:rPr lang="zh-CN" altLang="en-US" sz="1400" smtClean="0"/>
            <a:t>引水建筑</a:t>
          </a:r>
          <a:endParaRPr lang="zh-CN" altLang="en-US" sz="1400"/>
        </a:p>
      </dgm:t>
    </dgm:pt>
    <dgm:pt modelId="{65DD3B30-AC4E-4D40-8527-397F4A759CD7}" type="parTrans" cxnId="{504C13A0-591D-4314-BD19-482DAFB86D76}">
      <dgm:prSet/>
      <dgm:spPr/>
      <dgm:t>
        <a:bodyPr/>
        <a:lstStyle/>
        <a:p>
          <a:endParaRPr lang="zh-CN" altLang="en-US" sz="3200"/>
        </a:p>
      </dgm:t>
    </dgm:pt>
    <dgm:pt modelId="{4AF1EC10-D5CE-4A53-8558-8BF6FE702AAD}" type="sibTrans" cxnId="{504C13A0-591D-4314-BD19-482DAFB86D76}">
      <dgm:prSet/>
      <dgm:spPr/>
      <dgm:t>
        <a:bodyPr/>
        <a:lstStyle/>
        <a:p>
          <a:endParaRPr lang="zh-CN" altLang="en-US" sz="3200"/>
        </a:p>
      </dgm:t>
    </dgm:pt>
    <dgm:pt modelId="{43653C3C-A4A6-4466-BF37-252DCD057316}">
      <dgm:prSet phldrT="[文本]" custT="1"/>
      <dgm:spPr/>
      <dgm:t>
        <a:bodyPr/>
        <a:lstStyle/>
        <a:p>
          <a:r>
            <a:rPr lang="zh-CN" altLang="en-US" sz="1400" smtClean="0"/>
            <a:t>水力计算</a:t>
          </a:r>
          <a:endParaRPr lang="zh-CN" altLang="en-US" sz="1400"/>
        </a:p>
      </dgm:t>
    </dgm:pt>
    <dgm:pt modelId="{99C6714E-95F9-4D3F-87B1-56B399113981}" type="parTrans" cxnId="{17C9036B-D19E-4CA1-897E-0029AB396100}">
      <dgm:prSet/>
      <dgm:spPr/>
      <dgm:t>
        <a:bodyPr/>
        <a:lstStyle/>
        <a:p>
          <a:endParaRPr lang="zh-CN" altLang="en-US" sz="3200"/>
        </a:p>
      </dgm:t>
    </dgm:pt>
    <dgm:pt modelId="{F667EFC6-B4E9-4734-9471-AD559A4F9138}" type="sibTrans" cxnId="{17C9036B-D19E-4CA1-897E-0029AB396100}">
      <dgm:prSet/>
      <dgm:spPr/>
      <dgm:t>
        <a:bodyPr/>
        <a:lstStyle/>
        <a:p>
          <a:endParaRPr lang="zh-CN" altLang="en-US" sz="3200"/>
        </a:p>
      </dgm:t>
    </dgm:pt>
    <dgm:pt modelId="{93C50C8E-F0DD-4B17-8613-7581EE6A6BD4}">
      <dgm:prSet phldrT="[文本]" custT="1"/>
      <dgm:spPr/>
      <dgm:t>
        <a:bodyPr/>
        <a:lstStyle/>
        <a:p>
          <a:endParaRPr lang="zh-CN" altLang="en-US" sz="1400"/>
        </a:p>
      </dgm:t>
    </dgm:pt>
    <dgm:pt modelId="{467442BC-5953-404B-B35D-69DFFD3E814F}" type="parTrans" cxnId="{792F8ECE-BD88-449D-8262-988D1582FD3E}">
      <dgm:prSet/>
      <dgm:spPr/>
      <dgm:t>
        <a:bodyPr/>
        <a:lstStyle/>
        <a:p>
          <a:endParaRPr lang="zh-CN" altLang="en-US" sz="3200"/>
        </a:p>
      </dgm:t>
    </dgm:pt>
    <dgm:pt modelId="{E61104C3-2858-4259-9A02-BA7498FD6F8D}" type="sibTrans" cxnId="{792F8ECE-BD88-449D-8262-988D1582FD3E}">
      <dgm:prSet/>
      <dgm:spPr/>
      <dgm:t>
        <a:bodyPr/>
        <a:lstStyle/>
        <a:p>
          <a:endParaRPr lang="zh-CN" altLang="en-US" sz="3200"/>
        </a:p>
      </dgm:t>
    </dgm:pt>
    <dgm:pt modelId="{3A0DB0A0-73B0-4ED3-8005-616D2A225352}">
      <dgm:prSet phldrT="[文本]" custT="1"/>
      <dgm:spPr/>
      <dgm:t>
        <a:bodyPr/>
        <a:lstStyle/>
        <a:p>
          <a:r>
            <a:rPr lang="zh-CN" altLang="en-US" sz="1400" smtClean="0"/>
            <a:t>。。。</a:t>
          </a:r>
          <a:endParaRPr lang="zh-CN" altLang="en-US" sz="1400"/>
        </a:p>
      </dgm:t>
    </dgm:pt>
    <dgm:pt modelId="{475241C2-FE9E-43FF-AF18-F9F829C3C772}" type="parTrans" cxnId="{FCD09AFF-9C6E-4D5B-9FFB-2E808B49C1ED}">
      <dgm:prSet/>
      <dgm:spPr/>
      <dgm:t>
        <a:bodyPr/>
        <a:lstStyle/>
        <a:p>
          <a:endParaRPr lang="zh-CN" altLang="en-US" sz="3200"/>
        </a:p>
      </dgm:t>
    </dgm:pt>
    <dgm:pt modelId="{9C4C2D68-8045-4D0C-9A7D-90F389016B2A}" type="sibTrans" cxnId="{FCD09AFF-9C6E-4D5B-9FFB-2E808B49C1ED}">
      <dgm:prSet/>
      <dgm:spPr/>
      <dgm:t>
        <a:bodyPr/>
        <a:lstStyle/>
        <a:p>
          <a:endParaRPr lang="zh-CN" altLang="en-US" sz="3200"/>
        </a:p>
      </dgm:t>
    </dgm:pt>
    <dgm:pt modelId="{08AC02DE-3375-4525-BAC2-C9B0DE514F20}">
      <dgm:prSet phldrT="[文本]" custT="1"/>
      <dgm:spPr/>
      <dgm:t>
        <a:bodyPr/>
        <a:lstStyle/>
        <a:p>
          <a:r>
            <a:rPr lang="zh-CN" altLang="en-US" sz="1400" smtClean="0"/>
            <a:t>。。。</a:t>
          </a:r>
          <a:endParaRPr lang="zh-CN" altLang="en-US" sz="1400"/>
        </a:p>
      </dgm:t>
    </dgm:pt>
    <dgm:pt modelId="{68FC32E5-EB62-4725-8CF0-999C4E2674FF}" type="parTrans" cxnId="{4E5DACB6-AEDB-48AD-B338-0C6C7D9356B1}">
      <dgm:prSet/>
      <dgm:spPr/>
      <dgm:t>
        <a:bodyPr/>
        <a:lstStyle/>
        <a:p>
          <a:endParaRPr lang="zh-CN" altLang="en-US" sz="3200"/>
        </a:p>
      </dgm:t>
    </dgm:pt>
    <dgm:pt modelId="{60A28A3C-41CF-473C-8788-2AAE93CB6D14}" type="sibTrans" cxnId="{4E5DACB6-AEDB-48AD-B338-0C6C7D9356B1}">
      <dgm:prSet/>
      <dgm:spPr/>
      <dgm:t>
        <a:bodyPr/>
        <a:lstStyle/>
        <a:p>
          <a:endParaRPr lang="zh-CN" altLang="en-US" sz="3200"/>
        </a:p>
      </dgm:t>
    </dgm:pt>
    <dgm:pt modelId="{90309088-9547-41AF-9ADF-3612C9DADD18}">
      <dgm:prSet phldrT="[文本]" custT="1"/>
      <dgm:spPr/>
      <dgm:t>
        <a:bodyPr/>
        <a:lstStyle/>
        <a:p>
          <a:r>
            <a:rPr lang="zh-CN" altLang="en-US" sz="1400" smtClean="0"/>
            <a:t>边坡稳定性</a:t>
          </a:r>
          <a:endParaRPr lang="zh-CN" altLang="en-US" sz="1400"/>
        </a:p>
      </dgm:t>
    </dgm:pt>
    <dgm:pt modelId="{6AD368EF-D589-4D38-8C06-07CFD1E7E2EB}" type="parTrans" cxnId="{CADF0B24-EAF6-437E-A0C7-7371DA4572A9}">
      <dgm:prSet/>
      <dgm:spPr/>
      <dgm:t>
        <a:bodyPr/>
        <a:lstStyle/>
        <a:p>
          <a:endParaRPr lang="zh-CN" altLang="en-US" sz="3200"/>
        </a:p>
      </dgm:t>
    </dgm:pt>
    <dgm:pt modelId="{FB26BF97-A529-4954-9E55-961CDBE09606}" type="sibTrans" cxnId="{CADF0B24-EAF6-437E-A0C7-7371DA4572A9}">
      <dgm:prSet/>
      <dgm:spPr/>
      <dgm:t>
        <a:bodyPr/>
        <a:lstStyle/>
        <a:p>
          <a:endParaRPr lang="zh-CN" altLang="en-US" sz="3200"/>
        </a:p>
      </dgm:t>
    </dgm:pt>
    <dgm:pt modelId="{EE74C2B1-072F-4CC3-AB0A-FAA6A46EAC25}">
      <dgm:prSet phldrT="[文本]" custT="1"/>
      <dgm:spPr/>
      <dgm:t>
        <a:bodyPr/>
        <a:lstStyle/>
        <a:p>
          <a:r>
            <a:rPr lang="zh-CN" altLang="en-US" sz="1400" smtClean="0"/>
            <a:t>渗流分析</a:t>
          </a:r>
          <a:endParaRPr lang="zh-CN" altLang="en-US" sz="1400"/>
        </a:p>
      </dgm:t>
    </dgm:pt>
    <dgm:pt modelId="{BD8D852D-C0C0-4772-96DC-6F4B45C1506E}" type="parTrans" cxnId="{8B2E0811-4605-49EC-9375-297927A8CA85}">
      <dgm:prSet/>
      <dgm:spPr/>
      <dgm:t>
        <a:bodyPr/>
        <a:lstStyle/>
        <a:p>
          <a:endParaRPr lang="zh-CN" altLang="en-US" sz="3200"/>
        </a:p>
      </dgm:t>
    </dgm:pt>
    <dgm:pt modelId="{598C59F9-FE77-4D07-9CC6-C165CFF03E30}" type="sibTrans" cxnId="{8B2E0811-4605-49EC-9375-297927A8CA85}">
      <dgm:prSet/>
      <dgm:spPr/>
      <dgm:t>
        <a:bodyPr/>
        <a:lstStyle/>
        <a:p>
          <a:endParaRPr lang="zh-CN" altLang="en-US" sz="3200"/>
        </a:p>
      </dgm:t>
    </dgm:pt>
    <dgm:pt modelId="{678A6086-3AF9-410D-8DE4-7E17BDC290A7}" type="pres">
      <dgm:prSet presAssocID="{320DF1EE-0712-4CF3-96A3-4D077F111E44}" presName="mainComposite" presStyleCnt="0">
        <dgm:presLayoutVars>
          <dgm:chPref val="1"/>
          <dgm:dir/>
          <dgm:animOne val="branch"/>
          <dgm:animLvl val="lvl"/>
          <dgm:resizeHandles val="exact"/>
        </dgm:presLayoutVars>
      </dgm:prSet>
      <dgm:spPr/>
      <dgm:t>
        <a:bodyPr/>
        <a:lstStyle/>
        <a:p>
          <a:endParaRPr lang="zh-CN" altLang="en-US"/>
        </a:p>
      </dgm:t>
    </dgm:pt>
    <dgm:pt modelId="{212F5B0D-096D-4BED-AFF0-D4CA04754783}" type="pres">
      <dgm:prSet presAssocID="{320DF1EE-0712-4CF3-96A3-4D077F111E44}" presName="hierFlow" presStyleCnt="0"/>
      <dgm:spPr/>
    </dgm:pt>
    <dgm:pt modelId="{EA6B2870-5FE8-4FA7-AFC5-B1B7FC452FFE}" type="pres">
      <dgm:prSet presAssocID="{320DF1EE-0712-4CF3-96A3-4D077F111E44}" presName="hierChild1" presStyleCnt="0">
        <dgm:presLayoutVars>
          <dgm:chPref val="1"/>
          <dgm:animOne val="branch"/>
          <dgm:animLvl val="lvl"/>
        </dgm:presLayoutVars>
      </dgm:prSet>
      <dgm:spPr/>
    </dgm:pt>
    <dgm:pt modelId="{490EBAEE-F407-4D72-B964-B43D56EC0949}" type="pres">
      <dgm:prSet presAssocID="{A065419A-0DF6-45BC-8F83-8625DC05EC37}" presName="Name14" presStyleCnt="0"/>
      <dgm:spPr/>
    </dgm:pt>
    <dgm:pt modelId="{445D0F92-9F85-445D-8362-447A01888CC2}" type="pres">
      <dgm:prSet presAssocID="{A065419A-0DF6-45BC-8F83-8625DC05EC37}" presName="level1Shape" presStyleLbl="node0" presStyleIdx="0" presStyleCnt="1" custScaleX="131218">
        <dgm:presLayoutVars>
          <dgm:chPref val="3"/>
        </dgm:presLayoutVars>
      </dgm:prSet>
      <dgm:spPr/>
      <dgm:t>
        <a:bodyPr/>
        <a:lstStyle/>
        <a:p>
          <a:endParaRPr lang="zh-CN" altLang="en-US"/>
        </a:p>
      </dgm:t>
    </dgm:pt>
    <dgm:pt modelId="{61B15999-BF10-47AE-ACEF-20B7BF38A06E}" type="pres">
      <dgm:prSet presAssocID="{A065419A-0DF6-45BC-8F83-8625DC05EC37}" presName="hierChild2" presStyleCnt="0"/>
      <dgm:spPr/>
    </dgm:pt>
    <dgm:pt modelId="{7F4D0123-1BD5-43AD-ABCC-E1CE286EA89F}" type="pres">
      <dgm:prSet presAssocID="{A466D24E-8F99-4DCB-B605-1606D7FFD72B}" presName="Name19" presStyleLbl="parChTrans1D2" presStyleIdx="0" presStyleCnt="7" custScaleX="2000000"/>
      <dgm:spPr/>
      <dgm:t>
        <a:bodyPr/>
        <a:lstStyle/>
        <a:p>
          <a:endParaRPr lang="zh-CN" altLang="en-US"/>
        </a:p>
      </dgm:t>
    </dgm:pt>
    <dgm:pt modelId="{2C06944C-66F2-43BE-9CB4-EDB6606824F6}" type="pres">
      <dgm:prSet presAssocID="{E3DDBE95-F3DF-4EB3-A17E-9308863B6213}" presName="Name21" presStyleCnt="0"/>
      <dgm:spPr/>
    </dgm:pt>
    <dgm:pt modelId="{DA62AB3E-EFEC-4B55-A444-762156B9623F}" type="pres">
      <dgm:prSet presAssocID="{E3DDBE95-F3DF-4EB3-A17E-9308863B6213}" presName="level2Shape" presStyleLbl="node2" presStyleIdx="0" presStyleCnt="7" custScaleX="131218"/>
      <dgm:spPr/>
      <dgm:t>
        <a:bodyPr/>
        <a:lstStyle/>
        <a:p>
          <a:endParaRPr lang="zh-CN" altLang="en-US"/>
        </a:p>
      </dgm:t>
    </dgm:pt>
    <dgm:pt modelId="{6E60AD51-023E-479A-821B-D4AED1E64391}" type="pres">
      <dgm:prSet presAssocID="{E3DDBE95-F3DF-4EB3-A17E-9308863B6213}" presName="hierChild3" presStyleCnt="0"/>
      <dgm:spPr/>
    </dgm:pt>
    <dgm:pt modelId="{9AF8A1BC-3B01-4F2D-B5ED-143CF2B3215E}" type="pres">
      <dgm:prSet presAssocID="{663BEE86-2E95-45D4-AF37-55F8F19296E9}" presName="Name19" presStyleLbl="parChTrans1D2" presStyleIdx="1" presStyleCnt="7" custScaleX="2000000"/>
      <dgm:spPr/>
      <dgm:t>
        <a:bodyPr/>
        <a:lstStyle/>
        <a:p>
          <a:endParaRPr lang="zh-CN" altLang="en-US"/>
        </a:p>
      </dgm:t>
    </dgm:pt>
    <dgm:pt modelId="{35BDE978-08F6-422B-B13E-058736DA1AA6}" type="pres">
      <dgm:prSet presAssocID="{74339974-23B8-479C-BABF-EF5A651913E8}" presName="Name21" presStyleCnt="0"/>
      <dgm:spPr/>
    </dgm:pt>
    <dgm:pt modelId="{D5F8DA0D-5951-4E64-8C85-AF8E1CC64709}" type="pres">
      <dgm:prSet presAssocID="{74339974-23B8-479C-BABF-EF5A651913E8}" presName="level2Shape" presStyleLbl="node2" presStyleIdx="1" presStyleCnt="7" custScaleX="131218"/>
      <dgm:spPr/>
      <dgm:t>
        <a:bodyPr/>
        <a:lstStyle/>
        <a:p>
          <a:endParaRPr lang="zh-CN" altLang="en-US"/>
        </a:p>
      </dgm:t>
    </dgm:pt>
    <dgm:pt modelId="{EFC52B5F-BC4D-4DA9-A4E7-F9E1C224C15D}" type="pres">
      <dgm:prSet presAssocID="{74339974-23B8-479C-BABF-EF5A651913E8}" presName="hierChild3" presStyleCnt="0"/>
      <dgm:spPr/>
    </dgm:pt>
    <dgm:pt modelId="{1FB7CBBD-3ED2-4F1C-8EDA-BE395D9CB2C7}" type="pres">
      <dgm:prSet presAssocID="{467442BC-5953-404B-B35D-69DFFD3E814F}" presName="Name19" presStyleLbl="parChTrans1D3" presStyleIdx="0" presStyleCnt="7" custScaleX="2000000"/>
      <dgm:spPr/>
      <dgm:t>
        <a:bodyPr/>
        <a:lstStyle/>
        <a:p>
          <a:endParaRPr lang="zh-CN" altLang="en-US"/>
        </a:p>
      </dgm:t>
    </dgm:pt>
    <dgm:pt modelId="{CD0EBFDB-4F4B-440B-8930-43BA9B09CDA0}" type="pres">
      <dgm:prSet presAssocID="{93C50C8E-F0DD-4B17-8613-7581EE6A6BD4}" presName="Name21" presStyleCnt="0"/>
      <dgm:spPr/>
    </dgm:pt>
    <dgm:pt modelId="{C31E42DF-5AEC-4F6A-A399-49B5E6DAE474}" type="pres">
      <dgm:prSet presAssocID="{93C50C8E-F0DD-4B17-8613-7581EE6A6BD4}" presName="level2Shape" presStyleLbl="node3" presStyleIdx="0" presStyleCnt="7" custScaleX="131218"/>
      <dgm:spPr/>
      <dgm:t>
        <a:bodyPr/>
        <a:lstStyle/>
        <a:p>
          <a:endParaRPr lang="zh-CN" altLang="en-US"/>
        </a:p>
      </dgm:t>
    </dgm:pt>
    <dgm:pt modelId="{6C5DC327-6D5D-4746-8239-63185A876380}" type="pres">
      <dgm:prSet presAssocID="{93C50C8E-F0DD-4B17-8613-7581EE6A6BD4}" presName="hierChild3" presStyleCnt="0"/>
      <dgm:spPr/>
    </dgm:pt>
    <dgm:pt modelId="{250D0CBC-C666-4B5D-A124-FE5B3A8A293E}" type="pres">
      <dgm:prSet presAssocID="{2AD4E8AD-0E9F-45D7-B89B-FC7C2B5E773A}" presName="Name19" presStyleLbl="parChTrans1D4" presStyleIdx="0" presStyleCnt="3" custScaleX="2000000"/>
      <dgm:spPr/>
      <dgm:t>
        <a:bodyPr/>
        <a:lstStyle/>
        <a:p>
          <a:endParaRPr lang="zh-CN" altLang="en-US"/>
        </a:p>
      </dgm:t>
    </dgm:pt>
    <dgm:pt modelId="{7C89CB9E-FD63-4212-B0CB-0BA7CCF3D8DB}" type="pres">
      <dgm:prSet presAssocID="{88702804-7B24-4438-8F31-40C047BDB8CA}" presName="Name21" presStyleCnt="0"/>
      <dgm:spPr/>
    </dgm:pt>
    <dgm:pt modelId="{1832FE07-2D52-4989-988E-FE29F22A2FED}" type="pres">
      <dgm:prSet presAssocID="{88702804-7B24-4438-8F31-40C047BDB8CA}" presName="level2Shape" presStyleLbl="node4" presStyleIdx="0" presStyleCnt="3" custScaleX="131218"/>
      <dgm:spPr/>
      <dgm:t>
        <a:bodyPr/>
        <a:lstStyle/>
        <a:p>
          <a:endParaRPr lang="zh-CN" altLang="en-US"/>
        </a:p>
      </dgm:t>
    </dgm:pt>
    <dgm:pt modelId="{BDD9088D-9CFE-40F2-82AA-7AA6FD90C631}" type="pres">
      <dgm:prSet presAssocID="{88702804-7B24-4438-8F31-40C047BDB8CA}" presName="hierChild3" presStyleCnt="0"/>
      <dgm:spPr/>
    </dgm:pt>
    <dgm:pt modelId="{8FBA356D-8595-445C-A3ED-A7924064A936}" type="pres">
      <dgm:prSet presAssocID="{6AD368EF-D589-4D38-8C06-07CFD1E7E2EB}" presName="Name19" presStyleLbl="parChTrans1D4" presStyleIdx="1" presStyleCnt="3" custScaleX="2000000"/>
      <dgm:spPr/>
      <dgm:t>
        <a:bodyPr/>
        <a:lstStyle/>
        <a:p>
          <a:endParaRPr lang="zh-CN" altLang="en-US"/>
        </a:p>
      </dgm:t>
    </dgm:pt>
    <dgm:pt modelId="{2B2E709D-1692-40CE-90C9-208AA89DA5C9}" type="pres">
      <dgm:prSet presAssocID="{90309088-9547-41AF-9ADF-3612C9DADD18}" presName="Name21" presStyleCnt="0"/>
      <dgm:spPr/>
    </dgm:pt>
    <dgm:pt modelId="{85489965-4001-46F7-9EF2-BFFED4C81088}" type="pres">
      <dgm:prSet presAssocID="{90309088-9547-41AF-9ADF-3612C9DADD18}" presName="level2Shape" presStyleLbl="node4" presStyleIdx="1" presStyleCnt="3" custScaleX="131218"/>
      <dgm:spPr/>
      <dgm:t>
        <a:bodyPr/>
        <a:lstStyle/>
        <a:p>
          <a:endParaRPr lang="zh-CN" altLang="en-US"/>
        </a:p>
      </dgm:t>
    </dgm:pt>
    <dgm:pt modelId="{3AE4F442-B019-4668-B883-970D6A4F34B8}" type="pres">
      <dgm:prSet presAssocID="{90309088-9547-41AF-9ADF-3612C9DADD18}" presName="hierChild3" presStyleCnt="0"/>
      <dgm:spPr/>
    </dgm:pt>
    <dgm:pt modelId="{0A99D9CA-B648-4309-8A0D-36025D6F1098}" type="pres">
      <dgm:prSet presAssocID="{BD8D852D-C0C0-4772-96DC-6F4B45C1506E}" presName="Name19" presStyleLbl="parChTrans1D4" presStyleIdx="2" presStyleCnt="3" custScaleX="2000000"/>
      <dgm:spPr/>
      <dgm:t>
        <a:bodyPr/>
        <a:lstStyle/>
        <a:p>
          <a:endParaRPr lang="zh-CN" altLang="en-US"/>
        </a:p>
      </dgm:t>
    </dgm:pt>
    <dgm:pt modelId="{58EE76CF-257E-45AA-B822-6DBF762F992F}" type="pres">
      <dgm:prSet presAssocID="{EE74C2B1-072F-4CC3-AB0A-FAA6A46EAC25}" presName="Name21" presStyleCnt="0"/>
      <dgm:spPr/>
    </dgm:pt>
    <dgm:pt modelId="{14458C96-1F76-4BC9-8858-AF4C5ECB6DAA}" type="pres">
      <dgm:prSet presAssocID="{EE74C2B1-072F-4CC3-AB0A-FAA6A46EAC25}" presName="level2Shape" presStyleLbl="node4" presStyleIdx="2" presStyleCnt="3" custScaleX="131218"/>
      <dgm:spPr/>
      <dgm:t>
        <a:bodyPr/>
        <a:lstStyle/>
        <a:p>
          <a:endParaRPr lang="zh-CN" altLang="en-US"/>
        </a:p>
      </dgm:t>
    </dgm:pt>
    <dgm:pt modelId="{6C8B1701-4408-45E3-BE2C-07FE560637F8}" type="pres">
      <dgm:prSet presAssocID="{EE74C2B1-072F-4CC3-AB0A-FAA6A46EAC25}" presName="hierChild3" presStyleCnt="0"/>
      <dgm:spPr/>
    </dgm:pt>
    <dgm:pt modelId="{7EBA68A5-A02C-4645-BB3F-989DBC835D2D}" type="pres">
      <dgm:prSet presAssocID="{68FC32E5-EB62-4725-8CF0-999C4E2674FF}" presName="Name19" presStyleLbl="parChTrans1D2" presStyleIdx="2" presStyleCnt="7" custScaleX="2000000"/>
      <dgm:spPr/>
      <dgm:t>
        <a:bodyPr/>
        <a:lstStyle/>
        <a:p>
          <a:endParaRPr lang="zh-CN" altLang="en-US"/>
        </a:p>
      </dgm:t>
    </dgm:pt>
    <dgm:pt modelId="{9F04797E-A4F9-468C-86C1-73B37B42BD86}" type="pres">
      <dgm:prSet presAssocID="{08AC02DE-3375-4525-BAC2-C9B0DE514F20}" presName="Name21" presStyleCnt="0"/>
      <dgm:spPr/>
    </dgm:pt>
    <dgm:pt modelId="{9EBC02B5-FFD1-4050-9953-E91596E6AB46}" type="pres">
      <dgm:prSet presAssocID="{08AC02DE-3375-4525-BAC2-C9B0DE514F20}" presName="level2Shape" presStyleLbl="node2" presStyleIdx="2" presStyleCnt="7" custScaleX="131218"/>
      <dgm:spPr/>
      <dgm:t>
        <a:bodyPr/>
        <a:lstStyle/>
        <a:p>
          <a:endParaRPr lang="zh-CN" altLang="en-US"/>
        </a:p>
      </dgm:t>
    </dgm:pt>
    <dgm:pt modelId="{C27486ED-DD23-4BFB-8C0C-96E85EAECD96}" type="pres">
      <dgm:prSet presAssocID="{08AC02DE-3375-4525-BAC2-C9B0DE514F20}" presName="hierChild3" presStyleCnt="0"/>
      <dgm:spPr/>
    </dgm:pt>
    <dgm:pt modelId="{3A465077-F9AD-4383-B5BD-7BDBB601CCC4}" type="pres">
      <dgm:prSet presAssocID="{475241C2-FE9E-43FF-AF18-F9F829C3C772}" presName="Name19" presStyleLbl="parChTrans1D2" presStyleIdx="3" presStyleCnt="7" custScaleX="2000000"/>
      <dgm:spPr/>
      <dgm:t>
        <a:bodyPr/>
        <a:lstStyle/>
        <a:p>
          <a:endParaRPr lang="zh-CN" altLang="en-US"/>
        </a:p>
      </dgm:t>
    </dgm:pt>
    <dgm:pt modelId="{D80FF5FD-14F1-4034-9205-52629590CD0E}" type="pres">
      <dgm:prSet presAssocID="{3A0DB0A0-73B0-4ED3-8005-616D2A225352}" presName="Name21" presStyleCnt="0"/>
      <dgm:spPr/>
    </dgm:pt>
    <dgm:pt modelId="{5F08EB45-25A8-4CDC-93E4-36ECC48230F3}" type="pres">
      <dgm:prSet presAssocID="{3A0DB0A0-73B0-4ED3-8005-616D2A225352}" presName="level2Shape" presStyleLbl="node2" presStyleIdx="3" presStyleCnt="7" custScaleX="131218"/>
      <dgm:spPr/>
      <dgm:t>
        <a:bodyPr/>
        <a:lstStyle/>
        <a:p>
          <a:endParaRPr lang="zh-CN" altLang="en-US"/>
        </a:p>
      </dgm:t>
    </dgm:pt>
    <dgm:pt modelId="{B0FED7C1-438B-4C5C-8A80-C626BE9EFA0B}" type="pres">
      <dgm:prSet presAssocID="{3A0DB0A0-73B0-4ED3-8005-616D2A225352}" presName="hierChild3" presStyleCnt="0"/>
      <dgm:spPr/>
    </dgm:pt>
    <dgm:pt modelId="{4CA9B067-1E54-41FB-ADA8-997A80D6586C}" type="pres">
      <dgm:prSet presAssocID="{C3C73C34-10E7-4457-84EF-E4BB7F9F4E45}" presName="Name19" presStyleLbl="parChTrans1D2" presStyleIdx="4" presStyleCnt="7" custScaleX="2000000"/>
      <dgm:spPr/>
      <dgm:t>
        <a:bodyPr/>
        <a:lstStyle/>
        <a:p>
          <a:endParaRPr lang="zh-CN" altLang="en-US"/>
        </a:p>
      </dgm:t>
    </dgm:pt>
    <dgm:pt modelId="{71421E95-5385-42CD-8401-F5948AE2EF2C}" type="pres">
      <dgm:prSet presAssocID="{B50D00BF-C085-4081-A0F7-E81D6CBEC46A}" presName="Name21" presStyleCnt="0"/>
      <dgm:spPr/>
    </dgm:pt>
    <dgm:pt modelId="{AABDBB05-7BA7-4DA8-9E30-4A08871C4B6F}" type="pres">
      <dgm:prSet presAssocID="{B50D00BF-C085-4081-A0F7-E81D6CBEC46A}" presName="level2Shape" presStyleLbl="node2" presStyleIdx="4" presStyleCnt="7" custScaleX="131218"/>
      <dgm:spPr/>
      <dgm:t>
        <a:bodyPr/>
        <a:lstStyle/>
        <a:p>
          <a:endParaRPr lang="zh-CN" altLang="en-US"/>
        </a:p>
      </dgm:t>
    </dgm:pt>
    <dgm:pt modelId="{0F88497E-BA21-4ACE-B2EC-08CB007205D3}" type="pres">
      <dgm:prSet presAssocID="{B50D00BF-C085-4081-A0F7-E81D6CBEC46A}" presName="hierChild3" presStyleCnt="0"/>
      <dgm:spPr/>
    </dgm:pt>
    <dgm:pt modelId="{39656324-802E-49F2-8AD2-EFE84891EFDD}" type="pres">
      <dgm:prSet presAssocID="{F2EB58A5-35A6-44B5-AC34-743A865529E8}" presName="Name19" presStyleLbl="parChTrans1D3" presStyleIdx="1" presStyleCnt="7" custScaleX="2000000"/>
      <dgm:spPr/>
      <dgm:t>
        <a:bodyPr/>
        <a:lstStyle/>
        <a:p>
          <a:endParaRPr lang="zh-CN" altLang="en-US"/>
        </a:p>
      </dgm:t>
    </dgm:pt>
    <dgm:pt modelId="{F0D8AF77-C7D1-46F9-BC15-B0F62A7ECCC5}" type="pres">
      <dgm:prSet presAssocID="{389133B3-2F02-4F4D-B104-5ABC483CD525}" presName="Name21" presStyleCnt="0"/>
      <dgm:spPr/>
    </dgm:pt>
    <dgm:pt modelId="{9C586841-AD5D-42C3-A42B-D6333D037F8F}" type="pres">
      <dgm:prSet presAssocID="{389133B3-2F02-4F4D-B104-5ABC483CD525}" presName="level2Shape" presStyleLbl="node3" presStyleIdx="1" presStyleCnt="7" custScaleX="131218"/>
      <dgm:spPr/>
      <dgm:t>
        <a:bodyPr/>
        <a:lstStyle/>
        <a:p>
          <a:endParaRPr lang="zh-CN" altLang="en-US"/>
        </a:p>
      </dgm:t>
    </dgm:pt>
    <dgm:pt modelId="{597D0293-CB4F-42E3-8997-FECFCE74E5D9}" type="pres">
      <dgm:prSet presAssocID="{389133B3-2F02-4F4D-B104-5ABC483CD525}" presName="hierChild3" presStyleCnt="0"/>
      <dgm:spPr/>
    </dgm:pt>
    <dgm:pt modelId="{821489F1-8D67-4307-8960-CF12102158E0}" type="pres">
      <dgm:prSet presAssocID="{CDC44750-0FB9-4B76-B05E-3950E24C0F71}" presName="Name19" presStyleLbl="parChTrans1D3" presStyleIdx="2" presStyleCnt="7" custScaleX="2000000"/>
      <dgm:spPr/>
      <dgm:t>
        <a:bodyPr/>
        <a:lstStyle/>
        <a:p>
          <a:endParaRPr lang="zh-CN" altLang="en-US"/>
        </a:p>
      </dgm:t>
    </dgm:pt>
    <dgm:pt modelId="{DEE4745A-22FF-4E51-9511-318A4955F91D}" type="pres">
      <dgm:prSet presAssocID="{97C93AD8-DF54-4AD2-BA68-4055047839EF}" presName="Name21" presStyleCnt="0"/>
      <dgm:spPr/>
    </dgm:pt>
    <dgm:pt modelId="{6368052F-AC79-4696-B069-FC9D4A39791E}" type="pres">
      <dgm:prSet presAssocID="{97C93AD8-DF54-4AD2-BA68-4055047839EF}" presName="level2Shape" presStyleLbl="node3" presStyleIdx="2" presStyleCnt="7" custScaleX="131218"/>
      <dgm:spPr/>
      <dgm:t>
        <a:bodyPr/>
        <a:lstStyle/>
        <a:p>
          <a:endParaRPr lang="zh-CN" altLang="en-US"/>
        </a:p>
      </dgm:t>
    </dgm:pt>
    <dgm:pt modelId="{952F0739-BFBE-400C-A6BB-5D53EE3A3E13}" type="pres">
      <dgm:prSet presAssocID="{97C93AD8-DF54-4AD2-BA68-4055047839EF}" presName="hierChild3" presStyleCnt="0"/>
      <dgm:spPr/>
    </dgm:pt>
    <dgm:pt modelId="{C08FAA04-94C7-46B9-9312-B3611FE3E50D}" type="pres">
      <dgm:prSet presAssocID="{65DD3B30-AC4E-4D40-8527-397F4A759CD7}" presName="Name19" presStyleLbl="parChTrans1D3" presStyleIdx="3" presStyleCnt="7" custScaleX="2000000"/>
      <dgm:spPr/>
      <dgm:t>
        <a:bodyPr/>
        <a:lstStyle/>
        <a:p>
          <a:endParaRPr lang="zh-CN" altLang="en-US"/>
        </a:p>
      </dgm:t>
    </dgm:pt>
    <dgm:pt modelId="{BD4AE12A-5AAE-4F9C-92FC-B12786A4E746}" type="pres">
      <dgm:prSet presAssocID="{2D294365-00A9-4E19-93E9-A4813EBF2619}" presName="Name21" presStyleCnt="0"/>
      <dgm:spPr/>
    </dgm:pt>
    <dgm:pt modelId="{83D1AF39-53DA-42D6-B450-E5D3AB966BE6}" type="pres">
      <dgm:prSet presAssocID="{2D294365-00A9-4E19-93E9-A4813EBF2619}" presName="level2Shape" presStyleLbl="node3" presStyleIdx="3" presStyleCnt="7" custScaleX="131218"/>
      <dgm:spPr/>
      <dgm:t>
        <a:bodyPr/>
        <a:lstStyle/>
        <a:p>
          <a:endParaRPr lang="zh-CN" altLang="en-US"/>
        </a:p>
      </dgm:t>
    </dgm:pt>
    <dgm:pt modelId="{37CD57CB-3FA7-407A-9AEE-7E7FC0DF4089}" type="pres">
      <dgm:prSet presAssocID="{2D294365-00A9-4E19-93E9-A4813EBF2619}" presName="hierChild3" presStyleCnt="0"/>
      <dgm:spPr/>
    </dgm:pt>
    <dgm:pt modelId="{9639BBF7-5B5B-4A51-A5C2-E50EBAC07671}" type="pres">
      <dgm:prSet presAssocID="{FE34F993-54FD-4EB5-A3C9-0F8816B2025E}" presName="Name19" presStyleLbl="parChTrans1D3" presStyleIdx="4" presStyleCnt="7" custScaleX="2000000"/>
      <dgm:spPr/>
      <dgm:t>
        <a:bodyPr/>
        <a:lstStyle/>
        <a:p>
          <a:endParaRPr lang="zh-CN" altLang="en-US"/>
        </a:p>
      </dgm:t>
    </dgm:pt>
    <dgm:pt modelId="{7C485700-03A6-41BC-98BE-470CE3D02E33}" type="pres">
      <dgm:prSet presAssocID="{4E4FECEA-43BA-4FE3-A9E0-E3327157D80F}" presName="Name21" presStyleCnt="0"/>
      <dgm:spPr/>
    </dgm:pt>
    <dgm:pt modelId="{F89B0351-7E66-458A-8BC8-677EBDB60CAF}" type="pres">
      <dgm:prSet presAssocID="{4E4FECEA-43BA-4FE3-A9E0-E3327157D80F}" presName="level2Shape" presStyleLbl="node3" presStyleIdx="4" presStyleCnt="7" custScaleX="131218"/>
      <dgm:spPr/>
      <dgm:t>
        <a:bodyPr/>
        <a:lstStyle/>
        <a:p>
          <a:endParaRPr lang="zh-CN" altLang="en-US"/>
        </a:p>
      </dgm:t>
    </dgm:pt>
    <dgm:pt modelId="{83F1DC3A-3FCA-4FA7-B84A-03645DC8DF6B}" type="pres">
      <dgm:prSet presAssocID="{4E4FECEA-43BA-4FE3-A9E0-E3327157D80F}" presName="hierChild3" presStyleCnt="0"/>
      <dgm:spPr/>
    </dgm:pt>
    <dgm:pt modelId="{65EA53CB-C20F-4DC8-994B-DC36597C34E4}" type="pres">
      <dgm:prSet presAssocID="{C4F9267C-9224-42B7-B31C-26AC82B8DDE9}" presName="Name19" presStyleLbl="parChTrans1D3" presStyleIdx="5" presStyleCnt="7" custScaleX="2000000"/>
      <dgm:spPr/>
      <dgm:t>
        <a:bodyPr/>
        <a:lstStyle/>
        <a:p>
          <a:endParaRPr lang="zh-CN" altLang="en-US"/>
        </a:p>
      </dgm:t>
    </dgm:pt>
    <dgm:pt modelId="{43F1A1D8-0FA5-463E-805A-68F8D1F3C348}" type="pres">
      <dgm:prSet presAssocID="{991BE9D3-FE75-4077-BC59-A4CD42432E81}" presName="Name21" presStyleCnt="0"/>
      <dgm:spPr/>
    </dgm:pt>
    <dgm:pt modelId="{8DEC1894-CC44-4E1F-BC7D-B54149D1E7FF}" type="pres">
      <dgm:prSet presAssocID="{991BE9D3-FE75-4077-BC59-A4CD42432E81}" presName="level2Shape" presStyleLbl="node3" presStyleIdx="5" presStyleCnt="7" custScaleX="131218"/>
      <dgm:spPr/>
      <dgm:t>
        <a:bodyPr/>
        <a:lstStyle/>
        <a:p>
          <a:endParaRPr lang="zh-CN" altLang="en-US"/>
        </a:p>
      </dgm:t>
    </dgm:pt>
    <dgm:pt modelId="{A425ABF7-BA47-47DB-BF42-37AD682250D5}" type="pres">
      <dgm:prSet presAssocID="{991BE9D3-FE75-4077-BC59-A4CD42432E81}" presName="hierChild3" presStyleCnt="0"/>
      <dgm:spPr/>
    </dgm:pt>
    <dgm:pt modelId="{B3CFC9D1-0791-4973-B9FC-238B238824B3}" type="pres">
      <dgm:prSet presAssocID="{7AD15701-6CAA-4F81-9633-665EA46079AB}" presName="Name19" presStyleLbl="parChTrans1D2" presStyleIdx="5" presStyleCnt="7" custScaleX="2000000"/>
      <dgm:spPr/>
      <dgm:t>
        <a:bodyPr/>
        <a:lstStyle/>
        <a:p>
          <a:endParaRPr lang="zh-CN" altLang="en-US"/>
        </a:p>
      </dgm:t>
    </dgm:pt>
    <dgm:pt modelId="{123F5142-4EB6-42FD-9A6C-43E9CE6ED112}" type="pres">
      <dgm:prSet presAssocID="{55E05D51-8639-4A7E-B3EA-EC17B110B21C}" presName="Name21" presStyleCnt="0"/>
      <dgm:spPr/>
    </dgm:pt>
    <dgm:pt modelId="{96070DB3-3F77-42B6-BD79-8329AD63E289}" type="pres">
      <dgm:prSet presAssocID="{55E05D51-8639-4A7E-B3EA-EC17B110B21C}" presName="level2Shape" presStyleLbl="node2" presStyleIdx="5" presStyleCnt="7" custScaleX="131218"/>
      <dgm:spPr/>
      <dgm:t>
        <a:bodyPr/>
        <a:lstStyle/>
        <a:p>
          <a:endParaRPr lang="zh-CN" altLang="en-US"/>
        </a:p>
      </dgm:t>
    </dgm:pt>
    <dgm:pt modelId="{1F5431FD-06D6-4E04-BE82-19D5012CEAB8}" type="pres">
      <dgm:prSet presAssocID="{55E05D51-8639-4A7E-B3EA-EC17B110B21C}" presName="hierChild3" presStyleCnt="0"/>
      <dgm:spPr/>
    </dgm:pt>
    <dgm:pt modelId="{BF6E24A2-C96B-4AA9-B2CB-71E46D12202C}" type="pres">
      <dgm:prSet presAssocID="{99C6714E-95F9-4D3F-87B1-56B399113981}" presName="Name19" presStyleLbl="parChTrans1D3" presStyleIdx="6" presStyleCnt="7" custScaleX="2000000"/>
      <dgm:spPr/>
      <dgm:t>
        <a:bodyPr/>
        <a:lstStyle/>
        <a:p>
          <a:endParaRPr lang="zh-CN" altLang="en-US"/>
        </a:p>
      </dgm:t>
    </dgm:pt>
    <dgm:pt modelId="{098F3EF0-8732-44D0-B317-7499162C5755}" type="pres">
      <dgm:prSet presAssocID="{43653C3C-A4A6-4466-BF37-252DCD057316}" presName="Name21" presStyleCnt="0"/>
      <dgm:spPr/>
    </dgm:pt>
    <dgm:pt modelId="{33E3DC75-5243-4895-B000-07E705C7100A}" type="pres">
      <dgm:prSet presAssocID="{43653C3C-A4A6-4466-BF37-252DCD057316}" presName="level2Shape" presStyleLbl="node3" presStyleIdx="6" presStyleCnt="7" custScaleX="131218"/>
      <dgm:spPr/>
      <dgm:t>
        <a:bodyPr/>
        <a:lstStyle/>
        <a:p>
          <a:endParaRPr lang="zh-CN" altLang="en-US"/>
        </a:p>
      </dgm:t>
    </dgm:pt>
    <dgm:pt modelId="{B9897CA4-E660-4D87-BD8C-A3BD69D088AE}" type="pres">
      <dgm:prSet presAssocID="{43653C3C-A4A6-4466-BF37-252DCD057316}" presName="hierChild3" presStyleCnt="0"/>
      <dgm:spPr/>
    </dgm:pt>
    <dgm:pt modelId="{35370967-0889-4A6D-8C9B-B0A7769A82F4}" type="pres">
      <dgm:prSet presAssocID="{06245930-633C-40AF-8DE2-6716B8B15398}" presName="Name19" presStyleLbl="parChTrans1D2" presStyleIdx="6" presStyleCnt="7" custScaleX="2000000"/>
      <dgm:spPr/>
      <dgm:t>
        <a:bodyPr/>
        <a:lstStyle/>
        <a:p>
          <a:endParaRPr lang="zh-CN" altLang="en-US"/>
        </a:p>
      </dgm:t>
    </dgm:pt>
    <dgm:pt modelId="{6B7497B2-59BD-49F3-878A-F520F4C72F2A}" type="pres">
      <dgm:prSet presAssocID="{D51E5AD8-C94D-4646-BB3D-8EE4547D605D}" presName="Name21" presStyleCnt="0"/>
      <dgm:spPr/>
    </dgm:pt>
    <dgm:pt modelId="{0FBE0B05-7A25-4266-8D06-290EF4E45DDA}" type="pres">
      <dgm:prSet presAssocID="{D51E5AD8-C94D-4646-BB3D-8EE4547D605D}" presName="level2Shape" presStyleLbl="node2" presStyleIdx="6" presStyleCnt="7" custScaleX="131218"/>
      <dgm:spPr/>
      <dgm:t>
        <a:bodyPr/>
        <a:lstStyle/>
        <a:p>
          <a:endParaRPr lang="zh-CN" altLang="en-US"/>
        </a:p>
      </dgm:t>
    </dgm:pt>
    <dgm:pt modelId="{5972475F-D875-4E4E-9E17-42600F8FC8E8}" type="pres">
      <dgm:prSet presAssocID="{D51E5AD8-C94D-4646-BB3D-8EE4547D605D}" presName="hierChild3" presStyleCnt="0"/>
      <dgm:spPr/>
    </dgm:pt>
    <dgm:pt modelId="{F402FEAD-465D-48AB-8475-D3FC9DA8CC15}" type="pres">
      <dgm:prSet presAssocID="{320DF1EE-0712-4CF3-96A3-4D077F111E44}" presName="bgShapesFlow" presStyleCnt="0"/>
      <dgm:spPr/>
    </dgm:pt>
  </dgm:ptLst>
  <dgm:cxnLst>
    <dgm:cxn modelId="{792F8ECE-BD88-449D-8262-988D1582FD3E}" srcId="{74339974-23B8-479C-BABF-EF5A651913E8}" destId="{93C50C8E-F0DD-4B17-8613-7581EE6A6BD4}" srcOrd="0" destOrd="0" parTransId="{467442BC-5953-404B-B35D-69DFFD3E814F}" sibTransId="{E61104C3-2858-4259-9A02-BA7498FD6F8D}"/>
    <dgm:cxn modelId="{28C5E4BE-DA9E-4D5D-A2FB-27BE19A90B06}" srcId="{A065419A-0DF6-45BC-8F83-8625DC05EC37}" destId="{B50D00BF-C085-4081-A0F7-E81D6CBEC46A}" srcOrd="4" destOrd="0" parTransId="{C3C73C34-10E7-4457-84EF-E4BB7F9F4E45}" sibTransId="{2B6ABF49-DFE9-4E40-AF89-1D28AED0F90B}"/>
    <dgm:cxn modelId="{D215707E-717D-40CF-9069-72577114001A}" type="presOf" srcId="{C4F9267C-9224-42B7-B31C-26AC82B8DDE9}" destId="{65EA53CB-C20F-4DC8-994B-DC36597C34E4}" srcOrd="0" destOrd="0" presId="urn:microsoft.com/office/officeart/2005/8/layout/hierarchy6"/>
    <dgm:cxn modelId="{412E22DB-AE23-40B5-ABD9-643A4A56DD04}" type="presOf" srcId="{C3C73C34-10E7-4457-84EF-E4BB7F9F4E45}" destId="{4CA9B067-1E54-41FB-ADA8-997A80D6586C}" srcOrd="0" destOrd="0" presId="urn:microsoft.com/office/officeart/2005/8/layout/hierarchy6"/>
    <dgm:cxn modelId="{C4A2D8B2-573A-4FFE-A38D-14EB2CEDEEBC}" type="presOf" srcId="{475241C2-FE9E-43FF-AF18-F9F829C3C772}" destId="{3A465077-F9AD-4383-B5BD-7BDBB601CCC4}" srcOrd="0" destOrd="0" presId="urn:microsoft.com/office/officeart/2005/8/layout/hierarchy6"/>
    <dgm:cxn modelId="{F602446C-1686-483C-8D62-5BF560DF3B24}" type="presOf" srcId="{663BEE86-2E95-45D4-AF37-55F8F19296E9}" destId="{9AF8A1BC-3B01-4F2D-B5ED-143CF2B3215E}" srcOrd="0" destOrd="0" presId="urn:microsoft.com/office/officeart/2005/8/layout/hierarchy6"/>
    <dgm:cxn modelId="{DA8D6EF7-69F1-4172-BC00-F93BC242889E}" type="presOf" srcId="{320DF1EE-0712-4CF3-96A3-4D077F111E44}" destId="{678A6086-3AF9-410D-8DE4-7E17BDC290A7}" srcOrd="0" destOrd="0" presId="urn:microsoft.com/office/officeart/2005/8/layout/hierarchy6"/>
    <dgm:cxn modelId="{8AFC7007-39A3-4B7B-A40A-F0B48700D166}" type="presOf" srcId="{68FC32E5-EB62-4725-8CF0-999C4E2674FF}" destId="{7EBA68A5-A02C-4645-BB3F-989DBC835D2D}" srcOrd="0" destOrd="0" presId="urn:microsoft.com/office/officeart/2005/8/layout/hierarchy6"/>
    <dgm:cxn modelId="{FBF3FF5A-68B3-4A13-929A-E659CB54626B}" srcId="{A065419A-0DF6-45BC-8F83-8625DC05EC37}" destId="{74339974-23B8-479C-BABF-EF5A651913E8}" srcOrd="1" destOrd="0" parTransId="{663BEE86-2E95-45D4-AF37-55F8F19296E9}" sibTransId="{7BD7624D-B4EC-480C-951C-9430B4B05B0F}"/>
    <dgm:cxn modelId="{6D5C7A58-C6DC-480C-AC1E-5EB061C01E1A}" type="presOf" srcId="{08AC02DE-3375-4525-BAC2-C9B0DE514F20}" destId="{9EBC02B5-FFD1-4050-9953-E91596E6AB46}" srcOrd="0" destOrd="0" presId="urn:microsoft.com/office/officeart/2005/8/layout/hierarchy6"/>
    <dgm:cxn modelId="{9F703152-89B1-4BB1-AAEC-7EE414DA1E1B}" type="presOf" srcId="{90309088-9547-41AF-9ADF-3612C9DADD18}" destId="{85489965-4001-46F7-9EF2-BFFED4C81088}" srcOrd="0" destOrd="0" presId="urn:microsoft.com/office/officeart/2005/8/layout/hierarchy6"/>
    <dgm:cxn modelId="{4D166F6C-21B3-4796-8AE7-23DF21CDE24D}" type="presOf" srcId="{88702804-7B24-4438-8F31-40C047BDB8CA}" destId="{1832FE07-2D52-4989-988E-FE29F22A2FED}" srcOrd="0" destOrd="0" presId="urn:microsoft.com/office/officeart/2005/8/layout/hierarchy6"/>
    <dgm:cxn modelId="{EA9B6391-2D82-4C92-B670-C8E398D78C37}" type="presOf" srcId="{74339974-23B8-479C-BABF-EF5A651913E8}" destId="{D5F8DA0D-5951-4E64-8C85-AF8E1CC64709}" srcOrd="0" destOrd="0" presId="urn:microsoft.com/office/officeart/2005/8/layout/hierarchy6"/>
    <dgm:cxn modelId="{FFDB8400-59FE-4B08-AA41-AB5FAF17B5BC}" srcId="{A065419A-0DF6-45BC-8F83-8625DC05EC37}" destId="{D51E5AD8-C94D-4646-BB3D-8EE4547D605D}" srcOrd="6" destOrd="0" parTransId="{06245930-633C-40AF-8DE2-6716B8B15398}" sibTransId="{260BEDC5-0262-4859-8416-403C28601900}"/>
    <dgm:cxn modelId="{1BD207AA-B614-45E6-AE37-41FB8D86D5E9}" type="presOf" srcId="{65DD3B30-AC4E-4D40-8527-397F4A759CD7}" destId="{C08FAA04-94C7-46B9-9312-B3611FE3E50D}" srcOrd="0" destOrd="0" presId="urn:microsoft.com/office/officeart/2005/8/layout/hierarchy6"/>
    <dgm:cxn modelId="{3694E46E-88A8-475B-B5FD-CEA4192EABAE}" type="presOf" srcId="{3A0DB0A0-73B0-4ED3-8005-616D2A225352}" destId="{5F08EB45-25A8-4CDC-93E4-36ECC48230F3}" srcOrd="0" destOrd="0" presId="urn:microsoft.com/office/officeart/2005/8/layout/hierarchy6"/>
    <dgm:cxn modelId="{A9B73F0D-98E3-45E4-953C-6D7964591B07}" type="presOf" srcId="{99C6714E-95F9-4D3F-87B1-56B399113981}" destId="{BF6E24A2-C96B-4AA9-B2CB-71E46D12202C}" srcOrd="0" destOrd="0" presId="urn:microsoft.com/office/officeart/2005/8/layout/hierarchy6"/>
    <dgm:cxn modelId="{A97323DF-EA1C-428C-AA39-5ACC7B2AFE80}" srcId="{320DF1EE-0712-4CF3-96A3-4D077F111E44}" destId="{A065419A-0DF6-45BC-8F83-8625DC05EC37}" srcOrd="0" destOrd="0" parTransId="{BE5C9567-9A19-4ED3-A9A4-813B60967130}" sibTransId="{5223631E-72B8-49F7-81A1-6FA5899072A4}"/>
    <dgm:cxn modelId="{DB8443DE-35C9-46F5-93E2-41367B426423}" type="presOf" srcId="{43653C3C-A4A6-4466-BF37-252DCD057316}" destId="{33E3DC75-5243-4895-B000-07E705C7100A}" srcOrd="0" destOrd="0" presId="urn:microsoft.com/office/officeart/2005/8/layout/hierarchy6"/>
    <dgm:cxn modelId="{05B08DA1-C875-4F60-8CCE-8F0147C57F3D}" type="presOf" srcId="{2D294365-00A9-4E19-93E9-A4813EBF2619}" destId="{83D1AF39-53DA-42D6-B450-E5D3AB966BE6}" srcOrd="0" destOrd="0" presId="urn:microsoft.com/office/officeart/2005/8/layout/hierarchy6"/>
    <dgm:cxn modelId="{370B33C6-4362-4EBB-893A-F4FDE4729AB3}" srcId="{B50D00BF-C085-4081-A0F7-E81D6CBEC46A}" destId="{991BE9D3-FE75-4077-BC59-A4CD42432E81}" srcOrd="4" destOrd="0" parTransId="{C4F9267C-9224-42B7-B31C-26AC82B8DDE9}" sibTransId="{75A7E83C-A0A0-465B-B0C8-A7B74489604C}"/>
    <dgm:cxn modelId="{95983403-7FD0-48E4-8701-3CD9DF89E7FE}" type="presOf" srcId="{EE74C2B1-072F-4CC3-AB0A-FAA6A46EAC25}" destId="{14458C96-1F76-4BC9-8858-AF4C5ECB6DAA}" srcOrd="0" destOrd="0" presId="urn:microsoft.com/office/officeart/2005/8/layout/hierarchy6"/>
    <dgm:cxn modelId="{7A6D729C-2621-4A87-9092-438035577959}" srcId="{93C50C8E-F0DD-4B17-8613-7581EE6A6BD4}" destId="{88702804-7B24-4438-8F31-40C047BDB8CA}" srcOrd="0" destOrd="0" parTransId="{2AD4E8AD-0E9F-45D7-B89B-FC7C2B5E773A}" sibTransId="{0FDF7AD3-2E70-42F3-9CC5-0B9867E1D32B}"/>
    <dgm:cxn modelId="{DBFC8F0B-D013-4021-A4FF-6B9C0332F350}" type="presOf" srcId="{55E05D51-8639-4A7E-B3EA-EC17B110B21C}" destId="{96070DB3-3F77-42B6-BD79-8329AD63E289}" srcOrd="0" destOrd="0" presId="urn:microsoft.com/office/officeart/2005/8/layout/hierarchy6"/>
    <dgm:cxn modelId="{17C9036B-D19E-4CA1-897E-0029AB396100}" srcId="{55E05D51-8639-4A7E-B3EA-EC17B110B21C}" destId="{43653C3C-A4A6-4466-BF37-252DCD057316}" srcOrd="0" destOrd="0" parTransId="{99C6714E-95F9-4D3F-87B1-56B399113981}" sibTransId="{F667EFC6-B4E9-4734-9471-AD559A4F9138}"/>
    <dgm:cxn modelId="{262042CA-CA48-4426-9D09-D60FD65E9B28}" srcId="{B50D00BF-C085-4081-A0F7-E81D6CBEC46A}" destId="{4E4FECEA-43BA-4FE3-A9E0-E3327157D80F}" srcOrd="3" destOrd="0" parTransId="{FE34F993-54FD-4EB5-A3C9-0F8816B2025E}" sibTransId="{24094421-FE41-4D63-B0A9-3F0E924801D2}"/>
    <dgm:cxn modelId="{973BC14F-F933-4451-8649-CA0AD4FFEC8D}" type="presOf" srcId="{A065419A-0DF6-45BC-8F83-8625DC05EC37}" destId="{445D0F92-9F85-445D-8362-447A01888CC2}" srcOrd="0" destOrd="0" presId="urn:microsoft.com/office/officeart/2005/8/layout/hierarchy6"/>
    <dgm:cxn modelId="{F0F9EFBC-2B20-42B5-99D4-EC849B2CB2B5}" type="presOf" srcId="{6AD368EF-D589-4D38-8C06-07CFD1E7E2EB}" destId="{8FBA356D-8595-445C-A3ED-A7924064A936}" srcOrd="0" destOrd="0" presId="urn:microsoft.com/office/officeart/2005/8/layout/hierarchy6"/>
    <dgm:cxn modelId="{4E5DACB6-AEDB-48AD-B338-0C6C7D9356B1}" srcId="{A065419A-0DF6-45BC-8F83-8625DC05EC37}" destId="{08AC02DE-3375-4525-BAC2-C9B0DE514F20}" srcOrd="2" destOrd="0" parTransId="{68FC32E5-EB62-4725-8CF0-999C4E2674FF}" sibTransId="{60A28A3C-41CF-473C-8788-2AAE93CB6D14}"/>
    <dgm:cxn modelId="{F6A0E891-AD1C-4126-B9BD-11F207B39DE1}" type="presOf" srcId="{389133B3-2F02-4F4D-B104-5ABC483CD525}" destId="{9C586841-AD5D-42C3-A42B-D6333D037F8F}" srcOrd="0" destOrd="0" presId="urn:microsoft.com/office/officeart/2005/8/layout/hierarchy6"/>
    <dgm:cxn modelId="{504C13A0-591D-4314-BD19-482DAFB86D76}" srcId="{B50D00BF-C085-4081-A0F7-E81D6CBEC46A}" destId="{2D294365-00A9-4E19-93E9-A4813EBF2619}" srcOrd="2" destOrd="0" parTransId="{65DD3B30-AC4E-4D40-8527-397F4A759CD7}" sibTransId="{4AF1EC10-D5CE-4A53-8558-8BF6FE702AAD}"/>
    <dgm:cxn modelId="{BB3F3157-CA19-4CA6-8782-BA8F974AB78E}" type="presOf" srcId="{FE34F993-54FD-4EB5-A3C9-0F8816B2025E}" destId="{9639BBF7-5B5B-4A51-A5C2-E50EBAC07671}" srcOrd="0" destOrd="0" presId="urn:microsoft.com/office/officeart/2005/8/layout/hierarchy6"/>
    <dgm:cxn modelId="{8B2E0811-4605-49EC-9375-297927A8CA85}" srcId="{93C50C8E-F0DD-4B17-8613-7581EE6A6BD4}" destId="{EE74C2B1-072F-4CC3-AB0A-FAA6A46EAC25}" srcOrd="2" destOrd="0" parTransId="{BD8D852D-C0C0-4772-96DC-6F4B45C1506E}" sibTransId="{598C59F9-FE77-4D07-9CC6-C165CFF03E30}"/>
    <dgm:cxn modelId="{3CDD1D09-B21E-4687-8B5A-C80EA261154C}" type="presOf" srcId="{E3DDBE95-F3DF-4EB3-A17E-9308863B6213}" destId="{DA62AB3E-EFEC-4B55-A444-762156B9623F}" srcOrd="0" destOrd="0" presId="urn:microsoft.com/office/officeart/2005/8/layout/hierarchy6"/>
    <dgm:cxn modelId="{D0383990-6C36-4B9E-A5DE-1D64F4048F3C}" type="presOf" srcId="{B50D00BF-C085-4081-A0F7-E81D6CBEC46A}" destId="{AABDBB05-7BA7-4DA8-9E30-4A08871C4B6F}" srcOrd="0" destOrd="0" presId="urn:microsoft.com/office/officeart/2005/8/layout/hierarchy6"/>
    <dgm:cxn modelId="{FC6075E5-4AAD-4113-88D6-8290C688A69A}" srcId="{B50D00BF-C085-4081-A0F7-E81D6CBEC46A}" destId="{97C93AD8-DF54-4AD2-BA68-4055047839EF}" srcOrd="1" destOrd="0" parTransId="{CDC44750-0FB9-4B76-B05E-3950E24C0F71}" sibTransId="{3DE018D4-4C73-429B-B627-5BD3ECDEDA77}"/>
    <dgm:cxn modelId="{452D042A-2653-4DC4-935C-A11C1A578D40}" type="presOf" srcId="{4E4FECEA-43BA-4FE3-A9E0-E3327157D80F}" destId="{F89B0351-7E66-458A-8BC8-677EBDB60CAF}" srcOrd="0" destOrd="0" presId="urn:microsoft.com/office/officeart/2005/8/layout/hierarchy6"/>
    <dgm:cxn modelId="{49A1BE82-7694-442A-827A-C776864DC6A5}" srcId="{B50D00BF-C085-4081-A0F7-E81D6CBEC46A}" destId="{389133B3-2F02-4F4D-B104-5ABC483CD525}" srcOrd="0" destOrd="0" parTransId="{F2EB58A5-35A6-44B5-AC34-743A865529E8}" sibTransId="{5C38A514-A5B1-4406-8398-3F2BA1653F6A}"/>
    <dgm:cxn modelId="{B7F4544C-50B7-4024-BB00-3A9612CF9A51}" type="presOf" srcId="{06245930-633C-40AF-8DE2-6716B8B15398}" destId="{35370967-0889-4A6D-8C9B-B0A7769A82F4}" srcOrd="0" destOrd="0" presId="urn:microsoft.com/office/officeart/2005/8/layout/hierarchy6"/>
    <dgm:cxn modelId="{969EFA13-722E-4A19-A9E6-9FE029EB8415}" type="presOf" srcId="{2AD4E8AD-0E9F-45D7-B89B-FC7C2B5E773A}" destId="{250D0CBC-C666-4B5D-A124-FE5B3A8A293E}" srcOrd="0" destOrd="0" presId="urn:microsoft.com/office/officeart/2005/8/layout/hierarchy6"/>
    <dgm:cxn modelId="{CBA9A833-B3ED-45EC-958E-11157FC58406}" type="presOf" srcId="{CDC44750-0FB9-4B76-B05E-3950E24C0F71}" destId="{821489F1-8D67-4307-8960-CF12102158E0}" srcOrd="0" destOrd="0" presId="urn:microsoft.com/office/officeart/2005/8/layout/hierarchy6"/>
    <dgm:cxn modelId="{2B952944-EF5C-4B03-808B-AF57F5A38229}" type="presOf" srcId="{D51E5AD8-C94D-4646-BB3D-8EE4547D605D}" destId="{0FBE0B05-7A25-4266-8D06-290EF4E45DDA}" srcOrd="0" destOrd="0" presId="urn:microsoft.com/office/officeart/2005/8/layout/hierarchy6"/>
    <dgm:cxn modelId="{A00CD9B1-AA2E-41D0-8C77-D87CD561749A}" type="presOf" srcId="{A466D24E-8F99-4DCB-B605-1606D7FFD72B}" destId="{7F4D0123-1BD5-43AD-ABCC-E1CE286EA89F}" srcOrd="0" destOrd="0" presId="urn:microsoft.com/office/officeart/2005/8/layout/hierarchy6"/>
    <dgm:cxn modelId="{CADF0B24-EAF6-437E-A0C7-7371DA4572A9}" srcId="{93C50C8E-F0DD-4B17-8613-7581EE6A6BD4}" destId="{90309088-9547-41AF-9ADF-3612C9DADD18}" srcOrd="1" destOrd="0" parTransId="{6AD368EF-D589-4D38-8C06-07CFD1E7E2EB}" sibTransId="{FB26BF97-A529-4954-9E55-961CDBE09606}"/>
    <dgm:cxn modelId="{1A356B4E-AEE4-42E5-848C-8727361039A2}" type="presOf" srcId="{7AD15701-6CAA-4F81-9633-665EA46079AB}" destId="{B3CFC9D1-0791-4973-B9FC-238B238824B3}" srcOrd="0" destOrd="0" presId="urn:microsoft.com/office/officeart/2005/8/layout/hierarchy6"/>
    <dgm:cxn modelId="{6C012B65-2E13-4783-89F5-F485D389F664}" srcId="{A065419A-0DF6-45BC-8F83-8625DC05EC37}" destId="{E3DDBE95-F3DF-4EB3-A17E-9308863B6213}" srcOrd="0" destOrd="0" parTransId="{A466D24E-8F99-4DCB-B605-1606D7FFD72B}" sibTransId="{3CDC740D-0E79-463F-83D1-63058D44E987}"/>
    <dgm:cxn modelId="{546099CA-1F58-4347-937B-5125E4157ED1}" srcId="{A065419A-0DF6-45BC-8F83-8625DC05EC37}" destId="{55E05D51-8639-4A7E-B3EA-EC17B110B21C}" srcOrd="5" destOrd="0" parTransId="{7AD15701-6CAA-4F81-9633-665EA46079AB}" sibTransId="{EA79F84E-3D3D-4C96-966F-7C8D0BEC544B}"/>
    <dgm:cxn modelId="{8C9E5040-B2F6-428D-839B-53076CF3B33F}" type="presOf" srcId="{F2EB58A5-35A6-44B5-AC34-743A865529E8}" destId="{39656324-802E-49F2-8AD2-EFE84891EFDD}" srcOrd="0" destOrd="0" presId="urn:microsoft.com/office/officeart/2005/8/layout/hierarchy6"/>
    <dgm:cxn modelId="{C7476A45-F0F1-44F8-AADB-F1157B7A3CC8}" type="presOf" srcId="{BD8D852D-C0C0-4772-96DC-6F4B45C1506E}" destId="{0A99D9CA-B648-4309-8A0D-36025D6F1098}" srcOrd="0" destOrd="0" presId="urn:microsoft.com/office/officeart/2005/8/layout/hierarchy6"/>
    <dgm:cxn modelId="{4599923F-B4DE-4988-B446-31B952B09A05}" type="presOf" srcId="{97C93AD8-DF54-4AD2-BA68-4055047839EF}" destId="{6368052F-AC79-4696-B069-FC9D4A39791E}" srcOrd="0" destOrd="0" presId="urn:microsoft.com/office/officeart/2005/8/layout/hierarchy6"/>
    <dgm:cxn modelId="{9926C5FD-FB9C-48E1-8A23-D914F05CC430}" type="presOf" srcId="{93C50C8E-F0DD-4B17-8613-7581EE6A6BD4}" destId="{C31E42DF-5AEC-4F6A-A399-49B5E6DAE474}" srcOrd="0" destOrd="0" presId="urn:microsoft.com/office/officeart/2005/8/layout/hierarchy6"/>
    <dgm:cxn modelId="{23C70775-BC59-40BE-8F99-19B2412BC84F}" type="presOf" srcId="{991BE9D3-FE75-4077-BC59-A4CD42432E81}" destId="{8DEC1894-CC44-4E1F-BC7D-B54149D1E7FF}" srcOrd="0" destOrd="0" presId="urn:microsoft.com/office/officeart/2005/8/layout/hierarchy6"/>
    <dgm:cxn modelId="{FE8243D5-A496-410D-BA25-57680DE2035C}" type="presOf" srcId="{467442BC-5953-404B-B35D-69DFFD3E814F}" destId="{1FB7CBBD-3ED2-4F1C-8EDA-BE395D9CB2C7}" srcOrd="0" destOrd="0" presId="urn:microsoft.com/office/officeart/2005/8/layout/hierarchy6"/>
    <dgm:cxn modelId="{FCD09AFF-9C6E-4D5B-9FFB-2E808B49C1ED}" srcId="{A065419A-0DF6-45BC-8F83-8625DC05EC37}" destId="{3A0DB0A0-73B0-4ED3-8005-616D2A225352}" srcOrd="3" destOrd="0" parTransId="{475241C2-FE9E-43FF-AF18-F9F829C3C772}" sibTransId="{9C4C2D68-8045-4D0C-9A7D-90F389016B2A}"/>
    <dgm:cxn modelId="{9214911E-78AD-41EC-BA87-575FA9558555}" type="presParOf" srcId="{678A6086-3AF9-410D-8DE4-7E17BDC290A7}" destId="{212F5B0D-096D-4BED-AFF0-D4CA04754783}" srcOrd="0" destOrd="0" presId="urn:microsoft.com/office/officeart/2005/8/layout/hierarchy6"/>
    <dgm:cxn modelId="{8397BB18-BC58-40B5-8BB4-4BBA4552C2B6}" type="presParOf" srcId="{212F5B0D-096D-4BED-AFF0-D4CA04754783}" destId="{EA6B2870-5FE8-4FA7-AFC5-B1B7FC452FFE}" srcOrd="0" destOrd="0" presId="urn:microsoft.com/office/officeart/2005/8/layout/hierarchy6"/>
    <dgm:cxn modelId="{8C4AEFD0-CCFD-4840-945F-9587844158AA}" type="presParOf" srcId="{EA6B2870-5FE8-4FA7-AFC5-B1B7FC452FFE}" destId="{490EBAEE-F407-4D72-B964-B43D56EC0949}" srcOrd="0" destOrd="0" presId="urn:microsoft.com/office/officeart/2005/8/layout/hierarchy6"/>
    <dgm:cxn modelId="{293FFAA0-C874-4572-8599-4DFE32E2FA46}" type="presParOf" srcId="{490EBAEE-F407-4D72-B964-B43D56EC0949}" destId="{445D0F92-9F85-445D-8362-447A01888CC2}" srcOrd="0" destOrd="0" presId="urn:microsoft.com/office/officeart/2005/8/layout/hierarchy6"/>
    <dgm:cxn modelId="{61C3E92F-279F-4755-87AD-13EB38212CD1}" type="presParOf" srcId="{490EBAEE-F407-4D72-B964-B43D56EC0949}" destId="{61B15999-BF10-47AE-ACEF-20B7BF38A06E}" srcOrd="1" destOrd="0" presId="urn:microsoft.com/office/officeart/2005/8/layout/hierarchy6"/>
    <dgm:cxn modelId="{5C4ED6ED-A402-472F-A438-EA6FE68499B6}" type="presParOf" srcId="{61B15999-BF10-47AE-ACEF-20B7BF38A06E}" destId="{7F4D0123-1BD5-43AD-ABCC-E1CE286EA89F}" srcOrd="0" destOrd="0" presId="urn:microsoft.com/office/officeart/2005/8/layout/hierarchy6"/>
    <dgm:cxn modelId="{F5E4FCEE-F8A9-4618-BA11-9CFFD37609C7}" type="presParOf" srcId="{61B15999-BF10-47AE-ACEF-20B7BF38A06E}" destId="{2C06944C-66F2-43BE-9CB4-EDB6606824F6}" srcOrd="1" destOrd="0" presId="urn:microsoft.com/office/officeart/2005/8/layout/hierarchy6"/>
    <dgm:cxn modelId="{F7F82528-4BEB-4475-860E-79412FD51A6B}" type="presParOf" srcId="{2C06944C-66F2-43BE-9CB4-EDB6606824F6}" destId="{DA62AB3E-EFEC-4B55-A444-762156B9623F}" srcOrd="0" destOrd="0" presId="urn:microsoft.com/office/officeart/2005/8/layout/hierarchy6"/>
    <dgm:cxn modelId="{A7D5A2CC-EA21-4DEA-8816-5289DE974236}" type="presParOf" srcId="{2C06944C-66F2-43BE-9CB4-EDB6606824F6}" destId="{6E60AD51-023E-479A-821B-D4AED1E64391}" srcOrd="1" destOrd="0" presId="urn:microsoft.com/office/officeart/2005/8/layout/hierarchy6"/>
    <dgm:cxn modelId="{2F4E261D-7D1B-456B-A5A0-95F9997B8B60}" type="presParOf" srcId="{61B15999-BF10-47AE-ACEF-20B7BF38A06E}" destId="{9AF8A1BC-3B01-4F2D-B5ED-143CF2B3215E}" srcOrd="2" destOrd="0" presId="urn:microsoft.com/office/officeart/2005/8/layout/hierarchy6"/>
    <dgm:cxn modelId="{E180389A-72BC-46BD-AFEE-D91FC4CA3EEE}" type="presParOf" srcId="{61B15999-BF10-47AE-ACEF-20B7BF38A06E}" destId="{35BDE978-08F6-422B-B13E-058736DA1AA6}" srcOrd="3" destOrd="0" presId="urn:microsoft.com/office/officeart/2005/8/layout/hierarchy6"/>
    <dgm:cxn modelId="{AAEE2C61-FE19-4CB1-A215-F6361DD76F00}" type="presParOf" srcId="{35BDE978-08F6-422B-B13E-058736DA1AA6}" destId="{D5F8DA0D-5951-4E64-8C85-AF8E1CC64709}" srcOrd="0" destOrd="0" presId="urn:microsoft.com/office/officeart/2005/8/layout/hierarchy6"/>
    <dgm:cxn modelId="{9451311E-C61C-44F3-920B-CCE3BC0F00D1}" type="presParOf" srcId="{35BDE978-08F6-422B-B13E-058736DA1AA6}" destId="{EFC52B5F-BC4D-4DA9-A4E7-F9E1C224C15D}" srcOrd="1" destOrd="0" presId="urn:microsoft.com/office/officeart/2005/8/layout/hierarchy6"/>
    <dgm:cxn modelId="{82CA395D-36D8-46EF-A007-056271DCA5E7}" type="presParOf" srcId="{EFC52B5F-BC4D-4DA9-A4E7-F9E1C224C15D}" destId="{1FB7CBBD-3ED2-4F1C-8EDA-BE395D9CB2C7}" srcOrd="0" destOrd="0" presId="urn:microsoft.com/office/officeart/2005/8/layout/hierarchy6"/>
    <dgm:cxn modelId="{4469F6DB-5723-4D12-B227-9618DF855545}" type="presParOf" srcId="{EFC52B5F-BC4D-4DA9-A4E7-F9E1C224C15D}" destId="{CD0EBFDB-4F4B-440B-8930-43BA9B09CDA0}" srcOrd="1" destOrd="0" presId="urn:microsoft.com/office/officeart/2005/8/layout/hierarchy6"/>
    <dgm:cxn modelId="{67EA9239-53C5-458F-8E6B-4F423F6EFE4D}" type="presParOf" srcId="{CD0EBFDB-4F4B-440B-8930-43BA9B09CDA0}" destId="{C31E42DF-5AEC-4F6A-A399-49B5E6DAE474}" srcOrd="0" destOrd="0" presId="urn:microsoft.com/office/officeart/2005/8/layout/hierarchy6"/>
    <dgm:cxn modelId="{447FDCEC-81C3-4860-A6C0-F21C3289BE31}" type="presParOf" srcId="{CD0EBFDB-4F4B-440B-8930-43BA9B09CDA0}" destId="{6C5DC327-6D5D-4746-8239-63185A876380}" srcOrd="1" destOrd="0" presId="urn:microsoft.com/office/officeart/2005/8/layout/hierarchy6"/>
    <dgm:cxn modelId="{D0386A64-2C92-49E3-B307-91816653C484}" type="presParOf" srcId="{6C5DC327-6D5D-4746-8239-63185A876380}" destId="{250D0CBC-C666-4B5D-A124-FE5B3A8A293E}" srcOrd="0" destOrd="0" presId="urn:microsoft.com/office/officeart/2005/8/layout/hierarchy6"/>
    <dgm:cxn modelId="{E9D005F3-61C6-4DCE-AAD7-6412DD34359B}" type="presParOf" srcId="{6C5DC327-6D5D-4746-8239-63185A876380}" destId="{7C89CB9E-FD63-4212-B0CB-0BA7CCF3D8DB}" srcOrd="1" destOrd="0" presId="urn:microsoft.com/office/officeart/2005/8/layout/hierarchy6"/>
    <dgm:cxn modelId="{64D2AF4B-48D1-40B0-9DB1-364F0235FB3F}" type="presParOf" srcId="{7C89CB9E-FD63-4212-B0CB-0BA7CCF3D8DB}" destId="{1832FE07-2D52-4989-988E-FE29F22A2FED}" srcOrd="0" destOrd="0" presId="urn:microsoft.com/office/officeart/2005/8/layout/hierarchy6"/>
    <dgm:cxn modelId="{B0361960-91F9-4809-9767-F9D57582B8E1}" type="presParOf" srcId="{7C89CB9E-FD63-4212-B0CB-0BA7CCF3D8DB}" destId="{BDD9088D-9CFE-40F2-82AA-7AA6FD90C631}" srcOrd="1" destOrd="0" presId="urn:microsoft.com/office/officeart/2005/8/layout/hierarchy6"/>
    <dgm:cxn modelId="{14606DE8-F94A-4FD1-B621-3416874B8DF3}" type="presParOf" srcId="{6C5DC327-6D5D-4746-8239-63185A876380}" destId="{8FBA356D-8595-445C-A3ED-A7924064A936}" srcOrd="2" destOrd="0" presId="urn:microsoft.com/office/officeart/2005/8/layout/hierarchy6"/>
    <dgm:cxn modelId="{DE699BBD-0567-4057-BCDB-8259F54C045F}" type="presParOf" srcId="{6C5DC327-6D5D-4746-8239-63185A876380}" destId="{2B2E709D-1692-40CE-90C9-208AA89DA5C9}" srcOrd="3" destOrd="0" presId="urn:microsoft.com/office/officeart/2005/8/layout/hierarchy6"/>
    <dgm:cxn modelId="{82F83AC5-946D-47B0-9D31-EB625E7DD6AC}" type="presParOf" srcId="{2B2E709D-1692-40CE-90C9-208AA89DA5C9}" destId="{85489965-4001-46F7-9EF2-BFFED4C81088}" srcOrd="0" destOrd="0" presId="urn:microsoft.com/office/officeart/2005/8/layout/hierarchy6"/>
    <dgm:cxn modelId="{A4DEEA18-D43F-4E5D-962F-9263EBE0AE88}" type="presParOf" srcId="{2B2E709D-1692-40CE-90C9-208AA89DA5C9}" destId="{3AE4F442-B019-4668-B883-970D6A4F34B8}" srcOrd="1" destOrd="0" presId="urn:microsoft.com/office/officeart/2005/8/layout/hierarchy6"/>
    <dgm:cxn modelId="{2FADEB50-B5BC-4809-9A00-7C2EEE90D311}" type="presParOf" srcId="{6C5DC327-6D5D-4746-8239-63185A876380}" destId="{0A99D9CA-B648-4309-8A0D-36025D6F1098}" srcOrd="4" destOrd="0" presId="urn:microsoft.com/office/officeart/2005/8/layout/hierarchy6"/>
    <dgm:cxn modelId="{07C2AEFA-4253-4E2F-BDCE-0F871662EC54}" type="presParOf" srcId="{6C5DC327-6D5D-4746-8239-63185A876380}" destId="{58EE76CF-257E-45AA-B822-6DBF762F992F}" srcOrd="5" destOrd="0" presId="urn:microsoft.com/office/officeart/2005/8/layout/hierarchy6"/>
    <dgm:cxn modelId="{B0EB9153-030F-4A13-A32D-7FB6F9F3F858}" type="presParOf" srcId="{58EE76CF-257E-45AA-B822-6DBF762F992F}" destId="{14458C96-1F76-4BC9-8858-AF4C5ECB6DAA}" srcOrd="0" destOrd="0" presId="urn:microsoft.com/office/officeart/2005/8/layout/hierarchy6"/>
    <dgm:cxn modelId="{812FE73C-6064-4A70-AA36-858130FC109A}" type="presParOf" srcId="{58EE76CF-257E-45AA-B822-6DBF762F992F}" destId="{6C8B1701-4408-45E3-BE2C-07FE560637F8}" srcOrd="1" destOrd="0" presId="urn:microsoft.com/office/officeart/2005/8/layout/hierarchy6"/>
    <dgm:cxn modelId="{6B7DBDDF-7A31-4E4E-84A5-DB3E6962D107}" type="presParOf" srcId="{61B15999-BF10-47AE-ACEF-20B7BF38A06E}" destId="{7EBA68A5-A02C-4645-BB3F-989DBC835D2D}" srcOrd="4" destOrd="0" presId="urn:microsoft.com/office/officeart/2005/8/layout/hierarchy6"/>
    <dgm:cxn modelId="{23577552-CD36-4438-8921-D2D87C718A1C}" type="presParOf" srcId="{61B15999-BF10-47AE-ACEF-20B7BF38A06E}" destId="{9F04797E-A4F9-468C-86C1-73B37B42BD86}" srcOrd="5" destOrd="0" presId="urn:microsoft.com/office/officeart/2005/8/layout/hierarchy6"/>
    <dgm:cxn modelId="{60AEAED7-42F7-4F6F-ACBC-7044C89F7F00}" type="presParOf" srcId="{9F04797E-A4F9-468C-86C1-73B37B42BD86}" destId="{9EBC02B5-FFD1-4050-9953-E91596E6AB46}" srcOrd="0" destOrd="0" presId="urn:microsoft.com/office/officeart/2005/8/layout/hierarchy6"/>
    <dgm:cxn modelId="{81549BA8-2045-4B99-AF4C-B4B0E64D6692}" type="presParOf" srcId="{9F04797E-A4F9-468C-86C1-73B37B42BD86}" destId="{C27486ED-DD23-4BFB-8C0C-96E85EAECD96}" srcOrd="1" destOrd="0" presId="urn:microsoft.com/office/officeart/2005/8/layout/hierarchy6"/>
    <dgm:cxn modelId="{526DB508-63D4-4892-BD05-C6358ECEE7C6}" type="presParOf" srcId="{61B15999-BF10-47AE-ACEF-20B7BF38A06E}" destId="{3A465077-F9AD-4383-B5BD-7BDBB601CCC4}" srcOrd="6" destOrd="0" presId="urn:microsoft.com/office/officeart/2005/8/layout/hierarchy6"/>
    <dgm:cxn modelId="{5EC21586-41F8-4A34-95BE-4E98502A9635}" type="presParOf" srcId="{61B15999-BF10-47AE-ACEF-20B7BF38A06E}" destId="{D80FF5FD-14F1-4034-9205-52629590CD0E}" srcOrd="7" destOrd="0" presId="urn:microsoft.com/office/officeart/2005/8/layout/hierarchy6"/>
    <dgm:cxn modelId="{8C5E2A93-704A-4816-9DB2-960F57F0588D}" type="presParOf" srcId="{D80FF5FD-14F1-4034-9205-52629590CD0E}" destId="{5F08EB45-25A8-4CDC-93E4-36ECC48230F3}" srcOrd="0" destOrd="0" presId="urn:microsoft.com/office/officeart/2005/8/layout/hierarchy6"/>
    <dgm:cxn modelId="{91FF257B-0720-4E1E-97A8-8A7695DC15C1}" type="presParOf" srcId="{D80FF5FD-14F1-4034-9205-52629590CD0E}" destId="{B0FED7C1-438B-4C5C-8A80-C626BE9EFA0B}" srcOrd="1" destOrd="0" presId="urn:microsoft.com/office/officeart/2005/8/layout/hierarchy6"/>
    <dgm:cxn modelId="{606D9A72-94AD-4F12-BEAB-61A6857AB530}" type="presParOf" srcId="{61B15999-BF10-47AE-ACEF-20B7BF38A06E}" destId="{4CA9B067-1E54-41FB-ADA8-997A80D6586C}" srcOrd="8" destOrd="0" presId="urn:microsoft.com/office/officeart/2005/8/layout/hierarchy6"/>
    <dgm:cxn modelId="{3313CA39-73B4-43B3-87C8-3560422DC439}" type="presParOf" srcId="{61B15999-BF10-47AE-ACEF-20B7BF38A06E}" destId="{71421E95-5385-42CD-8401-F5948AE2EF2C}" srcOrd="9" destOrd="0" presId="urn:microsoft.com/office/officeart/2005/8/layout/hierarchy6"/>
    <dgm:cxn modelId="{C8635629-93F8-47B5-BD48-DDEE055F0383}" type="presParOf" srcId="{71421E95-5385-42CD-8401-F5948AE2EF2C}" destId="{AABDBB05-7BA7-4DA8-9E30-4A08871C4B6F}" srcOrd="0" destOrd="0" presId="urn:microsoft.com/office/officeart/2005/8/layout/hierarchy6"/>
    <dgm:cxn modelId="{B9ABB9EC-1B24-40F0-8D12-8F26878D8FAC}" type="presParOf" srcId="{71421E95-5385-42CD-8401-F5948AE2EF2C}" destId="{0F88497E-BA21-4ACE-B2EC-08CB007205D3}" srcOrd="1" destOrd="0" presId="urn:microsoft.com/office/officeart/2005/8/layout/hierarchy6"/>
    <dgm:cxn modelId="{C116C434-5AF6-430F-8148-60FA2FF89EAC}" type="presParOf" srcId="{0F88497E-BA21-4ACE-B2EC-08CB007205D3}" destId="{39656324-802E-49F2-8AD2-EFE84891EFDD}" srcOrd="0" destOrd="0" presId="urn:microsoft.com/office/officeart/2005/8/layout/hierarchy6"/>
    <dgm:cxn modelId="{01553747-B6A3-4280-8492-8D97C4761AB8}" type="presParOf" srcId="{0F88497E-BA21-4ACE-B2EC-08CB007205D3}" destId="{F0D8AF77-C7D1-46F9-BC15-B0F62A7ECCC5}" srcOrd="1" destOrd="0" presId="urn:microsoft.com/office/officeart/2005/8/layout/hierarchy6"/>
    <dgm:cxn modelId="{E14EF54E-532A-4243-9166-0A317C01DB4A}" type="presParOf" srcId="{F0D8AF77-C7D1-46F9-BC15-B0F62A7ECCC5}" destId="{9C586841-AD5D-42C3-A42B-D6333D037F8F}" srcOrd="0" destOrd="0" presId="urn:microsoft.com/office/officeart/2005/8/layout/hierarchy6"/>
    <dgm:cxn modelId="{1566B19E-8C64-443D-9FE3-D43A74AAC70E}" type="presParOf" srcId="{F0D8AF77-C7D1-46F9-BC15-B0F62A7ECCC5}" destId="{597D0293-CB4F-42E3-8997-FECFCE74E5D9}" srcOrd="1" destOrd="0" presId="urn:microsoft.com/office/officeart/2005/8/layout/hierarchy6"/>
    <dgm:cxn modelId="{A11F7179-081A-4089-B70C-508BB420DE3D}" type="presParOf" srcId="{0F88497E-BA21-4ACE-B2EC-08CB007205D3}" destId="{821489F1-8D67-4307-8960-CF12102158E0}" srcOrd="2" destOrd="0" presId="urn:microsoft.com/office/officeart/2005/8/layout/hierarchy6"/>
    <dgm:cxn modelId="{5B357A05-BB63-447D-B2EE-16A42EDF73E7}" type="presParOf" srcId="{0F88497E-BA21-4ACE-B2EC-08CB007205D3}" destId="{DEE4745A-22FF-4E51-9511-318A4955F91D}" srcOrd="3" destOrd="0" presId="urn:microsoft.com/office/officeart/2005/8/layout/hierarchy6"/>
    <dgm:cxn modelId="{B73686DA-B6F9-4CD3-BC89-2B1AA2D3A29B}" type="presParOf" srcId="{DEE4745A-22FF-4E51-9511-318A4955F91D}" destId="{6368052F-AC79-4696-B069-FC9D4A39791E}" srcOrd="0" destOrd="0" presId="urn:microsoft.com/office/officeart/2005/8/layout/hierarchy6"/>
    <dgm:cxn modelId="{C6D7F268-4C79-4E37-BCAD-345535AAFB8E}" type="presParOf" srcId="{DEE4745A-22FF-4E51-9511-318A4955F91D}" destId="{952F0739-BFBE-400C-A6BB-5D53EE3A3E13}" srcOrd="1" destOrd="0" presId="urn:microsoft.com/office/officeart/2005/8/layout/hierarchy6"/>
    <dgm:cxn modelId="{DBA89999-C681-43E2-893E-A8F19F5FC7A0}" type="presParOf" srcId="{0F88497E-BA21-4ACE-B2EC-08CB007205D3}" destId="{C08FAA04-94C7-46B9-9312-B3611FE3E50D}" srcOrd="4" destOrd="0" presId="urn:microsoft.com/office/officeart/2005/8/layout/hierarchy6"/>
    <dgm:cxn modelId="{0A9654BB-CF73-4602-B27E-063F157E3F86}" type="presParOf" srcId="{0F88497E-BA21-4ACE-B2EC-08CB007205D3}" destId="{BD4AE12A-5AAE-4F9C-92FC-B12786A4E746}" srcOrd="5" destOrd="0" presId="urn:microsoft.com/office/officeart/2005/8/layout/hierarchy6"/>
    <dgm:cxn modelId="{E8EB7A1D-E3B4-4E54-B4B2-D1D2E50A37F0}" type="presParOf" srcId="{BD4AE12A-5AAE-4F9C-92FC-B12786A4E746}" destId="{83D1AF39-53DA-42D6-B450-E5D3AB966BE6}" srcOrd="0" destOrd="0" presId="urn:microsoft.com/office/officeart/2005/8/layout/hierarchy6"/>
    <dgm:cxn modelId="{AFC63DFF-6A69-4728-8C20-988661B917CF}" type="presParOf" srcId="{BD4AE12A-5AAE-4F9C-92FC-B12786A4E746}" destId="{37CD57CB-3FA7-407A-9AEE-7E7FC0DF4089}" srcOrd="1" destOrd="0" presId="urn:microsoft.com/office/officeart/2005/8/layout/hierarchy6"/>
    <dgm:cxn modelId="{DACAD9FF-3484-4438-9B8A-B78BBBBC8ED8}" type="presParOf" srcId="{0F88497E-BA21-4ACE-B2EC-08CB007205D3}" destId="{9639BBF7-5B5B-4A51-A5C2-E50EBAC07671}" srcOrd="6" destOrd="0" presId="urn:microsoft.com/office/officeart/2005/8/layout/hierarchy6"/>
    <dgm:cxn modelId="{0FBB2591-B6AE-4E03-AD35-A4C93129D857}" type="presParOf" srcId="{0F88497E-BA21-4ACE-B2EC-08CB007205D3}" destId="{7C485700-03A6-41BC-98BE-470CE3D02E33}" srcOrd="7" destOrd="0" presId="urn:microsoft.com/office/officeart/2005/8/layout/hierarchy6"/>
    <dgm:cxn modelId="{87A60902-7427-45D9-9921-148963ACA33E}" type="presParOf" srcId="{7C485700-03A6-41BC-98BE-470CE3D02E33}" destId="{F89B0351-7E66-458A-8BC8-677EBDB60CAF}" srcOrd="0" destOrd="0" presId="urn:microsoft.com/office/officeart/2005/8/layout/hierarchy6"/>
    <dgm:cxn modelId="{29353292-18A5-4B0F-B4EB-04CE2F6332AB}" type="presParOf" srcId="{7C485700-03A6-41BC-98BE-470CE3D02E33}" destId="{83F1DC3A-3FCA-4FA7-B84A-03645DC8DF6B}" srcOrd="1" destOrd="0" presId="urn:microsoft.com/office/officeart/2005/8/layout/hierarchy6"/>
    <dgm:cxn modelId="{8BD84FA4-9EAE-4517-B087-CA6E7AE6A0F9}" type="presParOf" srcId="{0F88497E-BA21-4ACE-B2EC-08CB007205D3}" destId="{65EA53CB-C20F-4DC8-994B-DC36597C34E4}" srcOrd="8" destOrd="0" presId="urn:microsoft.com/office/officeart/2005/8/layout/hierarchy6"/>
    <dgm:cxn modelId="{21C5465D-5F60-43F9-8BB3-E4C8C2E185B9}" type="presParOf" srcId="{0F88497E-BA21-4ACE-B2EC-08CB007205D3}" destId="{43F1A1D8-0FA5-463E-805A-68F8D1F3C348}" srcOrd="9" destOrd="0" presId="urn:microsoft.com/office/officeart/2005/8/layout/hierarchy6"/>
    <dgm:cxn modelId="{FE196AC3-00F9-41A6-A380-BECB36E94736}" type="presParOf" srcId="{43F1A1D8-0FA5-463E-805A-68F8D1F3C348}" destId="{8DEC1894-CC44-4E1F-BC7D-B54149D1E7FF}" srcOrd="0" destOrd="0" presId="urn:microsoft.com/office/officeart/2005/8/layout/hierarchy6"/>
    <dgm:cxn modelId="{4A979C94-639A-4223-8EA7-83615AEEE971}" type="presParOf" srcId="{43F1A1D8-0FA5-463E-805A-68F8D1F3C348}" destId="{A425ABF7-BA47-47DB-BF42-37AD682250D5}" srcOrd="1" destOrd="0" presId="urn:microsoft.com/office/officeart/2005/8/layout/hierarchy6"/>
    <dgm:cxn modelId="{4189FDA7-A3DA-4573-B476-8D5ADE7E106D}" type="presParOf" srcId="{61B15999-BF10-47AE-ACEF-20B7BF38A06E}" destId="{B3CFC9D1-0791-4973-B9FC-238B238824B3}" srcOrd="10" destOrd="0" presId="urn:microsoft.com/office/officeart/2005/8/layout/hierarchy6"/>
    <dgm:cxn modelId="{1C3E13E5-4EC8-46D9-9A8B-6541EDDD849D}" type="presParOf" srcId="{61B15999-BF10-47AE-ACEF-20B7BF38A06E}" destId="{123F5142-4EB6-42FD-9A6C-43E9CE6ED112}" srcOrd="11" destOrd="0" presId="urn:microsoft.com/office/officeart/2005/8/layout/hierarchy6"/>
    <dgm:cxn modelId="{94BFFB6F-3926-4B0A-B04A-DDA887655C3B}" type="presParOf" srcId="{123F5142-4EB6-42FD-9A6C-43E9CE6ED112}" destId="{96070DB3-3F77-42B6-BD79-8329AD63E289}" srcOrd="0" destOrd="0" presId="urn:microsoft.com/office/officeart/2005/8/layout/hierarchy6"/>
    <dgm:cxn modelId="{3D2F3909-1EC0-41D0-A3DB-383E23B75A20}" type="presParOf" srcId="{123F5142-4EB6-42FD-9A6C-43E9CE6ED112}" destId="{1F5431FD-06D6-4E04-BE82-19D5012CEAB8}" srcOrd="1" destOrd="0" presId="urn:microsoft.com/office/officeart/2005/8/layout/hierarchy6"/>
    <dgm:cxn modelId="{996EFFD1-5C98-4FB3-AE35-E2F3D653807D}" type="presParOf" srcId="{1F5431FD-06D6-4E04-BE82-19D5012CEAB8}" destId="{BF6E24A2-C96B-4AA9-B2CB-71E46D12202C}" srcOrd="0" destOrd="0" presId="urn:microsoft.com/office/officeart/2005/8/layout/hierarchy6"/>
    <dgm:cxn modelId="{E44130B4-8C65-48DE-9E33-5613B0FA018D}" type="presParOf" srcId="{1F5431FD-06D6-4E04-BE82-19D5012CEAB8}" destId="{098F3EF0-8732-44D0-B317-7499162C5755}" srcOrd="1" destOrd="0" presId="urn:microsoft.com/office/officeart/2005/8/layout/hierarchy6"/>
    <dgm:cxn modelId="{7F0E52BD-ADA9-4C82-AD38-E78A4960E676}" type="presParOf" srcId="{098F3EF0-8732-44D0-B317-7499162C5755}" destId="{33E3DC75-5243-4895-B000-07E705C7100A}" srcOrd="0" destOrd="0" presId="urn:microsoft.com/office/officeart/2005/8/layout/hierarchy6"/>
    <dgm:cxn modelId="{1A21B533-3535-476E-9328-6C64F8A434BD}" type="presParOf" srcId="{098F3EF0-8732-44D0-B317-7499162C5755}" destId="{B9897CA4-E660-4D87-BD8C-A3BD69D088AE}" srcOrd="1" destOrd="0" presId="urn:microsoft.com/office/officeart/2005/8/layout/hierarchy6"/>
    <dgm:cxn modelId="{33844ED3-B0FA-4757-AE12-F1C8A2EA96FE}" type="presParOf" srcId="{61B15999-BF10-47AE-ACEF-20B7BF38A06E}" destId="{35370967-0889-4A6D-8C9B-B0A7769A82F4}" srcOrd="12" destOrd="0" presId="urn:microsoft.com/office/officeart/2005/8/layout/hierarchy6"/>
    <dgm:cxn modelId="{1D81E00B-30A2-4278-9500-5476AD51F04B}" type="presParOf" srcId="{61B15999-BF10-47AE-ACEF-20B7BF38A06E}" destId="{6B7497B2-59BD-49F3-878A-F520F4C72F2A}" srcOrd="13" destOrd="0" presId="urn:microsoft.com/office/officeart/2005/8/layout/hierarchy6"/>
    <dgm:cxn modelId="{B3BF751D-C260-4A4B-AAF0-2C4D63968E85}" type="presParOf" srcId="{6B7497B2-59BD-49F3-878A-F520F4C72F2A}" destId="{0FBE0B05-7A25-4266-8D06-290EF4E45DDA}" srcOrd="0" destOrd="0" presId="urn:microsoft.com/office/officeart/2005/8/layout/hierarchy6"/>
    <dgm:cxn modelId="{B85FD90C-A7F0-488D-9796-AD8720B5DF79}" type="presParOf" srcId="{6B7497B2-59BD-49F3-878A-F520F4C72F2A}" destId="{5972475F-D875-4E4E-9E17-42600F8FC8E8}" srcOrd="1" destOrd="0" presId="urn:microsoft.com/office/officeart/2005/8/layout/hierarchy6"/>
    <dgm:cxn modelId="{2862375E-D57F-450D-AF34-C7C3C891E62B}" type="presParOf" srcId="{678A6086-3AF9-410D-8DE4-7E17BDC290A7}" destId="{F402FEAD-465D-48AB-8475-D3FC9DA8CC15}"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B499D6-1C20-4B8B-9B99-947BE38964F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D570E31F-77A4-4F72-A2D2-4A995A700EA3}">
      <dgm:prSet phldrT="[文本]" custT="1"/>
      <dgm:spPr/>
      <dgm:t>
        <a:bodyPr/>
        <a:lstStyle/>
        <a:p>
          <a:r>
            <a:rPr lang="zh-CN" altLang="en-US" sz="1200" smtClean="0"/>
            <a:t>工程结构</a:t>
          </a:r>
          <a:endParaRPr lang="zh-CN" altLang="en-US" sz="1200"/>
        </a:p>
      </dgm:t>
    </dgm:pt>
    <dgm:pt modelId="{C22BCDDA-FCE7-4948-AF61-37A6032F7537}" type="parTrans" cxnId="{B81AF5D7-B93F-4CC2-B0D7-12A53ECEF9CF}">
      <dgm:prSet/>
      <dgm:spPr/>
      <dgm:t>
        <a:bodyPr/>
        <a:lstStyle/>
        <a:p>
          <a:endParaRPr lang="zh-CN" altLang="en-US" sz="3600"/>
        </a:p>
      </dgm:t>
    </dgm:pt>
    <dgm:pt modelId="{CF60D39E-FC53-4438-AC86-7A2B6289B798}" type="sibTrans" cxnId="{B81AF5D7-B93F-4CC2-B0D7-12A53ECEF9CF}">
      <dgm:prSet/>
      <dgm:spPr/>
      <dgm:t>
        <a:bodyPr/>
        <a:lstStyle/>
        <a:p>
          <a:endParaRPr lang="zh-CN" altLang="en-US" sz="3600"/>
        </a:p>
      </dgm:t>
    </dgm:pt>
    <dgm:pt modelId="{DAD954D3-E94F-4C22-A563-0CC3D5FA2393}">
      <dgm:prSet phldrT="[文本]" custT="1"/>
      <dgm:spPr/>
      <dgm:t>
        <a:bodyPr/>
        <a:lstStyle/>
        <a:p>
          <a:r>
            <a:rPr lang="zh-CN" altLang="en-US" sz="1200" smtClean="0"/>
            <a:t>倾覆稳定性</a:t>
          </a:r>
          <a:endParaRPr lang="zh-CN" altLang="en-US" sz="1200"/>
        </a:p>
      </dgm:t>
    </dgm:pt>
    <dgm:pt modelId="{CBAEE21B-0889-44E2-A5B9-CBAFB44F8FDD}" type="parTrans" cxnId="{2CAE3F70-E702-4EBC-845E-63F74A79B08A}">
      <dgm:prSet/>
      <dgm:spPr/>
      <dgm:t>
        <a:bodyPr/>
        <a:lstStyle/>
        <a:p>
          <a:endParaRPr lang="zh-CN" altLang="en-US" sz="3600"/>
        </a:p>
      </dgm:t>
    </dgm:pt>
    <dgm:pt modelId="{D89E786E-8D19-4439-A4D8-3EF790C27A05}" type="sibTrans" cxnId="{2CAE3F70-E702-4EBC-845E-63F74A79B08A}">
      <dgm:prSet/>
      <dgm:spPr/>
      <dgm:t>
        <a:bodyPr/>
        <a:lstStyle/>
        <a:p>
          <a:endParaRPr lang="zh-CN" altLang="en-US" sz="3600"/>
        </a:p>
      </dgm:t>
    </dgm:pt>
    <dgm:pt modelId="{C424ADE0-B493-4A7C-8FE2-2534D68CABFC}">
      <dgm:prSet phldrT="[文本]" custT="1"/>
      <dgm:spPr/>
      <dgm:t>
        <a:bodyPr/>
        <a:lstStyle/>
        <a:p>
          <a:r>
            <a:rPr lang="zh-CN" altLang="en-US" sz="1200" smtClean="0"/>
            <a:t>抗滑稳定性</a:t>
          </a:r>
          <a:endParaRPr lang="zh-CN" altLang="en-US" sz="1200"/>
        </a:p>
      </dgm:t>
    </dgm:pt>
    <dgm:pt modelId="{B86D5F8F-A1F9-437A-9233-06CB4FF1432F}" type="parTrans" cxnId="{3E1D9699-2A36-4CA2-B826-1B80E23BEC75}">
      <dgm:prSet/>
      <dgm:spPr/>
      <dgm:t>
        <a:bodyPr/>
        <a:lstStyle/>
        <a:p>
          <a:endParaRPr lang="zh-CN" altLang="en-US" sz="3600"/>
        </a:p>
      </dgm:t>
    </dgm:pt>
    <dgm:pt modelId="{45B36D0B-A155-440D-9C87-A54E2F22108C}" type="sibTrans" cxnId="{3E1D9699-2A36-4CA2-B826-1B80E23BEC75}">
      <dgm:prSet/>
      <dgm:spPr/>
      <dgm:t>
        <a:bodyPr/>
        <a:lstStyle/>
        <a:p>
          <a:endParaRPr lang="zh-CN" altLang="en-US" sz="3600"/>
        </a:p>
      </dgm:t>
    </dgm:pt>
    <dgm:pt modelId="{66ECC0FB-0589-4EA6-A4D6-78919DE9F024}">
      <dgm:prSet phldrT="[文本]" custT="1"/>
      <dgm:spPr/>
      <dgm:t>
        <a:bodyPr/>
        <a:lstStyle/>
        <a:p>
          <a:r>
            <a:rPr lang="zh-CN" altLang="en-US" sz="1200" smtClean="0"/>
            <a:t>应力分析</a:t>
          </a:r>
          <a:endParaRPr lang="zh-CN" altLang="en-US" sz="1200"/>
        </a:p>
      </dgm:t>
    </dgm:pt>
    <dgm:pt modelId="{68FB1A70-AA82-45C6-8523-579037FD3C02}" type="parTrans" cxnId="{E2F27E7B-030F-427E-8D6E-791125258BFB}">
      <dgm:prSet/>
      <dgm:spPr/>
      <dgm:t>
        <a:bodyPr/>
        <a:lstStyle/>
        <a:p>
          <a:endParaRPr lang="zh-CN" altLang="en-US" sz="3600"/>
        </a:p>
      </dgm:t>
    </dgm:pt>
    <dgm:pt modelId="{CD3FA7BF-6B8C-4AFE-9C42-6BE34F60961E}" type="sibTrans" cxnId="{E2F27E7B-030F-427E-8D6E-791125258BFB}">
      <dgm:prSet/>
      <dgm:spPr/>
      <dgm:t>
        <a:bodyPr/>
        <a:lstStyle/>
        <a:p>
          <a:endParaRPr lang="zh-CN" altLang="en-US" sz="3600"/>
        </a:p>
      </dgm:t>
    </dgm:pt>
    <dgm:pt modelId="{08378921-7EC2-47B3-BC86-B32D9C524549}">
      <dgm:prSet phldrT="[文本]" custT="1"/>
      <dgm:spPr/>
      <dgm:t>
        <a:bodyPr/>
        <a:lstStyle/>
        <a:p>
          <a:r>
            <a:rPr lang="zh-CN" altLang="en-US" sz="1200" smtClean="0"/>
            <a:t>温度应力</a:t>
          </a:r>
          <a:endParaRPr lang="zh-CN" altLang="en-US" sz="1200"/>
        </a:p>
      </dgm:t>
    </dgm:pt>
    <dgm:pt modelId="{E59B234F-8025-4087-823A-D5DEA7A21D50}" type="parTrans" cxnId="{308C32C2-9631-48AB-B57B-505436814460}">
      <dgm:prSet/>
      <dgm:spPr/>
      <dgm:t>
        <a:bodyPr/>
        <a:lstStyle/>
        <a:p>
          <a:endParaRPr lang="zh-CN" altLang="en-US" sz="3600"/>
        </a:p>
      </dgm:t>
    </dgm:pt>
    <dgm:pt modelId="{9559FE2F-8D35-450C-8EA2-B61BD57EECAB}" type="sibTrans" cxnId="{308C32C2-9631-48AB-B57B-505436814460}">
      <dgm:prSet/>
      <dgm:spPr/>
      <dgm:t>
        <a:bodyPr/>
        <a:lstStyle/>
        <a:p>
          <a:endParaRPr lang="zh-CN" altLang="en-US" sz="3600"/>
        </a:p>
      </dgm:t>
    </dgm:pt>
    <dgm:pt modelId="{9D28E613-C421-4FAD-BD60-965BE0F604BC}">
      <dgm:prSet phldrT="[文本]" custT="1"/>
      <dgm:spPr/>
      <dgm:t>
        <a:bodyPr/>
        <a:lstStyle/>
        <a:p>
          <a:r>
            <a:rPr lang="zh-CN" altLang="en-US" sz="1200" smtClean="0"/>
            <a:t>抗震分析</a:t>
          </a:r>
          <a:endParaRPr lang="zh-CN" altLang="en-US" sz="1200"/>
        </a:p>
      </dgm:t>
    </dgm:pt>
    <dgm:pt modelId="{954702D2-CCD1-46C4-A1AE-6EB8C4BF15A6}" type="parTrans" cxnId="{7999CABF-A32F-43B4-9BD3-CCEDDE446B10}">
      <dgm:prSet/>
      <dgm:spPr/>
      <dgm:t>
        <a:bodyPr/>
        <a:lstStyle/>
        <a:p>
          <a:endParaRPr lang="zh-CN" altLang="en-US" sz="3600"/>
        </a:p>
      </dgm:t>
    </dgm:pt>
    <dgm:pt modelId="{336B4FB6-7630-42DD-B30F-599113386A4B}" type="sibTrans" cxnId="{7999CABF-A32F-43B4-9BD3-CCEDDE446B10}">
      <dgm:prSet/>
      <dgm:spPr/>
      <dgm:t>
        <a:bodyPr/>
        <a:lstStyle/>
        <a:p>
          <a:endParaRPr lang="zh-CN" altLang="en-US" sz="3600"/>
        </a:p>
      </dgm:t>
    </dgm:pt>
    <dgm:pt modelId="{54CE0B89-6FFF-42BC-908D-0B94CC88A387}">
      <dgm:prSet phldrT="[文本]" custT="1"/>
      <dgm:spPr/>
      <dgm:t>
        <a:bodyPr/>
        <a:lstStyle/>
        <a:p>
          <a:r>
            <a:rPr lang="zh-CN" altLang="en-US" sz="1200" smtClean="0"/>
            <a:t>廊道计算</a:t>
          </a:r>
          <a:endParaRPr lang="zh-CN" altLang="en-US" sz="1200"/>
        </a:p>
      </dgm:t>
    </dgm:pt>
    <dgm:pt modelId="{A7CAF7CF-959D-4EF7-8EDC-7621C68286B8}" type="parTrans" cxnId="{6766BC89-0553-4378-93F4-B41070470B62}">
      <dgm:prSet/>
      <dgm:spPr/>
      <dgm:t>
        <a:bodyPr/>
        <a:lstStyle/>
        <a:p>
          <a:endParaRPr lang="zh-CN" altLang="en-US" sz="3600"/>
        </a:p>
      </dgm:t>
    </dgm:pt>
    <dgm:pt modelId="{9C686271-5803-49FA-A00E-898CE0EA035F}" type="sibTrans" cxnId="{6766BC89-0553-4378-93F4-B41070470B62}">
      <dgm:prSet/>
      <dgm:spPr/>
      <dgm:t>
        <a:bodyPr/>
        <a:lstStyle/>
        <a:p>
          <a:endParaRPr lang="zh-CN" altLang="en-US" sz="3600"/>
        </a:p>
      </dgm:t>
    </dgm:pt>
    <dgm:pt modelId="{E8ED05B4-A8E5-4413-8A64-736F1B171A2E}">
      <dgm:prSet phldrT="[文本]" custT="1"/>
      <dgm:spPr/>
      <dgm:t>
        <a:bodyPr/>
        <a:lstStyle/>
        <a:p>
          <a:r>
            <a:rPr lang="zh-CN" altLang="en-US" sz="1200" smtClean="0"/>
            <a:t>体型优化</a:t>
          </a:r>
          <a:endParaRPr lang="zh-CN" altLang="en-US" sz="1200"/>
        </a:p>
      </dgm:t>
    </dgm:pt>
    <dgm:pt modelId="{75ED2057-55E7-460F-AD1A-02C7E807C809}" type="parTrans" cxnId="{5B725A1C-893C-467B-BF63-97C5B20215ED}">
      <dgm:prSet/>
      <dgm:spPr/>
      <dgm:t>
        <a:bodyPr/>
        <a:lstStyle/>
        <a:p>
          <a:endParaRPr lang="zh-CN" altLang="en-US" sz="3600"/>
        </a:p>
      </dgm:t>
    </dgm:pt>
    <dgm:pt modelId="{3F3ECF5E-5AE2-4AD0-92CB-72BF02DDBECA}" type="sibTrans" cxnId="{5B725A1C-893C-467B-BF63-97C5B20215ED}">
      <dgm:prSet/>
      <dgm:spPr/>
      <dgm:t>
        <a:bodyPr/>
        <a:lstStyle/>
        <a:p>
          <a:endParaRPr lang="zh-CN" altLang="en-US" sz="3600"/>
        </a:p>
      </dgm:t>
    </dgm:pt>
    <dgm:pt modelId="{17018204-A073-405D-8880-D0D898ECF1C8}">
      <dgm:prSet phldrT="[文本]" custT="1"/>
      <dgm:spPr/>
      <dgm:t>
        <a:bodyPr/>
        <a:lstStyle/>
        <a:p>
          <a:r>
            <a:rPr lang="zh-CN" altLang="en-US" sz="1200" smtClean="0"/>
            <a:t>水力计算</a:t>
          </a:r>
          <a:endParaRPr lang="zh-CN" altLang="en-US" sz="1200"/>
        </a:p>
      </dgm:t>
    </dgm:pt>
    <dgm:pt modelId="{8F3F2ADB-FA53-4A6F-955D-D58B5BC50478}" type="parTrans" cxnId="{5403D15E-3FFE-4976-A539-7FA9542A1837}">
      <dgm:prSet/>
      <dgm:spPr/>
      <dgm:t>
        <a:bodyPr/>
        <a:lstStyle/>
        <a:p>
          <a:endParaRPr lang="zh-CN" altLang="en-US" sz="3600"/>
        </a:p>
      </dgm:t>
    </dgm:pt>
    <dgm:pt modelId="{523A80A0-399E-4028-880F-62550E07F201}" type="sibTrans" cxnId="{5403D15E-3FFE-4976-A539-7FA9542A1837}">
      <dgm:prSet/>
      <dgm:spPr/>
      <dgm:t>
        <a:bodyPr/>
        <a:lstStyle/>
        <a:p>
          <a:endParaRPr lang="zh-CN" altLang="en-US" sz="3600"/>
        </a:p>
      </dgm:t>
    </dgm:pt>
    <dgm:pt modelId="{3431FB1D-70B8-43BC-A738-558F07A6A75A}">
      <dgm:prSet phldrT="[文本]" custT="1"/>
      <dgm:spPr/>
      <dgm:t>
        <a:bodyPr/>
        <a:lstStyle/>
        <a:p>
          <a:r>
            <a:rPr lang="zh-CN" altLang="en-US" sz="1200" smtClean="0"/>
            <a:t>泄洪消能</a:t>
          </a:r>
          <a:endParaRPr lang="zh-CN" altLang="en-US" sz="1200"/>
        </a:p>
      </dgm:t>
    </dgm:pt>
    <dgm:pt modelId="{BFE407B5-2A9D-4D6E-BE49-5A8D410F50DE}" type="parTrans" cxnId="{038E4725-9A9E-4266-BB4B-076E30B3E046}">
      <dgm:prSet/>
      <dgm:spPr/>
      <dgm:t>
        <a:bodyPr/>
        <a:lstStyle/>
        <a:p>
          <a:endParaRPr lang="zh-CN" altLang="en-US" sz="3600"/>
        </a:p>
      </dgm:t>
    </dgm:pt>
    <dgm:pt modelId="{AB7FD35A-AF8A-458F-86D7-493956C446DB}" type="sibTrans" cxnId="{038E4725-9A9E-4266-BB4B-076E30B3E046}">
      <dgm:prSet/>
      <dgm:spPr/>
      <dgm:t>
        <a:bodyPr/>
        <a:lstStyle/>
        <a:p>
          <a:endParaRPr lang="zh-CN" altLang="en-US" sz="3600"/>
        </a:p>
      </dgm:t>
    </dgm:pt>
    <dgm:pt modelId="{28F4C661-0937-4DF1-B7C4-A163E8F52DFB}">
      <dgm:prSet phldrT="[文本]" custT="1"/>
      <dgm:spPr/>
      <dgm:t>
        <a:bodyPr/>
        <a:lstStyle/>
        <a:p>
          <a:r>
            <a:rPr lang="zh-CN" altLang="en-US" sz="1200" smtClean="0"/>
            <a:t>水流冲刷</a:t>
          </a:r>
          <a:endParaRPr lang="zh-CN" altLang="en-US" sz="1200"/>
        </a:p>
      </dgm:t>
    </dgm:pt>
    <dgm:pt modelId="{9F2075FE-9DB4-40FD-8636-4821822F72F5}" type="parTrans" cxnId="{A6B5E333-03D4-44F3-A97F-52741F79EA8A}">
      <dgm:prSet/>
      <dgm:spPr/>
      <dgm:t>
        <a:bodyPr/>
        <a:lstStyle/>
        <a:p>
          <a:endParaRPr lang="zh-CN" altLang="en-US" sz="3600"/>
        </a:p>
      </dgm:t>
    </dgm:pt>
    <dgm:pt modelId="{748F1AD6-EF10-4A56-A58B-A2F2E21E3A0B}" type="sibTrans" cxnId="{A6B5E333-03D4-44F3-A97F-52741F79EA8A}">
      <dgm:prSet/>
      <dgm:spPr/>
      <dgm:t>
        <a:bodyPr/>
        <a:lstStyle/>
        <a:p>
          <a:endParaRPr lang="zh-CN" altLang="en-US" sz="3600"/>
        </a:p>
      </dgm:t>
    </dgm:pt>
    <dgm:pt modelId="{9BE09539-47F8-486D-B112-F77781762489}">
      <dgm:prSet phldrT="[文本]" custT="1"/>
      <dgm:spPr/>
      <dgm:t>
        <a:bodyPr/>
        <a:lstStyle/>
        <a:p>
          <a:r>
            <a:rPr lang="zh-CN" altLang="en-US" sz="1200" smtClean="0"/>
            <a:t>挡水建筑</a:t>
          </a:r>
          <a:endParaRPr lang="zh-CN" altLang="en-US" sz="1200"/>
        </a:p>
      </dgm:t>
    </dgm:pt>
    <dgm:pt modelId="{FCFEFADF-5CE1-44F8-8A4B-CDDC08A9BB20}" type="parTrans" cxnId="{144FEB61-37E0-4632-8877-4CB264125BCD}">
      <dgm:prSet/>
      <dgm:spPr/>
      <dgm:t>
        <a:bodyPr/>
        <a:lstStyle/>
        <a:p>
          <a:endParaRPr lang="zh-CN" altLang="en-US" sz="3600"/>
        </a:p>
      </dgm:t>
    </dgm:pt>
    <dgm:pt modelId="{4E298C80-1702-42E4-B28F-26A52DCE90D4}" type="sibTrans" cxnId="{144FEB61-37E0-4632-8877-4CB264125BCD}">
      <dgm:prSet/>
      <dgm:spPr/>
      <dgm:t>
        <a:bodyPr/>
        <a:lstStyle/>
        <a:p>
          <a:endParaRPr lang="zh-CN" altLang="en-US" sz="3600"/>
        </a:p>
      </dgm:t>
    </dgm:pt>
    <dgm:pt modelId="{BF89AECF-C340-4C71-B17E-3FD9EFA916D3}" type="pres">
      <dgm:prSet presAssocID="{20B499D6-1C20-4B8B-9B99-947BE38964FA}" presName="hierChild1" presStyleCnt="0">
        <dgm:presLayoutVars>
          <dgm:chPref val="1"/>
          <dgm:dir/>
          <dgm:animOne val="branch"/>
          <dgm:animLvl val="lvl"/>
          <dgm:resizeHandles/>
        </dgm:presLayoutVars>
      </dgm:prSet>
      <dgm:spPr/>
      <dgm:t>
        <a:bodyPr/>
        <a:lstStyle/>
        <a:p>
          <a:endParaRPr lang="zh-CN" altLang="en-US"/>
        </a:p>
      </dgm:t>
    </dgm:pt>
    <dgm:pt modelId="{AC7C30E2-67D2-4697-B11B-BF52BB911AFF}" type="pres">
      <dgm:prSet presAssocID="{9BE09539-47F8-486D-B112-F77781762489}" presName="hierRoot1" presStyleCnt="0"/>
      <dgm:spPr/>
    </dgm:pt>
    <dgm:pt modelId="{627ED762-091C-489A-8D8B-1DD0D73A2D84}" type="pres">
      <dgm:prSet presAssocID="{9BE09539-47F8-486D-B112-F77781762489}" presName="composite" presStyleCnt="0"/>
      <dgm:spPr/>
    </dgm:pt>
    <dgm:pt modelId="{13AFA308-FB89-47CB-9D16-F3000A5E3252}" type="pres">
      <dgm:prSet presAssocID="{9BE09539-47F8-486D-B112-F77781762489}" presName="background" presStyleLbl="node0" presStyleIdx="0" presStyleCnt="1"/>
      <dgm:spPr/>
    </dgm:pt>
    <dgm:pt modelId="{EEB08DB4-8750-4F07-A969-EA060C6B0FAC}" type="pres">
      <dgm:prSet presAssocID="{9BE09539-47F8-486D-B112-F77781762489}" presName="text" presStyleLbl="fgAcc0" presStyleIdx="0" presStyleCnt="1">
        <dgm:presLayoutVars>
          <dgm:chPref val="3"/>
        </dgm:presLayoutVars>
      </dgm:prSet>
      <dgm:spPr/>
      <dgm:t>
        <a:bodyPr/>
        <a:lstStyle/>
        <a:p>
          <a:endParaRPr lang="zh-CN" altLang="en-US"/>
        </a:p>
      </dgm:t>
    </dgm:pt>
    <dgm:pt modelId="{1AF3432E-80F8-4E99-A12B-CCDD2D484403}" type="pres">
      <dgm:prSet presAssocID="{9BE09539-47F8-486D-B112-F77781762489}" presName="hierChild2" presStyleCnt="0"/>
      <dgm:spPr/>
    </dgm:pt>
    <dgm:pt modelId="{CBB4875B-38A3-46FD-B586-C78A1B819E7F}" type="pres">
      <dgm:prSet presAssocID="{C22BCDDA-FCE7-4948-AF61-37A6032F7537}" presName="Name10" presStyleLbl="parChTrans1D2" presStyleIdx="0" presStyleCnt="2"/>
      <dgm:spPr/>
      <dgm:t>
        <a:bodyPr/>
        <a:lstStyle/>
        <a:p>
          <a:endParaRPr lang="zh-CN" altLang="en-US"/>
        </a:p>
      </dgm:t>
    </dgm:pt>
    <dgm:pt modelId="{D75483C4-1AA4-4868-8910-C9951A9A6A2C}" type="pres">
      <dgm:prSet presAssocID="{D570E31F-77A4-4F72-A2D2-4A995A700EA3}" presName="hierRoot2" presStyleCnt="0"/>
      <dgm:spPr/>
    </dgm:pt>
    <dgm:pt modelId="{EFFEBC42-E858-4F0A-9EB2-EDF3137591C3}" type="pres">
      <dgm:prSet presAssocID="{D570E31F-77A4-4F72-A2D2-4A995A700EA3}" presName="composite2" presStyleCnt="0"/>
      <dgm:spPr/>
    </dgm:pt>
    <dgm:pt modelId="{85E7E6AE-4859-48B6-AD54-6F7C36FD4BCA}" type="pres">
      <dgm:prSet presAssocID="{D570E31F-77A4-4F72-A2D2-4A995A700EA3}" presName="background2" presStyleLbl="node2" presStyleIdx="0" presStyleCnt="2"/>
      <dgm:spPr/>
    </dgm:pt>
    <dgm:pt modelId="{4AF487C4-6422-4B23-969A-DB16376340F4}" type="pres">
      <dgm:prSet presAssocID="{D570E31F-77A4-4F72-A2D2-4A995A700EA3}" presName="text2" presStyleLbl="fgAcc2" presStyleIdx="0" presStyleCnt="2">
        <dgm:presLayoutVars>
          <dgm:chPref val="3"/>
        </dgm:presLayoutVars>
      </dgm:prSet>
      <dgm:spPr/>
      <dgm:t>
        <a:bodyPr/>
        <a:lstStyle/>
        <a:p>
          <a:endParaRPr lang="zh-CN" altLang="en-US"/>
        </a:p>
      </dgm:t>
    </dgm:pt>
    <dgm:pt modelId="{2E4E47A8-F960-4D77-926F-0821B7AFCA7A}" type="pres">
      <dgm:prSet presAssocID="{D570E31F-77A4-4F72-A2D2-4A995A700EA3}" presName="hierChild3" presStyleCnt="0"/>
      <dgm:spPr/>
    </dgm:pt>
    <dgm:pt modelId="{D4BCA044-53BB-4F2F-84DD-627FD51C1099}" type="pres">
      <dgm:prSet presAssocID="{CBAEE21B-0889-44E2-A5B9-CBAFB44F8FDD}" presName="Name17" presStyleLbl="parChTrans1D3" presStyleIdx="0" presStyleCnt="9"/>
      <dgm:spPr/>
      <dgm:t>
        <a:bodyPr/>
        <a:lstStyle/>
        <a:p>
          <a:endParaRPr lang="zh-CN" altLang="en-US"/>
        </a:p>
      </dgm:t>
    </dgm:pt>
    <dgm:pt modelId="{CCBBB038-8E59-4E2B-B51C-55A01A270D20}" type="pres">
      <dgm:prSet presAssocID="{DAD954D3-E94F-4C22-A563-0CC3D5FA2393}" presName="hierRoot3" presStyleCnt="0"/>
      <dgm:spPr/>
    </dgm:pt>
    <dgm:pt modelId="{63526BC4-4FA8-4601-8A86-888C2B2E0502}" type="pres">
      <dgm:prSet presAssocID="{DAD954D3-E94F-4C22-A563-0CC3D5FA2393}" presName="composite3" presStyleCnt="0"/>
      <dgm:spPr/>
    </dgm:pt>
    <dgm:pt modelId="{70219D43-16E8-45F0-8C2A-41F726D63360}" type="pres">
      <dgm:prSet presAssocID="{DAD954D3-E94F-4C22-A563-0CC3D5FA2393}" presName="background3" presStyleLbl="node3" presStyleIdx="0" presStyleCnt="9"/>
      <dgm:spPr/>
    </dgm:pt>
    <dgm:pt modelId="{78C9277D-DBE6-44E1-87F1-BBB6CBD3EA44}" type="pres">
      <dgm:prSet presAssocID="{DAD954D3-E94F-4C22-A563-0CC3D5FA2393}" presName="text3" presStyleLbl="fgAcc3" presStyleIdx="0" presStyleCnt="9">
        <dgm:presLayoutVars>
          <dgm:chPref val="3"/>
        </dgm:presLayoutVars>
      </dgm:prSet>
      <dgm:spPr/>
      <dgm:t>
        <a:bodyPr/>
        <a:lstStyle/>
        <a:p>
          <a:endParaRPr lang="zh-CN" altLang="en-US"/>
        </a:p>
      </dgm:t>
    </dgm:pt>
    <dgm:pt modelId="{22C69A6D-01F3-449A-9796-073793BCF372}" type="pres">
      <dgm:prSet presAssocID="{DAD954D3-E94F-4C22-A563-0CC3D5FA2393}" presName="hierChild4" presStyleCnt="0"/>
      <dgm:spPr/>
    </dgm:pt>
    <dgm:pt modelId="{3DA3F29A-4C98-4BF3-8EE5-56BBFB72B312}" type="pres">
      <dgm:prSet presAssocID="{B86D5F8F-A1F9-437A-9233-06CB4FF1432F}" presName="Name17" presStyleLbl="parChTrans1D3" presStyleIdx="1" presStyleCnt="9"/>
      <dgm:spPr/>
      <dgm:t>
        <a:bodyPr/>
        <a:lstStyle/>
        <a:p>
          <a:endParaRPr lang="zh-CN" altLang="en-US"/>
        </a:p>
      </dgm:t>
    </dgm:pt>
    <dgm:pt modelId="{8A7884D5-561A-4FB9-B745-68893BE799A5}" type="pres">
      <dgm:prSet presAssocID="{C424ADE0-B493-4A7C-8FE2-2534D68CABFC}" presName="hierRoot3" presStyleCnt="0"/>
      <dgm:spPr/>
    </dgm:pt>
    <dgm:pt modelId="{D20FF781-9B76-47C4-8CFD-D2EEEA62F18A}" type="pres">
      <dgm:prSet presAssocID="{C424ADE0-B493-4A7C-8FE2-2534D68CABFC}" presName="composite3" presStyleCnt="0"/>
      <dgm:spPr/>
    </dgm:pt>
    <dgm:pt modelId="{67D29164-4EDF-4B0D-AD48-467131A7ECF7}" type="pres">
      <dgm:prSet presAssocID="{C424ADE0-B493-4A7C-8FE2-2534D68CABFC}" presName="background3" presStyleLbl="node3" presStyleIdx="1" presStyleCnt="9"/>
      <dgm:spPr/>
    </dgm:pt>
    <dgm:pt modelId="{DC141C8E-FE01-4F79-8909-6F0B2D8C50E2}" type="pres">
      <dgm:prSet presAssocID="{C424ADE0-B493-4A7C-8FE2-2534D68CABFC}" presName="text3" presStyleLbl="fgAcc3" presStyleIdx="1" presStyleCnt="9">
        <dgm:presLayoutVars>
          <dgm:chPref val="3"/>
        </dgm:presLayoutVars>
      </dgm:prSet>
      <dgm:spPr/>
      <dgm:t>
        <a:bodyPr/>
        <a:lstStyle/>
        <a:p>
          <a:endParaRPr lang="zh-CN" altLang="en-US"/>
        </a:p>
      </dgm:t>
    </dgm:pt>
    <dgm:pt modelId="{9BF94828-C069-4D43-B6A8-DCA4CBDB3558}" type="pres">
      <dgm:prSet presAssocID="{C424ADE0-B493-4A7C-8FE2-2534D68CABFC}" presName="hierChild4" presStyleCnt="0"/>
      <dgm:spPr/>
    </dgm:pt>
    <dgm:pt modelId="{826DB8FF-72C7-4968-97CA-85CF22316854}" type="pres">
      <dgm:prSet presAssocID="{68FB1A70-AA82-45C6-8523-579037FD3C02}" presName="Name17" presStyleLbl="parChTrans1D3" presStyleIdx="2" presStyleCnt="9"/>
      <dgm:spPr/>
      <dgm:t>
        <a:bodyPr/>
        <a:lstStyle/>
        <a:p>
          <a:endParaRPr lang="zh-CN" altLang="en-US"/>
        </a:p>
      </dgm:t>
    </dgm:pt>
    <dgm:pt modelId="{10B4720C-54CE-4CDC-8DCF-284DA1D8A9AB}" type="pres">
      <dgm:prSet presAssocID="{66ECC0FB-0589-4EA6-A4D6-78919DE9F024}" presName="hierRoot3" presStyleCnt="0"/>
      <dgm:spPr/>
    </dgm:pt>
    <dgm:pt modelId="{168ABF54-1370-4230-BFA3-B1DE1919ED80}" type="pres">
      <dgm:prSet presAssocID="{66ECC0FB-0589-4EA6-A4D6-78919DE9F024}" presName="composite3" presStyleCnt="0"/>
      <dgm:spPr/>
    </dgm:pt>
    <dgm:pt modelId="{E6E14BEF-EF60-4005-AF85-E67AFA76A873}" type="pres">
      <dgm:prSet presAssocID="{66ECC0FB-0589-4EA6-A4D6-78919DE9F024}" presName="background3" presStyleLbl="node3" presStyleIdx="2" presStyleCnt="9"/>
      <dgm:spPr/>
    </dgm:pt>
    <dgm:pt modelId="{7EB9B8C8-9FDA-4BAC-86D8-F429160BFC49}" type="pres">
      <dgm:prSet presAssocID="{66ECC0FB-0589-4EA6-A4D6-78919DE9F024}" presName="text3" presStyleLbl="fgAcc3" presStyleIdx="2" presStyleCnt="9">
        <dgm:presLayoutVars>
          <dgm:chPref val="3"/>
        </dgm:presLayoutVars>
      </dgm:prSet>
      <dgm:spPr/>
      <dgm:t>
        <a:bodyPr/>
        <a:lstStyle/>
        <a:p>
          <a:endParaRPr lang="zh-CN" altLang="en-US"/>
        </a:p>
      </dgm:t>
    </dgm:pt>
    <dgm:pt modelId="{81216367-F866-4FEC-B0DA-87698311DD59}" type="pres">
      <dgm:prSet presAssocID="{66ECC0FB-0589-4EA6-A4D6-78919DE9F024}" presName="hierChild4" presStyleCnt="0"/>
      <dgm:spPr/>
    </dgm:pt>
    <dgm:pt modelId="{5CD382A2-FF99-49C4-BE39-8DEF3972418E}" type="pres">
      <dgm:prSet presAssocID="{E59B234F-8025-4087-823A-D5DEA7A21D50}" presName="Name17" presStyleLbl="parChTrans1D3" presStyleIdx="3" presStyleCnt="9"/>
      <dgm:spPr/>
      <dgm:t>
        <a:bodyPr/>
        <a:lstStyle/>
        <a:p>
          <a:endParaRPr lang="zh-CN" altLang="en-US"/>
        </a:p>
      </dgm:t>
    </dgm:pt>
    <dgm:pt modelId="{F229E3CA-7C5D-4801-9200-397AB4A4E578}" type="pres">
      <dgm:prSet presAssocID="{08378921-7EC2-47B3-BC86-B32D9C524549}" presName="hierRoot3" presStyleCnt="0"/>
      <dgm:spPr/>
    </dgm:pt>
    <dgm:pt modelId="{F99A4E6C-8EF8-45EB-86F9-0D5A38FC1886}" type="pres">
      <dgm:prSet presAssocID="{08378921-7EC2-47B3-BC86-B32D9C524549}" presName="composite3" presStyleCnt="0"/>
      <dgm:spPr/>
    </dgm:pt>
    <dgm:pt modelId="{F42ED5AC-AEB3-4170-AA8E-F8196AE630D2}" type="pres">
      <dgm:prSet presAssocID="{08378921-7EC2-47B3-BC86-B32D9C524549}" presName="background3" presStyleLbl="node3" presStyleIdx="3" presStyleCnt="9"/>
      <dgm:spPr/>
    </dgm:pt>
    <dgm:pt modelId="{699BF0A5-3143-4EBE-9A9D-65085B860B62}" type="pres">
      <dgm:prSet presAssocID="{08378921-7EC2-47B3-BC86-B32D9C524549}" presName="text3" presStyleLbl="fgAcc3" presStyleIdx="3" presStyleCnt="9">
        <dgm:presLayoutVars>
          <dgm:chPref val="3"/>
        </dgm:presLayoutVars>
      </dgm:prSet>
      <dgm:spPr/>
      <dgm:t>
        <a:bodyPr/>
        <a:lstStyle/>
        <a:p>
          <a:endParaRPr lang="zh-CN" altLang="en-US"/>
        </a:p>
      </dgm:t>
    </dgm:pt>
    <dgm:pt modelId="{97D4AE31-004B-400E-BAA6-8BD2E3447590}" type="pres">
      <dgm:prSet presAssocID="{08378921-7EC2-47B3-BC86-B32D9C524549}" presName="hierChild4" presStyleCnt="0"/>
      <dgm:spPr/>
    </dgm:pt>
    <dgm:pt modelId="{3793B89E-E54E-415C-B665-10E1BBDECC50}" type="pres">
      <dgm:prSet presAssocID="{954702D2-CCD1-46C4-A1AE-6EB8C4BF15A6}" presName="Name17" presStyleLbl="parChTrans1D3" presStyleIdx="4" presStyleCnt="9"/>
      <dgm:spPr/>
      <dgm:t>
        <a:bodyPr/>
        <a:lstStyle/>
        <a:p>
          <a:endParaRPr lang="zh-CN" altLang="en-US"/>
        </a:p>
      </dgm:t>
    </dgm:pt>
    <dgm:pt modelId="{301EFD42-9162-4FE7-87FC-E7B95ADA1C30}" type="pres">
      <dgm:prSet presAssocID="{9D28E613-C421-4FAD-BD60-965BE0F604BC}" presName="hierRoot3" presStyleCnt="0"/>
      <dgm:spPr/>
    </dgm:pt>
    <dgm:pt modelId="{19BC9E9F-8583-4C8F-9C11-A82EBFE3EDE8}" type="pres">
      <dgm:prSet presAssocID="{9D28E613-C421-4FAD-BD60-965BE0F604BC}" presName="composite3" presStyleCnt="0"/>
      <dgm:spPr/>
    </dgm:pt>
    <dgm:pt modelId="{D1E06512-A1B8-4C7D-9DDC-EC1A189A15F1}" type="pres">
      <dgm:prSet presAssocID="{9D28E613-C421-4FAD-BD60-965BE0F604BC}" presName="background3" presStyleLbl="node3" presStyleIdx="4" presStyleCnt="9"/>
      <dgm:spPr/>
    </dgm:pt>
    <dgm:pt modelId="{431C002E-7545-463F-9583-D9AD6046078F}" type="pres">
      <dgm:prSet presAssocID="{9D28E613-C421-4FAD-BD60-965BE0F604BC}" presName="text3" presStyleLbl="fgAcc3" presStyleIdx="4" presStyleCnt="9">
        <dgm:presLayoutVars>
          <dgm:chPref val="3"/>
        </dgm:presLayoutVars>
      </dgm:prSet>
      <dgm:spPr/>
      <dgm:t>
        <a:bodyPr/>
        <a:lstStyle/>
        <a:p>
          <a:endParaRPr lang="zh-CN" altLang="en-US"/>
        </a:p>
      </dgm:t>
    </dgm:pt>
    <dgm:pt modelId="{495571BE-4FC8-40AD-99CC-E1097958CACB}" type="pres">
      <dgm:prSet presAssocID="{9D28E613-C421-4FAD-BD60-965BE0F604BC}" presName="hierChild4" presStyleCnt="0"/>
      <dgm:spPr/>
    </dgm:pt>
    <dgm:pt modelId="{42F241EB-1880-49DF-B40C-61D571098486}" type="pres">
      <dgm:prSet presAssocID="{A7CAF7CF-959D-4EF7-8EDC-7621C68286B8}" presName="Name17" presStyleLbl="parChTrans1D3" presStyleIdx="5" presStyleCnt="9"/>
      <dgm:spPr/>
      <dgm:t>
        <a:bodyPr/>
        <a:lstStyle/>
        <a:p>
          <a:endParaRPr lang="zh-CN" altLang="en-US"/>
        </a:p>
      </dgm:t>
    </dgm:pt>
    <dgm:pt modelId="{9720D21B-C76E-42D8-9201-D4EAF191418F}" type="pres">
      <dgm:prSet presAssocID="{54CE0B89-6FFF-42BC-908D-0B94CC88A387}" presName="hierRoot3" presStyleCnt="0"/>
      <dgm:spPr/>
    </dgm:pt>
    <dgm:pt modelId="{E2900870-6F59-4CA5-90C6-E646CAB0A56D}" type="pres">
      <dgm:prSet presAssocID="{54CE0B89-6FFF-42BC-908D-0B94CC88A387}" presName="composite3" presStyleCnt="0"/>
      <dgm:spPr/>
    </dgm:pt>
    <dgm:pt modelId="{5B49A76A-1633-4A1F-AF14-8459149158AC}" type="pres">
      <dgm:prSet presAssocID="{54CE0B89-6FFF-42BC-908D-0B94CC88A387}" presName="background3" presStyleLbl="node3" presStyleIdx="5" presStyleCnt="9"/>
      <dgm:spPr/>
    </dgm:pt>
    <dgm:pt modelId="{AEE9016C-C2B6-4E90-B34A-263F46252086}" type="pres">
      <dgm:prSet presAssocID="{54CE0B89-6FFF-42BC-908D-0B94CC88A387}" presName="text3" presStyleLbl="fgAcc3" presStyleIdx="5" presStyleCnt="9">
        <dgm:presLayoutVars>
          <dgm:chPref val="3"/>
        </dgm:presLayoutVars>
      </dgm:prSet>
      <dgm:spPr/>
      <dgm:t>
        <a:bodyPr/>
        <a:lstStyle/>
        <a:p>
          <a:endParaRPr lang="zh-CN" altLang="en-US"/>
        </a:p>
      </dgm:t>
    </dgm:pt>
    <dgm:pt modelId="{D1F28B7C-1D3F-4D1E-875E-A20CA5CD9DB1}" type="pres">
      <dgm:prSet presAssocID="{54CE0B89-6FFF-42BC-908D-0B94CC88A387}" presName="hierChild4" presStyleCnt="0"/>
      <dgm:spPr/>
    </dgm:pt>
    <dgm:pt modelId="{A1EB6C37-F2F0-4695-AE84-085581E0C24F}" type="pres">
      <dgm:prSet presAssocID="{75ED2057-55E7-460F-AD1A-02C7E807C809}" presName="Name17" presStyleLbl="parChTrans1D3" presStyleIdx="6" presStyleCnt="9"/>
      <dgm:spPr/>
      <dgm:t>
        <a:bodyPr/>
        <a:lstStyle/>
        <a:p>
          <a:endParaRPr lang="zh-CN" altLang="en-US"/>
        </a:p>
      </dgm:t>
    </dgm:pt>
    <dgm:pt modelId="{F8277D9C-1A47-40BD-AA23-F12615463424}" type="pres">
      <dgm:prSet presAssocID="{E8ED05B4-A8E5-4413-8A64-736F1B171A2E}" presName="hierRoot3" presStyleCnt="0"/>
      <dgm:spPr/>
    </dgm:pt>
    <dgm:pt modelId="{43DF66F4-733E-44DA-8AB3-0759F6CADA9A}" type="pres">
      <dgm:prSet presAssocID="{E8ED05B4-A8E5-4413-8A64-736F1B171A2E}" presName="composite3" presStyleCnt="0"/>
      <dgm:spPr/>
    </dgm:pt>
    <dgm:pt modelId="{92CDEEFD-DBEB-48CF-87D9-4C354663899C}" type="pres">
      <dgm:prSet presAssocID="{E8ED05B4-A8E5-4413-8A64-736F1B171A2E}" presName="background3" presStyleLbl="node3" presStyleIdx="6" presStyleCnt="9"/>
      <dgm:spPr/>
    </dgm:pt>
    <dgm:pt modelId="{CCA35D9B-5D5F-47A4-9D1C-38AEDD02CB43}" type="pres">
      <dgm:prSet presAssocID="{E8ED05B4-A8E5-4413-8A64-736F1B171A2E}" presName="text3" presStyleLbl="fgAcc3" presStyleIdx="6" presStyleCnt="9">
        <dgm:presLayoutVars>
          <dgm:chPref val="3"/>
        </dgm:presLayoutVars>
      </dgm:prSet>
      <dgm:spPr/>
      <dgm:t>
        <a:bodyPr/>
        <a:lstStyle/>
        <a:p>
          <a:endParaRPr lang="zh-CN" altLang="en-US"/>
        </a:p>
      </dgm:t>
    </dgm:pt>
    <dgm:pt modelId="{9992ABB5-6883-4CB9-9CEA-26D8122BE552}" type="pres">
      <dgm:prSet presAssocID="{E8ED05B4-A8E5-4413-8A64-736F1B171A2E}" presName="hierChild4" presStyleCnt="0"/>
      <dgm:spPr/>
    </dgm:pt>
    <dgm:pt modelId="{0C9341DB-9EC6-44F0-B0F0-CA17F40C7DA2}" type="pres">
      <dgm:prSet presAssocID="{8F3F2ADB-FA53-4A6F-955D-D58B5BC50478}" presName="Name10" presStyleLbl="parChTrans1D2" presStyleIdx="1" presStyleCnt="2"/>
      <dgm:spPr/>
      <dgm:t>
        <a:bodyPr/>
        <a:lstStyle/>
        <a:p>
          <a:endParaRPr lang="zh-CN" altLang="en-US"/>
        </a:p>
      </dgm:t>
    </dgm:pt>
    <dgm:pt modelId="{5D3457FB-7842-4570-A9F9-086D77E68F40}" type="pres">
      <dgm:prSet presAssocID="{17018204-A073-405D-8880-D0D898ECF1C8}" presName="hierRoot2" presStyleCnt="0"/>
      <dgm:spPr/>
    </dgm:pt>
    <dgm:pt modelId="{93D4165B-5495-4386-A6B4-F69E55B82A03}" type="pres">
      <dgm:prSet presAssocID="{17018204-A073-405D-8880-D0D898ECF1C8}" presName="composite2" presStyleCnt="0"/>
      <dgm:spPr/>
    </dgm:pt>
    <dgm:pt modelId="{C6500F46-1A7B-4C7F-9193-E636ED6E40F0}" type="pres">
      <dgm:prSet presAssocID="{17018204-A073-405D-8880-D0D898ECF1C8}" presName="background2" presStyleLbl="node2" presStyleIdx="1" presStyleCnt="2"/>
      <dgm:spPr/>
    </dgm:pt>
    <dgm:pt modelId="{44599F66-956D-4229-9A48-28021E6D8601}" type="pres">
      <dgm:prSet presAssocID="{17018204-A073-405D-8880-D0D898ECF1C8}" presName="text2" presStyleLbl="fgAcc2" presStyleIdx="1" presStyleCnt="2">
        <dgm:presLayoutVars>
          <dgm:chPref val="3"/>
        </dgm:presLayoutVars>
      </dgm:prSet>
      <dgm:spPr/>
      <dgm:t>
        <a:bodyPr/>
        <a:lstStyle/>
        <a:p>
          <a:endParaRPr lang="zh-CN" altLang="en-US"/>
        </a:p>
      </dgm:t>
    </dgm:pt>
    <dgm:pt modelId="{19EFD91A-E579-4454-B20C-4981C4D1E473}" type="pres">
      <dgm:prSet presAssocID="{17018204-A073-405D-8880-D0D898ECF1C8}" presName="hierChild3" presStyleCnt="0"/>
      <dgm:spPr/>
    </dgm:pt>
    <dgm:pt modelId="{430BB2BE-0B42-4606-B190-C22AE2DD72E3}" type="pres">
      <dgm:prSet presAssocID="{BFE407B5-2A9D-4D6E-BE49-5A8D410F50DE}" presName="Name17" presStyleLbl="parChTrans1D3" presStyleIdx="7" presStyleCnt="9"/>
      <dgm:spPr/>
      <dgm:t>
        <a:bodyPr/>
        <a:lstStyle/>
        <a:p>
          <a:endParaRPr lang="zh-CN" altLang="en-US"/>
        </a:p>
      </dgm:t>
    </dgm:pt>
    <dgm:pt modelId="{F8DCCBB1-B34A-4F00-8D54-7CB2EEA4AE4E}" type="pres">
      <dgm:prSet presAssocID="{3431FB1D-70B8-43BC-A738-558F07A6A75A}" presName="hierRoot3" presStyleCnt="0"/>
      <dgm:spPr/>
    </dgm:pt>
    <dgm:pt modelId="{7FA85178-8124-4F05-A6E6-8C3D375C31BA}" type="pres">
      <dgm:prSet presAssocID="{3431FB1D-70B8-43BC-A738-558F07A6A75A}" presName="composite3" presStyleCnt="0"/>
      <dgm:spPr/>
    </dgm:pt>
    <dgm:pt modelId="{680A2BF3-8DA4-4194-A8A7-0B33BA882FF3}" type="pres">
      <dgm:prSet presAssocID="{3431FB1D-70B8-43BC-A738-558F07A6A75A}" presName="background3" presStyleLbl="node3" presStyleIdx="7" presStyleCnt="9"/>
      <dgm:spPr/>
    </dgm:pt>
    <dgm:pt modelId="{C1DF4519-E1B3-40A6-AF01-8BED01823FB1}" type="pres">
      <dgm:prSet presAssocID="{3431FB1D-70B8-43BC-A738-558F07A6A75A}" presName="text3" presStyleLbl="fgAcc3" presStyleIdx="7" presStyleCnt="9">
        <dgm:presLayoutVars>
          <dgm:chPref val="3"/>
        </dgm:presLayoutVars>
      </dgm:prSet>
      <dgm:spPr/>
      <dgm:t>
        <a:bodyPr/>
        <a:lstStyle/>
        <a:p>
          <a:endParaRPr lang="zh-CN" altLang="en-US"/>
        </a:p>
      </dgm:t>
    </dgm:pt>
    <dgm:pt modelId="{57E9F6FC-9FBA-435E-8C9C-66AB8B0FA626}" type="pres">
      <dgm:prSet presAssocID="{3431FB1D-70B8-43BC-A738-558F07A6A75A}" presName="hierChild4" presStyleCnt="0"/>
      <dgm:spPr/>
    </dgm:pt>
    <dgm:pt modelId="{A281409B-DCA9-4E0C-AE23-85960D2C1F98}" type="pres">
      <dgm:prSet presAssocID="{9F2075FE-9DB4-40FD-8636-4821822F72F5}" presName="Name17" presStyleLbl="parChTrans1D3" presStyleIdx="8" presStyleCnt="9"/>
      <dgm:spPr/>
      <dgm:t>
        <a:bodyPr/>
        <a:lstStyle/>
        <a:p>
          <a:endParaRPr lang="zh-CN" altLang="en-US"/>
        </a:p>
      </dgm:t>
    </dgm:pt>
    <dgm:pt modelId="{4CBC39C2-E879-4341-8783-9CB48761B964}" type="pres">
      <dgm:prSet presAssocID="{28F4C661-0937-4DF1-B7C4-A163E8F52DFB}" presName="hierRoot3" presStyleCnt="0"/>
      <dgm:spPr/>
    </dgm:pt>
    <dgm:pt modelId="{981C44A0-1D69-4E56-9363-08F3A351526E}" type="pres">
      <dgm:prSet presAssocID="{28F4C661-0937-4DF1-B7C4-A163E8F52DFB}" presName="composite3" presStyleCnt="0"/>
      <dgm:spPr/>
    </dgm:pt>
    <dgm:pt modelId="{7D4B1189-1AAB-4831-B803-4E3B12C013C8}" type="pres">
      <dgm:prSet presAssocID="{28F4C661-0937-4DF1-B7C4-A163E8F52DFB}" presName="background3" presStyleLbl="node3" presStyleIdx="8" presStyleCnt="9"/>
      <dgm:spPr/>
    </dgm:pt>
    <dgm:pt modelId="{7D8C8846-B46B-4414-A035-A6F2A1622769}" type="pres">
      <dgm:prSet presAssocID="{28F4C661-0937-4DF1-B7C4-A163E8F52DFB}" presName="text3" presStyleLbl="fgAcc3" presStyleIdx="8" presStyleCnt="9">
        <dgm:presLayoutVars>
          <dgm:chPref val="3"/>
        </dgm:presLayoutVars>
      </dgm:prSet>
      <dgm:spPr/>
      <dgm:t>
        <a:bodyPr/>
        <a:lstStyle/>
        <a:p>
          <a:endParaRPr lang="zh-CN" altLang="en-US"/>
        </a:p>
      </dgm:t>
    </dgm:pt>
    <dgm:pt modelId="{3A136BB4-017B-47DD-B4C9-D38B306D53BB}" type="pres">
      <dgm:prSet presAssocID="{28F4C661-0937-4DF1-B7C4-A163E8F52DFB}" presName="hierChild4" presStyleCnt="0"/>
      <dgm:spPr/>
    </dgm:pt>
  </dgm:ptLst>
  <dgm:cxnLst>
    <dgm:cxn modelId="{B81AF5D7-B93F-4CC2-B0D7-12A53ECEF9CF}" srcId="{9BE09539-47F8-486D-B112-F77781762489}" destId="{D570E31F-77A4-4F72-A2D2-4A995A700EA3}" srcOrd="0" destOrd="0" parTransId="{C22BCDDA-FCE7-4948-AF61-37A6032F7537}" sibTransId="{CF60D39E-FC53-4438-AC86-7A2B6289B798}"/>
    <dgm:cxn modelId="{7999CABF-A32F-43B4-9BD3-CCEDDE446B10}" srcId="{D570E31F-77A4-4F72-A2D2-4A995A700EA3}" destId="{9D28E613-C421-4FAD-BD60-965BE0F604BC}" srcOrd="4" destOrd="0" parTransId="{954702D2-CCD1-46C4-A1AE-6EB8C4BF15A6}" sibTransId="{336B4FB6-7630-42DD-B30F-599113386A4B}"/>
    <dgm:cxn modelId="{2CAE3F70-E702-4EBC-845E-63F74A79B08A}" srcId="{D570E31F-77A4-4F72-A2D2-4A995A700EA3}" destId="{DAD954D3-E94F-4C22-A563-0CC3D5FA2393}" srcOrd="0" destOrd="0" parTransId="{CBAEE21B-0889-44E2-A5B9-CBAFB44F8FDD}" sibTransId="{D89E786E-8D19-4439-A4D8-3EF790C27A05}"/>
    <dgm:cxn modelId="{E9AB3F95-C2EA-4D83-AE2F-C00C3E45985C}" type="presOf" srcId="{9BE09539-47F8-486D-B112-F77781762489}" destId="{EEB08DB4-8750-4F07-A969-EA060C6B0FAC}" srcOrd="0" destOrd="0" presId="urn:microsoft.com/office/officeart/2005/8/layout/hierarchy1"/>
    <dgm:cxn modelId="{38180C58-EBD3-46D3-AD58-A5B6D2AE9088}" type="presOf" srcId="{75ED2057-55E7-460F-AD1A-02C7E807C809}" destId="{A1EB6C37-F2F0-4695-AE84-085581E0C24F}" srcOrd="0" destOrd="0" presId="urn:microsoft.com/office/officeart/2005/8/layout/hierarchy1"/>
    <dgm:cxn modelId="{CC2C7A07-44AC-441C-9651-AB62300BBFEC}" type="presOf" srcId="{9D28E613-C421-4FAD-BD60-965BE0F604BC}" destId="{431C002E-7545-463F-9583-D9AD6046078F}" srcOrd="0" destOrd="0" presId="urn:microsoft.com/office/officeart/2005/8/layout/hierarchy1"/>
    <dgm:cxn modelId="{D625E9A1-DF66-46C4-B2E4-8B2607D4033A}" type="presOf" srcId="{66ECC0FB-0589-4EA6-A4D6-78919DE9F024}" destId="{7EB9B8C8-9FDA-4BAC-86D8-F429160BFC49}" srcOrd="0" destOrd="0" presId="urn:microsoft.com/office/officeart/2005/8/layout/hierarchy1"/>
    <dgm:cxn modelId="{43B3287F-0FC6-487C-8FEC-BF6B3E6CA2B6}" type="presOf" srcId="{C424ADE0-B493-4A7C-8FE2-2534D68CABFC}" destId="{DC141C8E-FE01-4F79-8909-6F0B2D8C50E2}" srcOrd="0" destOrd="0" presId="urn:microsoft.com/office/officeart/2005/8/layout/hierarchy1"/>
    <dgm:cxn modelId="{7251D128-2070-4B8D-888E-A9A59EDD9481}" type="presOf" srcId="{3431FB1D-70B8-43BC-A738-558F07A6A75A}" destId="{C1DF4519-E1B3-40A6-AF01-8BED01823FB1}" srcOrd="0" destOrd="0" presId="urn:microsoft.com/office/officeart/2005/8/layout/hierarchy1"/>
    <dgm:cxn modelId="{A6B416FE-8E58-4680-98B3-13D72D93DC5D}" type="presOf" srcId="{DAD954D3-E94F-4C22-A563-0CC3D5FA2393}" destId="{78C9277D-DBE6-44E1-87F1-BBB6CBD3EA44}" srcOrd="0" destOrd="0" presId="urn:microsoft.com/office/officeart/2005/8/layout/hierarchy1"/>
    <dgm:cxn modelId="{6766BC89-0553-4378-93F4-B41070470B62}" srcId="{D570E31F-77A4-4F72-A2D2-4A995A700EA3}" destId="{54CE0B89-6FFF-42BC-908D-0B94CC88A387}" srcOrd="5" destOrd="0" parTransId="{A7CAF7CF-959D-4EF7-8EDC-7621C68286B8}" sibTransId="{9C686271-5803-49FA-A00E-898CE0EA035F}"/>
    <dgm:cxn modelId="{058E9ACA-4D3C-4E70-8F20-9BFBCCED75DB}" type="presOf" srcId="{20B499D6-1C20-4B8B-9B99-947BE38964FA}" destId="{BF89AECF-C340-4C71-B17E-3FD9EFA916D3}" srcOrd="0" destOrd="0" presId="urn:microsoft.com/office/officeart/2005/8/layout/hierarchy1"/>
    <dgm:cxn modelId="{413A77CD-5524-4007-BD34-D594264DA492}" type="presOf" srcId="{08378921-7EC2-47B3-BC86-B32D9C524549}" destId="{699BF0A5-3143-4EBE-9A9D-65085B860B62}" srcOrd="0" destOrd="0" presId="urn:microsoft.com/office/officeart/2005/8/layout/hierarchy1"/>
    <dgm:cxn modelId="{40FF5DBA-CE96-4722-9916-2B56730F1709}" type="presOf" srcId="{8F3F2ADB-FA53-4A6F-955D-D58B5BC50478}" destId="{0C9341DB-9EC6-44F0-B0F0-CA17F40C7DA2}" srcOrd="0" destOrd="0" presId="urn:microsoft.com/office/officeart/2005/8/layout/hierarchy1"/>
    <dgm:cxn modelId="{26EB6DEA-0540-4C86-8092-A0D59CEF77FA}" type="presOf" srcId="{B86D5F8F-A1F9-437A-9233-06CB4FF1432F}" destId="{3DA3F29A-4C98-4BF3-8EE5-56BBFB72B312}" srcOrd="0" destOrd="0" presId="urn:microsoft.com/office/officeart/2005/8/layout/hierarchy1"/>
    <dgm:cxn modelId="{248F6D54-B29E-4826-99BF-4FEA55FF2887}" type="presOf" srcId="{BFE407B5-2A9D-4D6E-BE49-5A8D410F50DE}" destId="{430BB2BE-0B42-4606-B190-C22AE2DD72E3}" srcOrd="0" destOrd="0" presId="urn:microsoft.com/office/officeart/2005/8/layout/hierarchy1"/>
    <dgm:cxn modelId="{028D4148-B10A-4F8E-8C23-17B2263DF9B7}" type="presOf" srcId="{C22BCDDA-FCE7-4948-AF61-37A6032F7537}" destId="{CBB4875B-38A3-46FD-B586-C78A1B819E7F}" srcOrd="0" destOrd="0" presId="urn:microsoft.com/office/officeart/2005/8/layout/hierarchy1"/>
    <dgm:cxn modelId="{88EF2112-9FF7-4C72-9281-F4CA7B7F89BE}" type="presOf" srcId="{68FB1A70-AA82-45C6-8523-579037FD3C02}" destId="{826DB8FF-72C7-4968-97CA-85CF22316854}" srcOrd="0" destOrd="0" presId="urn:microsoft.com/office/officeart/2005/8/layout/hierarchy1"/>
    <dgm:cxn modelId="{671AD988-672F-4299-A050-410A02F6685F}" type="presOf" srcId="{E59B234F-8025-4087-823A-D5DEA7A21D50}" destId="{5CD382A2-FF99-49C4-BE39-8DEF3972418E}" srcOrd="0" destOrd="0" presId="urn:microsoft.com/office/officeart/2005/8/layout/hierarchy1"/>
    <dgm:cxn modelId="{3E17866C-3427-4B01-9F43-8D4B59EB3EB3}" type="presOf" srcId="{54CE0B89-6FFF-42BC-908D-0B94CC88A387}" destId="{AEE9016C-C2B6-4E90-B34A-263F46252086}" srcOrd="0" destOrd="0" presId="urn:microsoft.com/office/officeart/2005/8/layout/hierarchy1"/>
    <dgm:cxn modelId="{A6B5E333-03D4-44F3-A97F-52741F79EA8A}" srcId="{17018204-A073-405D-8880-D0D898ECF1C8}" destId="{28F4C661-0937-4DF1-B7C4-A163E8F52DFB}" srcOrd="1" destOrd="0" parTransId="{9F2075FE-9DB4-40FD-8636-4821822F72F5}" sibTransId="{748F1AD6-EF10-4A56-A58B-A2F2E21E3A0B}"/>
    <dgm:cxn modelId="{1815D698-EE8C-48B5-9441-6A876B45A26B}" type="presOf" srcId="{17018204-A073-405D-8880-D0D898ECF1C8}" destId="{44599F66-956D-4229-9A48-28021E6D8601}" srcOrd="0" destOrd="0" presId="urn:microsoft.com/office/officeart/2005/8/layout/hierarchy1"/>
    <dgm:cxn modelId="{5746AB62-2D1F-4355-ACEE-015BEADECB78}" type="presOf" srcId="{E8ED05B4-A8E5-4413-8A64-736F1B171A2E}" destId="{CCA35D9B-5D5F-47A4-9D1C-38AEDD02CB43}" srcOrd="0" destOrd="0" presId="urn:microsoft.com/office/officeart/2005/8/layout/hierarchy1"/>
    <dgm:cxn modelId="{6C1155A9-4EA1-4F9A-BC0E-3FC48506AB5A}" type="presOf" srcId="{954702D2-CCD1-46C4-A1AE-6EB8C4BF15A6}" destId="{3793B89E-E54E-415C-B665-10E1BBDECC50}" srcOrd="0" destOrd="0" presId="urn:microsoft.com/office/officeart/2005/8/layout/hierarchy1"/>
    <dgm:cxn modelId="{308C32C2-9631-48AB-B57B-505436814460}" srcId="{D570E31F-77A4-4F72-A2D2-4A995A700EA3}" destId="{08378921-7EC2-47B3-BC86-B32D9C524549}" srcOrd="3" destOrd="0" parTransId="{E59B234F-8025-4087-823A-D5DEA7A21D50}" sibTransId="{9559FE2F-8D35-450C-8EA2-B61BD57EECAB}"/>
    <dgm:cxn modelId="{038E4725-9A9E-4266-BB4B-076E30B3E046}" srcId="{17018204-A073-405D-8880-D0D898ECF1C8}" destId="{3431FB1D-70B8-43BC-A738-558F07A6A75A}" srcOrd="0" destOrd="0" parTransId="{BFE407B5-2A9D-4D6E-BE49-5A8D410F50DE}" sibTransId="{AB7FD35A-AF8A-458F-86D7-493956C446DB}"/>
    <dgm:cxn modelId="{9F46794A-B403-4DD1-8B1B-D3975EBB400F}" type="presOf" srcId="{CBAEE21B-0889-44E2-A5B9-CBAFB44F8FDD}" destId="{D4BCA044-53BB-4F2F-84DD-627FD51C1099}" srcOrd="0" destOrd="0" presId="urn:microsoft.com/office/officeart/2005/8/layout/hierarchy1"/>
    <dgm:cxn modelId="{190C6E36-7EBC-419B-A2DB-E2935FFB929A}" type="presOf" srcId="{28F4C661-0937-4DF1-B7C4-A163E8F52DFB}" destId="{7D8C8846-B46B-4414-A035-A6F2A1622769}" srcOrd="0" destOrd="0" presId="urn:microsoft.com/office/officeart/2005/8/layout/hierarchy1"/>
    <dgm:cxn modelId="{5403D15E-3FFE-4976-A539-7FA9542A1837}" srcId="{9BE09539-47F8-486D-B112-F77781762489}" destId="{17018204-A073-405D-8880-D0D898ECF1C8}" srcOrd="1" destOrd="0" parTransId="{8F3F2ADB-FA53-4A6F-955D-D58B5BC50478}" sibTransId="{523A80A0-399E-4028-880F-62550E07F201}"/>
    <dgm:cxn modelId="{5B725A1C-893C-467B-BF63-97C5B20215ED}" srcId="{D570E31F-77A4-4F72-A2D2-4A995A700EA3}" destId="{E8ED05B4-A8E5-4413-8A64-736F1B171A2E}" srcOrd="6" destOrd="0" parTransId="{75ED2057-55E7-460F-AD1A-02C7E807C809}" sibTransId="{3F3ECF5E-5AE2-4AD0-92CB-72BF02DDBECA}"/>
    <dgm:cxn modelId="{79C18006-956D-4CF8-9F84-F655D6A4BF56}" type="presOf" srcId="{9F2075FE-9DB4-40FD-8636-4821822F72F5}" destId="{A281409B-DCA9-4E0C-AE23-85960D2C1F98}" srcOrd="0" destOrd="0" presId="urn:microsoft.com/office/officeart/2005/8/layout/hierarchy1"/>
    <dgm:cxn modelId="{144FEB61-37E0-4632-8877-4CB264125BCD}" srcId="{20B499D6-1C20-4B8B-9B99-947BE38964FA}" destId="{9BE09539-47F8-486D-B112-F77781762489}" srcOrd="0" destOrd="0" parTransId="{FCFEFADF-5CE1-44F8-8A4B-CDDC08A9BB20}" sibTransId="{4E298C80-1702-42E4-B28F-26A52DCE90D4}"/>
    <dgm:cxn modelId="{3E1D9699-2A36-4CA2-B826-1B80E23BEC75}" srcId="{D570E31F-77A4-4F72-A2D2-4A995A700EA3}" destId="{C424ADE0-B493-4A7C-8FE2-2534D68CABFC}" srcOrd="1" destOrd="0" parTransId="{B86D5F8F-A1F9-437A-9233-06CB4FF1432F}" sibTransId="{45B36D0B-A155-440D-9C87-A54E2F22108C}"/>
    <dgm:cxn modelId="{E2F27E7B-030F-427E-8D6E-791125258BFB}" srcId="{D570E31F-77A4-4F72-A2D2-4A995A700EA3}" destId="{66ECC0FB-0589-4EA6-A4D6-78919DE9F024}" srcOrd="2" destOrd="0" parTransId="{68FB1A70-AA82-45C6-8523-579037FD3C02}" sibTransId="{CD3FA7BF-6B8C-4AFE-9C42-6BE34F60961E}"/>
    <dgm:cxn modelId="{BED15D2A-B420-41B3-B8E5-6CB48723056D}" type="presOf" srcId="{D570E31F-77A4-4F72-A2D2-4A995A700EA3}" destId="{4AF487C4-6422-4B23-969A-DB16376340F4}" srcOrd="0" destOrd="0" presId="urn:microsoft.com/office/officeart/2005/8/layout/hierarchy1"/>
    <dgm:cxn modelId="{7243330C-0464-4F46-A559-22B428AB09DC}" type="presOf" srcId="{A7CAF7CF-959D-4EF7-8EDC-7621C68286B8}" destId="{42F241EB-1880-49DF-B40C-61D571098486}" srcOrd="0" destOrd="0" presId="urn:microsoft.com/office/officeart/2005/8/layout/hierarchy1"/>
    <dgm:cxn modelId="{1D7BE8DF-5D99-4359-AE1E-AF6DEF249D4D}" type="presParOf" srcId="{BF89AECF-C340-4C71-B17E-3FD9EFA916D3}" destId="{AC7C30E2-67D2-4697-B11B-BF52BB911AFF}" srcOrd="0" destOrd="0" presId="urn:microsoft.com/office/officeart/2005/8/layout/hierarchy1"/>
    <dgm:cxn modelId="{8026E1EB-113C-4BF6-9185-6094F65DF221}" type="presParOf" srcId="{AC7C30E2-67D2-4697-B11B-BF52BB911AFF}" destId="{627ED762-091C-489A-8D8B-1DD0D73A2D84}" srcOrd="0" destOrd="0" presId="urn:microsoft.com/office/officeart/2005/8/layout/hierarchy1"/>
    <dgm:cxn modelId="{4A418334-CEB4-4428-8CC8-0E7840ECD5AB}" type="presParOf" srcId="{627ED762-091C-489A-8D8B-1DD0D73A2D84}" destId="{13AFA308-FB89-47CB-9D16-F3000A5E3252}" srcOrd="0" destOrd="0" presId="urn:microsoft.com/office/officeart/2005/8/layout/hierarchy1"/>
    <dgm:cxn modelId="{CB74B2B3-7350-4A5D-937C-27ADC7E496E4}" type="presParOf" srcId="{627ED762-091C-489A-8D8B-1DD0D73A2D84}" destId="{EEB08DB4-8750-4F07-A969-EA060C6B0FAC}" srcOrd="1" destOrd="0" presId="urn:microsoft.com/office/officeart/2005/8/layout/hierarchy1"/>
    <dgm:cxn modelId="{A0F089D9-60F4-4ECF-B342-13BF96AE27CC}" type="presParOf" srcId="{AC7C30E2-67D2-4697-B11B-BF52BB911AFF}" destId="{1AF3432E-80F8-4E99-A12B-CCDD2D484403}" srcOrd="1" destOrd="0" presId="urn:microsoft.com/office/officeart/2005/8/layout/hierarchy1"/>
    <dgm:cxn modelId="{C65BBA79-2486-4892-B2B0-4B67302AEA80}" type="presParOf" srcId="{1AF3432E-80F8-4E99-A12B-CCDD2D484403}" destId="{CBB4875B-38A3-46FD-B586-C78A1B819E7F}" srcOrd="0" destOrd="0" presId="urn:microsoft.com/office/officeart/2005/8/layout/hierarchy1"/>
    <dgm:cxn modelId="{527F71AF-3EBD-4D5D-B6DD-94CDA425F4A0}" type="presParOf" srcId="{1AF3432E-80F8-4E99-A12B-CCDD2D484403}" destId="{D75483C4-1AA4-4868-8910-C9951A9A6A2C}" srcOrd="1" destOrd="0" presId="urn:microsoft.com/office/officeart/2005/8/layout/hierarchy1"/>
    <dgm:cxn modelId="{A12D24AC-5981-420C-BDFE-6DA3FF541B1B}" type="presParOf" srcId="{D75483C4-1AA4-4868-8910-C9951A9A6A2C}" destId="{EFFEBC42-E858-4F0A-9EB2-EDF3137591C3}" srcOrd="0" destOrd="0" presId="urn:microsoft.com/office/officeart/2005/8/layout/hierarchy1"/>
    <dgm:cxn modelId="{96DC3094-ADB9-4F08-A5AC-1AEB33F449A5}" type="presParOf" srcId="{EFFEBC42-E858-4F0A-9EB2-EDF3137591C3}" destId="{85E7E6AE-4859-48B6-AD54-6F7C36FD4BCA}" srcOrd="0" destOrd="0" presId="urn:microsoft.com/office/officeart/2005/8/layout/hierarchy1"/>
    <dgm:cxn modelId="{4ECA67D1-78FD-4DD1-A339-CA793EDD78FD}" type="presParOf" srcId="{EFFEBC42-E858-4F0A-9EB2-EDF3137591C3}" destId="{4AF487C4-6422-4B23-969A-DB16376340F4}" srcOrd="1" destOrd="0" presId="urn:microsoft.com/office/officeart/2005/8/layout/hierarchy1"/>
    <dgm:cxn modelId="{928E2DC2-3034-4FE0-B009-80B3FF47931F}" type="presParOf" srcId="{D75483C4-1AA4-4868-8910-C9951A9A6A2C}" destId="{2E4E47A8-F960-4D77-926F-0821B7AFCA7A}" srcOrd="1" destOrd="0" presId="urn:microsoft.com/office/officeart/2005/8/layout/hierarchy1"/>
    <dgm:cxn modelId="{605AA0E4-FFC7-4323-8AFD-83DD9902FCD2}" type="presParOf" srcId="{2E4E47A8-F960-4D77-926F-0821B7AFCA7A}" destId="{D4BCA044-53BB-4F2F-84DD-627FD51C1099}" srcOrd="0" destOrd="0" presId="urn:microsoft.com/office/officeart/2005/8/layout/hierarchy1"/>
    <dgm:cxn modelId="{C040E508-632E-40FC-9E1E-0C1AA97AA603}" type="presParOf" srcId="{2E4E47A8-F960-4D77-926F-0821B7AFCA7A}" destId="{CCBBB038-8E59-4E2B-B51C-55A01A270D20}" srcOrd="1" destOrd="0" presId="urn:microsoft.com/office/officeart/2005/8/layout/hierarchy1"/>
    <dgm:cxn modelId="{DAE2FCF0-B146-4802-84C5-FCE9A3FB7921}" type="presParOf" srcId="{CCBBB038-8E59-4E2B-B51C-55A01A270D20}" destId="{63526BC4-4FA8-4601-8A86-888C2B2E0502}" srcOrd="0" destOrd="0" presId="urn:microsoft.com/office/officeart/2005/8/layout/hierarchy1"/>
    <dgm:cxn modelId="{83F12408-C283-4881-966F-9616AE0A6522}" type="presParOf" srcId="{63526BC4-4FA8-4601-8A86-888C2B2E0502}" destId="{70219D43-16E8-45F0-8C2A-41F726D63360}" srcOrd="0" destOrd="0" presId="urn:microsoft.com/office/officeart/2005/8/layout/hierarchy1"/>
    <dgm:cxn modelId="{E4344C57-E899-40ED-90ED-C34C6157A67B}" type="presParOf" srcId="{63526BC4-4FA8-4601-8A86-888C2B2E0502}" destId="{78C9277D-DBE6-44E1-87F1-BBB6CBD3EA44}" srcOrd="1" destOrd="0" presId="urn:microsoft.com/office/officeart/2005/8/layout/hierarchy1"/>
    <dgm:cxn modelId="{93E55E45-92D5-48CB-AD43-879030F5AF67}" type="presParOf" srcId="{CCBBB038-8E59-4E2B-B51C-55A01A270D20}" destId="{22C69A6D-01F3-449A-9796-073793BCF372}" srcOrd="1" destOrd="0" presId="urn:microsoft.com/office/officeart/2005/8/layout/hierarchy1"/>
    <dgm:cxn modelId="{509886AE-71A0-4B65-8B33-378640440BFD}" type="presParOf" srcId="{2E4E47A8-F960-4D77-926F-0821B7AFCA7A}" destId="{3DA3F29A-4C98-4BF3-8EE5-56BBFB72B312}" srcOrd="2" destOrd="0" presId="urn:microsoft.com/office/officeart/2005/8/layout/hierarchy1"/>
    <dgm:cxn modelId="{55ED8A79-C408-48A2-AB06-EA470FC35C50}" type="presParOf" srcId="{2E4E47A8-F960-4D77-926F-0821B7AFCA7A}" destId="{8A7884D5-561A-4FB9-B745-68893BE799A5}" srcOrd="3" destOrd="0" presId="urn:microsoft.com/office/officeart/2005/8/layout/hierarchy1"/>
    <dgm:cxn modelId="{0BC170B8-C774-45C7-8A11-F9E972FD3399}" type="presParOf" srcId="{8A7884D5-561A-4FB9-B745-68893BE799A5}" destId="{D20FF781-9B76-47C4-8CFD-D2EEEA62F18A}" srcOrd="0" destOrd="0" presId="urn:microsoft.com/office/officeart/2005/8/layout/hierarchy1"/>
    <dgm:cxn modelId="{4C044658-2CB9-4AD4-8F24-A893DFB3F1EA}" type="presParOf" srcId="{D20FF781-9B76-47C4-8CFD-D2EEEA62F18A}" destId="{67D29164-4EDF-4B0D-AD48-467131A7ECF7}" srcOrd="0" destOrd="0" presId="urn:microsoft.com/office/officeart/2005/8/layout/hierarchy1"/>
    <dgm:cxn modelId="{A13A572E-A2DD-4C92-8172-0803236C1A9D}" type="presParOf" srcId="{D20FF781-9B76-47C4-8CFD-D2EEEA62F18A}" destId="{DC141C8E-FE01-4F79-8909-6F0B2D8C50E2}" srcOrd="1" destOrd="0" presId="urn:microsoft.com/office/officeart/2005/8/layout/hierarchy1"/>
    <dgm:cxn modelId="{87FBA89A-AFFF-46CF-8935-80CF5E0D471F}" type="presParOf" srcId="{8A7884D5-561A-4FB9-B745-68893BE799A5}" destId="{9BF94828-C069-4D43-B6A8-DCA4CBDB3558}" srcOrd="1" destOrd="0" presId="urn:microsoft.com/office/officeart/2005/8/layout/hierarchy1"/>
    <dgm:cxn modelId="{0C5281F0-E89D-481E-A58C-6237635FF8E2}" type="presParOf" srcId="{2E4E47A8-F960-4D77-926F-0821B7AFCA7A}" destId="{826DB8FF-72C7-4968-97CA-85CF22316854}" srcOrd="4" destOrd="0" presId="urn:microsoft.com/office/officeart/2005/8/layout/hierarchy1"/>
    <dgm:cxn modelId="{FD14EA2F-5F78-4FD6-9FE1-10B546EF1D10}" type="presParOf" srcId="{2E4E47A8-F960-4D77-926F-0821B7AFCA7A}" destId="{10B4720C-54CE-4CDC-8DCF-284DA1D8A9AB}" srcOrd="5" destOrd="0" presId="urn:microsoft.com/office/officeart/2005/8/layout/hierarchy1"/>
    <dgm:cxn modelId="{08CFC494-DF72-4255-AF69-57A7DB1B6F96}" type="presParOf" srcId="{10B4720C-54CE-4CDC-8DCF-284DA1D8A9AB}" destId="{168ABF54-1370-4230-BFA3-B1DE1919ED80}" srcOrd="0" destOrd="0" presId="urn:microsoft.com/office/officeart/2005/8/layout/hierarchy1"/>
    <dgm:cxn modelId="{372AD08C-B635-41C3-8700-A94CC6A041EE}" type="presParOf" srcId="{168ABF54-1370-4230-BFA3-B1DE1919ED80}" destId="{E6E14BEF-EF60-4005-AF85-E67AFA76A873}" srcOrd="0" destOrd="0" presId="urn:microsoft.com/office/officeart/2005/8/layout/hierarchy1"/>
    <dgm:cxn modelId="{C3A310CA-1072-432C-9AD0-3B8D960CD963}" type="presParOf" srcId="{168ABF54-1370-4230-BFA3-B1DE1919ED80}" destId="{7EB9B8C8-9FDA-4BAC-86D8-F429160BFC49}" srcOrd="1" destOrd="0" presId="urn:microsoft.com/office/officeart/2005/8/layout/hierarchy1"/>
    <dgm:cxn modelId="{F8CCECCE-55D3-4195-9BD1-565A1C3AE95E}" type="presParOf" srcId="{10B4720C-54CE-4CDC-8DCF-284DA1D8A9AB}" destId="{81216367-F866-4FEC-B0DA-87698311DD59}" srcOrd="1" destOrd="0" presId="urn:microsoft.com/office/officeart/2005/8/layout/hierarchy1"/>
    <dgm:cxn modelId="{4D0D9BC4-66F8-46F7-A416-C2EABD7BCB88}" type="presParOf" srcId="{2E4E47A8-F960-4D77-926F-0821B7AFCA7A}" destId="{5CD382A2-FF99-49C4-BE39-8DEF3972418E}" srcOrd="6" destOrd="0" presId="urn:microsoft.com/office/officeart/2005/8/layout/hierarchy1"/>
    <dgm:cxn modelId="{BB010735-DE17-4A1D-91BA-3803282A96FD}" type="presParOf" srcId="{2E4E47A8-F960-4D77-926F-0821B7AFCA7A}" destId="{F229E3CA-7C5D-4801-9200-397AB4A4E578}" srcOrd="7" destOrd="0" presId="urn:microsoft.com/office/officeart/2005/8/layout/hierarchy1"/>
    <dgm:cxn modelId="{C55AB95E-4FF9-4588-BB06-672F297455BE}" type="presParOf" srcId="{F229E3CA-7C5D-4801-9200-397AB4A4E578}" destId="{F99A4E6C-8EF8-45EB-86F9-0D5A38FC1886}" srcOrd="0" destOrd="0" presId="urn:microsoft.com/office/officeart/2005/8/layout/hierarchy1"/>
    <dgm:cxn modelId="{A285C20A-8933-4C76-9487-8109174B3543}" type="presParOf" srcId="{F99A4E6C-8EF8-45EB-86F9-0D5A38FC1886}" destId="{F42ED5AC-AEB3-4170-AA8E-F8196AE630D2}" srcOrd="0" destOrd="0" presId="urn:microsoft.com/office/officeart/2005/8/layout/hierarchy1"/>
    <dgm:cxn modelId="{A4204854-05CD-4D66-8C16-32E91B2CC56E}" type="presParOf" srcId="{F99A4E6C-8EF8-45EB-86F9-0D5A38FC1886}" destId="{699BF0A5-3143-4EBE-9A9D-65085B860B62}" srcOrd="1" destOrd="0" presId="urn:microsoft.com/office/officeart/2005/8/layout/hierarchy1"/>
    <dgm:cxn modelId="{C133CC7A-5C95-4E37-AF35-5F48976CF364}" type="presParOf" srcId="{F229E3CA-7C5D-4801-9200-397AB4A4E578}" destId="{97D4AE31-004B-400E-BAA6-8BD2E3447590}" srcOrd="1" destOrd="0" presId="urn:microsoft.com/office/officeart/2005/8/layout/hierarchy1"/>
    <dgm:cxn modelId="{ED0AF761-79C0-4B68-9D13-942BE81E8024}" type="presParOf" srcId="{2E4E47A8-F960-4D77-926F-0821B7AFCA7A}" destId="{3793B89E-E54E-415C-B665-10E1BBDECC50}" srcOrd="8" destOrd="0" presId="urn:microsoft.com/office/officeart/2005/8/layout/hierarchy1"/>
    <dgm:cxn modelId="{CA2F88C5-9850-4D37-A951-A4D9A8A70CFA}" type="presParOf" srcId="{2E4E47A8-F960-4D77-926F-0821B7AFCA7A}" destId="{301EFD42-9162-4FE7-87FC-E7B95ADA1C30}" srcOrd="9" destOrd="0" presId="urn:microsoft.com/office/officeart/2005/8/layout/hierarchy1"/>
    <dgm:cxn modelId="{CC49F59B-EEB5-4F84-8CCE-F80AAC747407}" type="presParOf" srcId="{301EFD42-9162-4FE7-87FC-E7B95ADA1C30}" destId="{19BC9E9F-8583-4C8F-9C11-A82EBFE3EDE8}" srcOrd="0" destOrd="0" presId="urn:microsoft.com/office/officeart/2005/8/layout/hierarchy1"/>
    <dgm:cxn modelId="{8CA70FF3-0830-4704-AAB6-696E46E612FB}" type="presParOf" srcId="{19BC9E9F-8583-4C8F-9C11-A82EBFE3EDE8}" destId="{D1E06512-A1B8-4C7D-9DDC-EC1A189A15F1}" srcOrd="0" destOrd="0" presId="urn:microsoft.com/office/officeart/2005/8/layout/hierarchy1"/>
    <dgm:cxn modelId="{FC9D2FC5-6F4B-43E7-A246-FD2BEBB937FB}" type="presParOf" srcId="{19BC9E9F-8583-4C8F-9C11-A82EBFE3EDE8}" destId="{431C002E-7545-463F-9583-D9AD6046078F}" srcOrd="1" destOrd="0" presId="urn:microsoft.com/office/officeart/2005/8/layout/hierarchy1"/>
    <dgm:cxn modelId="{CD316654-7891-428D-93FD-FC7CDF2C0638}" type="presParOf" srcId="{301EFD42-9162-4FE7-87FC-E7B95ADA1C30}" destId="{495571BE-4FC8-40AD-99CC-E1097958CACB}" srcOrd="1" destOrd="0" presId="urn:microsoft.com/office/officeart/2005/8/layout/hierarchy1"/>
    <dgm:cxn modelId="{84968B63-5365-4409-8149-2234D10E770B}" type="presParOf" srcId="{2E4E47A8-F960-4D77-926F-0821B7AFCA7A}" destId="{42F241EB-1880-49DF-B40C-61D571098486}" srcOrd="10" destOrd="0" presId="urn:microsoft.com/office/officeart/2005/8/layout/hierarchy1"/>
    <dgm:cxn modelId="{B85B94BA-EC4F-4B7D-AE02-87C24930498D}" type="presParOf" srcId="{2E4E47A8-F960-4D77-926F-0821B7AFCA7A}" destId="{9720D21B-C76E-42D8-9201-D4EAF191418F}" srcOrd="11" destOrd="0" presId="urn:microsoft.com/office/officeart/2005/8/layout/hierarchy1"/>
    <dgm:cxn modelId="{E0F0B6BB-28F5-4B0A-BFC3-21126C3D26E5}" type="presParOf" srcId="{9720D21B-C76E-42D8-9201-D4EAF191418F}" destId="{E2900870-6F59-4CA5-90C6-E646CAB0A56D}" srcOrd="0" destOrd="0" presId="urn:microsoft.com/office/officeart/2005/8/layout/hierarchy1"/>
    <dgm:cxn modelId="{35A84C0D-41D6-4402-A8B9-5D85E26D3E44}" type="presParOf" srcId="{E2900870-6F59-4CA5-90C6-E646CAB0A56D}" destId="{5B49A76A-1633-4A1F-AF14-8459149158AC}" srcOrd="0" destOrd="0" presId="urn:microsoft.com/office/officeart/2005/8/layout/hierarchy1"/>
    <dgm:cxn modelId="{905F13AB-3A8A-4E37-B9E5-A529AFF48B94}" type="presParOf" srcId="{E2900870-6F59-4CA5-90C6-E646CAB0A56D}" destId="{AEE9016C-C2B6-4E90-B34A-263F46252086}" srcOrd="1" destOrd="0" presId="urn:microsoft.com/office/officeart/2005/8/layout/hierarchy1"/>
    <dgm:cxn modelId="{1E5A1AF9-88F9-4A46-91BB-618A79D640EC}" type="presParOf" srcId="{9720D21B-C76E-42D8-9201-D4EAF191418F}" destId="{D1F28B7C-1D3F-4D1E-875E-A20CA5CD9DB1}" srcOrd="1" destOrd="0" presId="urn:microsoft.com/office/officeart/2005/8/layout/hierarchy1"/>
    <dgm:cxn modelId="{9A4ECB0E-5BF1-420F-98E1-481068D02A5F}" type="presParOf" srcId="{2E4E47A8-F960-4D77-926F-0821B7AFCA7A}" destId="{A1EB6C37-F2F0-4695-AE84-085581E0C24F}" srcOrd="12" destOrd="0" presId="urn:microsoft.com/office/officeart/2005/8/layout/hierarchy1"/>
    <dgm:cxn modelId="{B1576795-4299-40E9-9D6E-F7D614F4B081}" type="presParOf" srcId="{2E4E47A8-F960-4D77-926F-0821B7AFCA7A}" destId="{F8277D9C-1A47-40BD-AA23-F12615463424}" srcOrd="13" destOrd="0" presId="urn:microsoft.com/office/officeart/2005/8/layout/hierarchy1"/>
    <dgm:cxn modelId="{D0755796-576D-4E06-B51B-3F5E38B8203C}" type="presParOf" srcId="{F8277D9C-1A47-40BD-AA23-F12615463424}" destId="{43DF66F4-733E-44DA-8AB3-0759F6CADA9A}" srcOrd="0" destOrd="0" presId="urn:microsoft.com/office/officeart/2005/8/layout/hierarchy1"/>
    <dgm:cxn modelId="{B94F22A2-5381-45E2-BB07-E878A5888DC8}" type="presParOf" srcId="{43DF66F4-733E-44DA-8AB3-0759F6CADA9A}" destId="{92CDEEFD-DBEB-48CF-87D9-4C354663899C}" srcOrd="0" destOrd="0" presId="urn:microsoft.com/office/officeart/2005/8/layout/hierarchy1"/>
    <dgm:cxn modelId="{EE21500F-6146-4C90-9821-01177976114D}" type="presParOf" srcId="{43DF66F4-733E-44DA-8AB3-0759F6CADA9A}" destId="{CCA35D9B-5D5F-47A4-9D1C-38AEDD02CB43}" srcOrd="1" destOrd="0" presId="urn:microsoft.com/office/officeart/2005/8/layout/hierarchy1"/>
    <dgm:cxn modelId="{9F615124-4C86-4912-8971-4F9083B49B5F}" type="presParOf" srcId="{F8277D9C-1A47-40BD-AA23-F12615463424}" destId="{9992ABB5-6883-4CB9-9CEA-26D8122BE552}" srcOrd="1" destOrd="0" presId="urn:microsoft.com/office/officeart/2005/8/layout/hierarchy1"/>
    <dgm:cxn modelId="{84363860-3C79-45B9-8DA9-8897495993DF}" type="presParOf" srcId="{1AF3432E-80F8-4E99-A12B-CCDD2D484403}" destId="{0C9341DB-9EC6-44F0-B0F0-CA17F40C7DA2}" srcOrd="2" destOrd="0" presId="urn:microsoft.com/office/officeart/2005/8/layout/hierarchy1"/>
    <dgm:cxn modelId="{CC7A88CF-9B84-425B-9DCB-4989D3FABBB8}" type="presParOf" srcId="{1AF3432E-80F8-4E99-A12B-CCDD2D484403}" destId="{5D3457FB-7842-4570-A9F9-086D77E68F40}" srcOrd="3" destOrd="0" presId="urn:microsoft.com/office/officeart/2005/8/layout/hierarchy1"/>
    <dgm:cxn modelId="{A85E574E-7483-4935-9B5D-D1A4D3E7D2DF}" type="presParOf" srcId="{5D3457FB-7842-4570-A9F9-086D77E68F40}" destId="{93D4165B-5495-4386-A6B4-F69E55B82A03}" srcOrd="0" destOrd="0" presId="urn:microsoft.com/office/officeart/2005/8/layout/hierarchy1"/>
    <dgm:cxn modelId="{CCF5FB95-C91C-4B7F-8A59-05BC48412EF8}" type="presParOf" srcId="{93D4165B-5495-4386-A6B4-F69E55B82A03}" destId="{C6500F46-1A7B-4C7F-9193-E636ED6E40F0}" srcOrd="0" destOrd="0" presId="urn:microsoft.com/office/officeart/2005/8/layout/hierarchy1"/>
    <dgm:cxn modelId="{B1AD2060-FC30-4019-84EA-C6134F7B5751}" type="presParOf" srcId="{93D4165B-5495-4386-A6B4-F69E55B82A03}" destId="{44599F66-956D-4229-9A48-28021E6D8601}" srcOrd="1" destOrd="0" presId="urn:microsoft.com/office/officeart/2005/8/layout/hierarchy1"/>
    <dgm:cxn modelId="{C1EE51BA-1C7E-420F-9781-8A638D98B091}" type="presParOf" srcId="{5D3457FB-7842-4570-A9F9-086D77E68F40}" destId="{19EFD91A-E579-4454-B20C-4981C4D1E473}" srcOrd="1" destOrd="0" presId="urn:microsoft.com/office/officeart/2005/8/layout/hierarchy1"/>
    <dgm:cxn modelId="{CC68AF76-74B2-4120-BB78-07B2D8EF0030}" type="presParOf" srcId="{19EFD91A-E579-4454-B20C-4981C4D1E473}" destId="{430BB2BE-0B42-4606-B190-C22AE2DD72E3}" srcOrd="0" destOrd="0" presId="urn:microsoft.com/office/officeart/2005/8/layout/hierarchy1"/>
    <dgm:cxn modelId="{ED9E7B71-F2FF-40A0-87E1-A699191D2D39}" type="presParOf" srcId="{19EFD91A-E579-4454-B20C-4981C4D1E473}" destId="{F8DCCBB1-B34A-4F00-8D54-7CB2EEA4AE4E}" srcOrd="1" destOrd="0" presId="urn:microsoft.com/office/officeart/2005/8/layout/hierarchy1"/>
    <dgm:cxn modelId="{30914D4F-C3F9-4F8A-80B5-081B9187F171}" type="presParOf" srcId="{F8DCCBB1-B34A-4F00-8D54-7CB2EEA4AE4E}" destId="{7FA85178-8124-4F05-A6E6-8C3D375C31BA}" srcOrd="0" destOrd="0" presId="urn:microsoft.com/office/officeart/2005/8/layout/hierarchy1"/>
    <dgm:cxn modelId="{DEF8821F-A1F1-4BCF-893C-3174B947B972}" type="presParOf" srcId="{7FA85178-8124-4F05-A6E6-8C3D375C31BA}" destId="{680A2BF3-8DA4-4194-A8A7-0B33BA882FF3}" srcOrd="0" destOrd="0" presId="urn:microsoft.com/office/officeart/2005/8/layout/hierarchy1"/>
    <dgm:cxn modelId="{97144721-96D8-422D-8099-9803DB58ECCC}" type="presParOf" srcId="{7FA85178-8124-4F05-A6E6-8C3D375C31BA}" destId="{C1DF4519-E1B3-40A6-AF01-8BED01823FB1}" srcOrd="1" destOrd="0" presId="urn:microsoft.com/office/officeart/2005/8/layout/hierarchy1"/>
    <dgm:cxn modelId="{6D1C00CB-52B7-41D2-893B-93F46926CD62}" type="presParOf" srcId="{F8DCCBB1-B34A-4F00-8D54-7CB2EEA4AE4E}" destId="{57E9F6FC-9FBA-435E-8C9C-66AB8B0FA626}" srcOrd="1" destOrd="0" presId="urn:microsoft.com/office/officeart/2005/8/layout/hierarchy1"/>
    <dgm:cxn modelId="{D81155BB-958D-4CCB-BF41-FDB274227BC8}" type="presParOf" srcId="{19EFD91A-E579-4454-B20C-4981C4D1E473}" destId="{A281409B-DCA9-4E0C-AE23-85960D2C1F98}" srcOrd="2" destOrd="0" presId="urn:microsoft.com/office/officeart/2005/8/layout/hierarchy1"/>
    <dgm:cxn modelId="{B791C7E4-248B-46CE-A53E-FB926EC829C4}" type="presParOf" srcId="{19EFD91A-E579-4454-B20C-4981C4D1E473}" destId="{4CBC39C2-E879-4341-8783-9CB48761B964}" srcOrd="3" destOrd="0" presId="urn:microsoft.com/office/officeart/2005/8/layout/hierarchy1"/>
    <dgm:cxn modelId="{BE85F4A2-F4FA-4626-9225-C9734865A526}" type="presParOf" srcId="{4CBC39C2-E879-4341-8783-9CB48761B964}" destId="{981C44A0-1D69-4E56-9363-08F3A351526E}" srcOrd="0" destOrd="0" presId="urn:microsoft.com/office/officeart/2005/8/layout/hierarchy1"/>
    <dgm:cxn modelId="{158EB992-953F-40B2-8EEA-2EBC9BF7340E}" type="presParOf" srcId="{981C44A0-1D69-4E56-9363-08F3A351526E}" destId="{7D4B1189-1AAB-4831-B803-4E3B12C013C8}" srcOrd="0" destOrd="0" presId="urn:microsoft.com/office/officeart/2005/8/layout/hierarchy1"/>
    <dgm:cxn modelId="{1DE61778-EE1B-42CE-B147-6EDA0EF299D8}" type="presParOf" srcId="{981C44A0-1D69-4E56-9363-08F3A351526E}" destId="{7D8C8846-B46B-4414-A035-A6F2A1622769}" srcOrd="1" destOrd="0" presId="urn:microsoft.com/office/officeart/2005/8/layout/hierarchy1"/>
    <dgm:cxn modelId="{44E3F734-A76C-4D1E-9755-8E53D3A45219}" type="presParOf" srcId="{4CBC39C2-E879-4341-8783-9CB48761B964}" destId="{3A136BB4-017B-47DD-B4C9-D38B306D53BB}"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B499D6-1C20-4B8B-9B99-947BE38964F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D570E31F-77A4-4F72-A2D2-4A995A700EA3}">
      <dgm:prSet phldrT="[文本]" custT="1"/>
      <dgm:spPr/>
      <dgm:t>
        <a:bodyPr/>
        <a:lstStyle/>
        <a:p>
          <a:r>
            <a:rPr lang="zh-CN" altLang="en-US" sz="1200" smtClean="0"/>
            <a:t>工程结构</a:t>
          </a:r>
          <a:endParaRPr lang="zh-CN" altLang="en-US" sz="1200"/>
        </a:p>
      </dgm:t>
    </dgm:pt>
    <dgm:pt modelId="{C22BCDDA-FCE7-4948-AF61-37A6032F7537}" type="parTrans" cxnId="{B81AF5D7-B93F-4CC2-B0D7-12A53ECEF9CF}">
      <dgm:prSet/>
      <dgm:spPr/>
      <dgm:t>
        <a:bodyPr/>
        <a:lstStyle/>
        <a:p>
          <a:endParaRPr lang="zh-CN" altLang="en-US" sz="3600"/>
        </a:p>
      </dgm:t>
    </dgm:pt>
    <dgm:pt modelId="{CF60D39E-FC53-4438-AC86-7A2B6289B798}" type="sibTrans" cxnId="{B81AF5D7-B93F-4CC2-B0D7-12A53ECEF9CF}">
      <dgm:prSet/>
      <dgm:spPr/>
      <dgm:t>
        <a:bodyPr/>
        <a:lstStyle/>
        <a:p>
          <a:endParaRPr lang="zh-CN" altLang="en-US" sz="3600"/>
        </a:p>
      </dgm:t>
    </dgm:pt>
    <dgm:pt modelId="{E8ED05B4-A8E5-4413-8A64-736F1B171A2E}">
      <dgm:prSet phldrT="[文本]" custT="1"/>
      <dgm:spPr/>
      <dgm:t>
        <a:bodyPr/>
        <a:lstStyle/>
        <a:p>
          <a:r>
            <a:rPr lang="zh-CN" altLang="en-US" sz="1200" smtClean="0"/>
            <a:t>衬砌强度</a:t>
          </a:r>
          <a:endParaRPr lang="zh-CN" altLang="en-US" sz="1200"/>
        </a:p>
      </dgm:t>
    </dgm:pt>
    <dgm:pt modelId="{75ED2057-55E7-460F-AD1A-02C7E807C809}" type="parTrans" cxnId="{5B725A1C-893C-467B-BF63-97C5B20215ED}">
      <dgm:prSet/>
      <dgm:spPr/>
      <dgm:t>
        <a:bodyPr/>
        <a:lstStyle/>
        <a:p>
          <a:endParaRPr lang="zh-CN" altLang="en-US" sz="3600"/>
        </a:p>
      </dgm:t>
    </dgm:pt>
    <dgm:pt modelId="{3F3ECF5E-5AE2-4AD0-92CB-72BF02DDBECA}" type="sibTrans" cxnId="{5B725A1C-893C-467B-BF63-97C5B20215ED}">
      <dgm:prSet/>
      <dgm:spPr/>
      <dgm:t>
        <a:bodyPr/>
        <a:lstStyle/>
        <a:p>
          <a:endParaRPr lang="zh-CN" altLang="en-US" sz="3600"/>
        </a:p>
      </dgm:t>
    </dgm:pt>
    <dgm:pt modelId="{17018204-A073-405D-8880-D0D898ECF1C8}">
      <dgm:prSet phldrT="[文本]" custT="1"/>
      <dgm:spPr/>
      <dgm:t>
        <a:bodyPr/>
        <a:lstStyle/>
        <a:p>
          <a:r>
            <a:rPr lang="zh-CN" altLang="en-US" sz="1200" smtClean="0"/>
            <a:t>水力计算</a:t>
          </a:r>
          <a:endParaRPr lang="zh-CN" altLang="en-US" sz="1200"/>
        </a:p>
      </dgm:t>
    </dgm:pt>
    <dgm:pt modelId="{8F3F2ADB-FA53-4A6F-955D-D58B5BC50478}" type="parTrans" cxnId="{5403D15E-3FFE-4976-A539-7FA9542A1837}">
      <dgm:prSet/>
      <dgm:spPr/>
      <dgm:t>
        <a:bodyPr/>
        <a:lstStyle/>
        <a:p>
          <a:endParaRPr lang="zh-CN" altLang="en-US" sz="3600"/>
        </a:p>
      </dgm:t>
    </dgm:pt>
    <dgm:pt modelId="{523A80A0-399E-4028-880F-62550E07F201}" type="sibTrans" cxnId="{5403D15E-3FFE-4976-A539-7FA9542A1837}">
      <dgm:prSet/>
      <dgm:spPr/>
      <dgm:t>
        <a:bodyPr/>
        <a:lstStyle/>
        <a:p>
          <a:endParaRPr lang="zh-CN" altLang="en-US" sz="3600"/>
        </a:p>
      </dgm:t>
    </dgm:pt>
    <dgm:pt modelId="{3431FB1D-70B8-43BC-A738-558F07A6A75A}">
      <dgm:prSet phldrT="[文本]" custT="1"/>
      <dgm:spPr/>
      <dgm:t>
        <a:bodyPr/>
        <a:lstStyle/>
        <a:p>
          <a:r>
            <a:rPr lang="zh-CN" altLang="en-US" sz="1200" smtClean="0"/>
            <a:t>空化减蚀</a:t>
          </a:r>
          <a:endParaRPr lang="zh-CN" altLang="en-US" sz="1200"/>
        </a:p>
      </dgm:t>
    </dgm:pt>
    <dgm:pt modelId="{BFE407B5-2A9D-4D6E-BE49-5A8D410F50DE}" type="parTrans" cxnId="{038E4725-9A9E-4266-BB4B-076E30B3E046}">
      <dgm:prSet/>
      <dgm:spPr/>
      <dgm:t>
        <a:bodyPr/>
        <a:lstStyle/>
        <a:p>
          <a:endParaRPr lang="zh-CN" altLang="en-US" sz="3600"/>
        </a:p>
      </dgm:t>
    </dgm:pt>
    <dgm:pt modelId="{AB7FD35A-AF8A-458F-86D7-493956C446DB}" type="sibTrans" cxnId="{038E4725-9A9E-4266-BB4B-076E30B3E046}">
      <dgm:prSet/>
      <dgm:spPr/>
      <dgm:t>
        <a:bodyPr/>
        <a:lstStyle/>
        <a:p>
          <a:endParaRPr lang="zh-CN" altLang="en-US" sz="3600"/>
        </a:p>
      </dgm:t>
    </dgm:pt>
    <dgm:pt modelId="{28F4C661-0937-4DF1-B7C4-A163E8F52DFB}">
      <dgm:prSet phldrT="[文本]" custT="1"/>
      <dgm:spPr/>
      <dgm:t>
        <a:bodyPr/>
        <a:lstStyle/>
        <a:p>
          <a:r>
            <a:rPr lang="zh-CN" altLang="en-US" sz="1200" smtClean="0"/>
            <a:t>进出水口选择</a:t>
          </a:r>
          <a:endParaRPr lang="zh-CN" altLang="en-US" sz="1200"/>
        </a:p>
      </dgm:t>
    </dgm:pt>
    <dgm:pt modelId="{9F2075FE-9DB4-40FD-8636-4821822F72F5}" type="parTrans" cxnId="{A6B5E333-03D4-44F3-A97F-52741F79EA8A}">
      <dgm:prSet/>
      <dgm:spPr/>
      <dgm:t>
        <a:bodyPr/>
        <a:lstStyle/>
        <a:p>
          <a:endParaRPr lang="zh-CN" altLang="en-US" sz="3600"/>
        </a:p>
      </dgm:t>
    </dgm:pt>
    <dgm:pt modelId="{748F1AD6-EF10-4A56-A58B-A2F2E21E3A0B}" type="sibTrans" cxnId="{A6B5E333-03D4-44F3-A97F-52741F79EA8A}">
      <dgm:prSet/>
      <dgm:spPr/>
      <dgm:t>
        <a:bodyPr/>
        <a:lstStyle/>
        <a:p>
          <a:endParaRPr lang="zh-CN" altLang="en-US" sz="3600"/>
        </a:p>
      </dgm:t>
    </dgm:pt>
    <dgm:pt modelId="{9BE09539-47F8-486D-B112-F77781762489}">
      <dgm:prSet phldrT="[文本]" custT="1"/>
      <dgm:spPr/>
      <dgm:t>
        <a:bodyPr/>
        <a:lstStyle/>
        <a:p>
          <a:r>
            <a:rPr lang="zh-CN" altLang="en-US" sz="1200" smtClean="0"/>
            <a:t>泄水建筑</a:t>
          </a:r>
          <a:endParaRPr lang="zh-CN" altLang="en-US" sz="1200"/>
        </a:p>
      </dgm:t>
    </dgm:pt>
    <dgm:pt modelId="{FCFEFADF-5CE1-44F8-8A4B-CDDC08A9BB20}" type="parTrans" cxnId="{144FEB61-37E0-4632-8877-4CB264125BCD}">
      <dgm:prSet/>
      <dgm:spPr/>
      <dgm:t>
        <a:bodyPr/>
        <a:lstStyle/>
        <a:p>
          <a:endParaRPr lang="zh-CN" altLang="en-US" sz="3600"/>
        </a:p>
      </dgm:t>
    </dgm:pt>
    <dgm:pt modelId="{4E298C80-1702-42E4-B28F-26A52DCE90D4}" type="sibTrans" cxnId="{144FEB61-37E0-4632-8877-4CB264125BCD}">
      <dgm:prSet/>
      <dgm:spPr/>
      <dgm:t>
        <a:bodyPr/>
        <a:lstStyle/>
        <a:p>
          <a:endParaRPr lang="zh-CN" altLang="en-US" sz="3600"/>
        </a:p>
      </dgm:t>
    </dgm:pt>
    <dgm:pt modelId="{49507E85-8A46-4D19-974C-D4F0DDE71E40}">
      <dgm:prSet phldrT="[文本]" custT="1"/>
      <dgm:spPr/>
      <dgm:t>
        <a:bodyPr/>
        <a:lstStyle/>
        <a:p>
          <a:r>
            <a:rPr lang="zh-CN" altLang="en-US" sz="1200" smtClean="0"/>
            <a:t>支护验算</a:t>
          </a:r>
          <a:endParaRPr lang="zh-CN" altLang="en-US" sz="1200"/>
        </a:p>
      </dgm:t>
    </dgm:pt>
    <dgm:pt modelId="{57B8DFD6-EA58-4195-BC1F-29F30571E9BF}" type="parTrans" cxnId="{2F2EF40A-5FF9-4704-902A-305C2508F1F9}">
      <dgm:prSet/>
      <dgm:spPr/>
      <dgm:t>
        <a:bodyPr/>
        <a:lstStyle/>
        <a:p>
          <a:endParaRPr lang="zh-CN" altLang="en-US" sz="3600"/>
        </a:p>
      </dgm:t>
    </dgm:pt>
    <dgm:pt modelId="{EDF6033E-5C3C-40BD-A01D-B6F635A08AB9}" type="sibTrans" cxnId="{2F2EF40A-5FF9-4704-902A-305C2508F1F9}">
      <dgm:prSet/>
      <dgm:spPr/>
      <dgm:t>
        <a:bodyPr/>
        <a:lstStyle/>
        <a:p>
          <a:endParaRPr lang="zh-CN" altLang="en-US" sz="3600"/>
        </a:p>
      </dgm:t>
    </dgm:pt>
    <dgm:pt modelId="{FAB48F71-0970-49EA-A2E2-BAD52A2E2915}">
      <dgm:prSet phldrT="[文本]" custT="1"/>
      <dgm:spPr/>
      <dgm:t>
        <a:bodyPr/>
        <a:lstStyle/>
        <a:p>
          <a:r>
            <a:rPr lang="zh-CN" altLang="en-US" sz="1200" smtClean="0"/>
            <a:t>抗震计算</a:t>
          </a:r>
          <a:endParaRPr lang="zh-CN" altLang="en-US" sz="1200"/>
        </a:p>
      </dgm:t>
    </dgm:pt>
    <dgm:pt modelId="{132D3465-522C-4CD0-8672-6214AE9F5031}" type="parTrans" cxnId="{00B24175-1191-4579-BD99-9C5889E5D68D}">
      <dgm:prSet/>
      <dgm:spPr/>
      <dgm:t>
        <a:bodyPr/>
        <a:lstStyle/>
        <a:p>
          <a:endParaRPr lang="zh-CN" altLang="en-US" sz="3600"/>
        </a:p>
      </dgm:t>
    </dgm:pt>
    <dgm:pt modelId="{3BD020D8-D3FA-4E93-8504-FF4D5217D962}" type="sibTrans" cxnId="{00B24175-1191-4579-BD99-9C5889E5D68D}">
      <dgm:prSet/>
      <dgm:spPr/>
      <dgm:t>
        <a:bodyPr/>
        <a:lstStyle/>
        <a:p>
          <a:endParaRPr lang="zh-CN" altLang="en-US" sz="3600"/>
        </a:p>
      </dgm:t>
    </dgm:pt>
    <dgm:pt modelId="{5CF053DA-1043-4F1E-9EAF-62D17495BFAC}">
      <dgm:prSet phldrT="[文本]" custT="1"/>
      <dgm:spPr/>
      <dgm:t>
        <a:bodyPr/>
        <a:lstStyle/>
        <a:p>
          <a:r>
            <a:rPr lang="zh-CN" altLang="en-US" sz="1200" smtClean="0"/>
            <a:t>岩体地质</a:t>
          </a:r>
          <a:endParaRPr lang="zh-CN" altLang="en-US" sz="1200"/>
        </a:p>
      </dgm:t>
    </dgm:pt>
    <dgm:pt modelId="{42F3B8D0-9B8D-4739-B2FE-72AB92981052}" type="parTrans" cxnId="{331405BC-66B0-44C7-A005-A4E9B8162E5A}">
      <dgm:prSet/>
      <dgm:spPr/>
      <dgm:t>
        <a:bodyPr/>
        <a:lstStyle/>
        <a:p>
          <a:endParaRPr lang="zh-CN" altLang="en-US" sz="3600"/>
        </a:p>
      </dgm:t>
    </dgm:pt>
    <dgm:pt modelId="{D75B36D0-2857-4B02-B719-67D7ED843D2E}" type="sibTrans" cxnId="{331405BC-66B0-44C7-A005-A4E9B8162E5A}">
      <dgm:prSet/>
      <dgm:spPr/>
      <dgm:t>
        <a:bodyPr/>
        <a:lstStyle/>
        <a:p>
          <a:endParaRPr lang="zh-CN" altLang="en-US" sz="3600"/>
        </a:p>
      </dgm:t>
    </dgm:pt>
    <dgm:pt modelId="{02E10BCB-DB17-47FF-B365-37BB30F5E7FD}">
      <dgm:prSet phldrT="[文本]" custT="1"/>
      <dgm:spPr/>
      <dgm:t>
        <a:bodyPr/>
        <a:lstStyle/>
        <a:p>
          <a:r>
            <a:rPr lang="zh-CN" altLang="en-US" sz="1200" smtClean="0"/>
            <a:t>围岩稳定性</a:t>
          </a:r>
          <a:endParaRPr lang="zh-CN" altLang="en-US" sz="1200"/>
        </a:p>
      </dgm:t>
    </dgm:pt>
    <dgm:pt modelId="{A548BD40-D422-4A68-98A6-CAD5D322D3C2}" type="parTrans" cxnId="{F58AFD19-C531-4E99-AEC9-11A0C2346BD3}">
      <dgm:prSet/>
      <dgm:spPr/>
      <dgm:t>
        <a:bodyPr/>
        <a:lstStyle/>
        <a:p>
          <a:endParaRPr lang="zh-CN" altLang="en-US" sz="3600"/>
        </a:p>
      </dgm:t>
    </dgm:pt>
    <dgm:pt modelId="{B2196906-A75E-43A1-BEB5-09AC1F3E8655}" type="sibTrans" cxnId="{F58AFD19-C531-4E99-AEC9-11A0C2346BD3}">
      <dgm:prSet/>
      <dgm:spPr/>
      <dgm:t>
        <a:bodyPr/>
        <a:lstStyle/>
        <a:p>
          <a:endParaRPr lang="zh-CN" altLang="en-US" sz="3600"/>
        </a:p>
      </dgm:t>
    </dgm:pt>
    <dgm:pt modelId="{ECD02DAF-33B9-452E-A94C-DB0BA48554A6}">
      <dgm:prSet phldrT="[文本]" custT="1"/>
      <dgm:spPr/>
      <dgm:t>
        <a:bodyPr/>
        <a:lstStyle/>
        <a:p>
          <a:r>
            <a:rPr lang="zh-CN" altLang="en-US" sz="1200" smtClean="0"/>
            <a:t>变形沉降过程</a:t>
          </a:r>
          <a:endParaRPr lang="zh-CN" altLang="en-US" sz="1200"/>
        </a:p>
      </dgm:t>
    </dgm:pt>
    <dgm:pt modelId="{8A130FBA-6500-40B6-B8D2-2AF9248446A9}" type="parTrans" cxnId="{6F5D04F7-7A48-42D5-A144-86BB522CB822}">
      <dgm:prSet/>
      <dgm:spPr/>
      <dgm:t>
        <a:bodyPr/>
        <a:lstStyle/>
        <a:p>
          <a:endParaRPr lang="zh-CN" altLang="en-US" sz="3600"/>
        </a:p>
      </dgm:t>
    </dgm:pt>
    <dgm:pt modelId="{000A73B3-06B7-46FD-9BB3-561FD00C15D7}" type="sibTrans" cxnId="{6F5D04F7-7A48-42D5-A144-86BB522CB822}">
      <dgm:prSet/>
      <dgm:spPr/>
      <dgm:t>
        <a:bodyPr/>
        <a:lstStyle/>
        <a:p>
          <a:endParaRPr lang="zh-CN" altLang="en-US" sz="3600"/>
        </a:p>
      </dgm:t>
    </dgm:pt>
    <dgm:pt modelId="{35EF1B56-30D0-4393-9412-24D08D3F20AE}">
      <dgm:prSet phldrT="[文本]" custT="1"/>
      <dgm:spPr/>
      <dgm:t>
        <a:bodyPr/>
        <a:lstStyle/>
        <a:p>
          <a:r>
            <a:rPr lang="zh-CN" altLang="en-US" sz="1200" smtClean="0"/>
            <a:t>断面泄洪能力</a:t>
          </a:r>
          <a:endParaRPr lang="zh-CN" altLang="en-US" sz="1200"/>
        </a:p>
      </dgm:t>
    </dgm:pt>
    <dgm:pt modelId="{13A98029-A799-4C4D-AD50-4606213EA8E5}" type="parTrans" cxnId="{8F4FFD43-3D63-48E4-B08D-7C17361A1BD2}">
      <dgm:prSet/>
      <dgm:spPr/>
      <dgm:t>
        <a:bodyPr/>
        <a:lstStyle/>
        <a:p>
          <a:endParaRPr lang="zh-CN" altLang="en-US" sz="3600"/>
        </a:p>
      </dgm:t>
    </dgm:pt>
    <dgm:pt modelId="{AFFA6EDB-6B26-4C84-9639-99AAEED64D1B}" type="sibTrans" cxnId="{8F4FFD43-3D63-48E4-B08D-7C17361A1BD2}">
      <dgm:prSet/>
      <dgm:spPr/>
      <dgm:t>
        <a:bodyPr/>
        <a:lstStyle/>
        <a:p>
          <a:endParaRPr lang="zh-CN" altLang="en-US" sz="3600"/>
        </a:p>
      </dgm:t>
    </dgm:pt>
    <dgm:pt modelId="{44842CD2-9A74-468E-88CC-528377E8432E}">
      <dgm:prSet phldrT="[文本]" custT="1"/>
      <dgm:spPr/>
      <dgm:t>
        <a:bodyPr/>
        <a:lstStyle/>
        <a:p>
          <a:r>
            <a:rPr lang="zh-CN" altLang="en-US" sz="1200" smtClean="0"/>
            <a:t>水头损失</a:t>
          </a:r>
          <a:endParaRPr lang="zh-CN" altLang="en-US" sz="1200"/>
        </a:p>
      </dgm:t>
    </dgm:pt>
    <dgm:pt modelId="{774328B6-8F80-4E8B-BA79-A919697DA66F}" type="parTrans" cxnId="{2CF061B7-8148-467F-9E69-C27F03110653}">
      <dgm:prSet/>
      <dgm:spPr/>
      <dgm:t>
        <a:bodyPr/>
        <a:lstStyle/>
        <a:p>
          <a:endParaRPr lang="zh-CN" altLang="en-US" sz="3600"/>
        </a:p>
      </dgm:t>
    </dgm:pt>
    <dgm:pt modelId="{4E0DBC29-6922-445E-8282-02F60297AABB}" type="sibTrans" cxnId="{2CF061B7-8148-467F-9E69-C27F03110653}">
      <dgm:prSet/>
      <dgm:spPr/>
      <dgm:t>
        <a:bodyPr/>
        <a:lstStyle/>
        <a:p>
          <a:endParaRPr lang="zh-CN" altLang="en-US" sz="3600"/>
        </a:p>
      </dgm:t>
    </dgm:pt>
    <dgm:pt modelId="{BF89AECF-C340-4C71-B17E-3FD9EFA916D3}" type="pres">
      <dgm:prSet presAssocID="{20B499D6-1C20-4B8B-9B99-947BE38964FA}" presName="hierChild1" presStyleCnt="0">
        <dgm:presLayoutVars>
          <dgm:chPref val="1"/>
          <dgm:dir/>
          <dgm:animOne val="branch"/>
          <dgm:animLvl val="lvl"/>
          <dgm:resizeHandles/>
        </dgm:presLayoutVars>
      </dgm:prSet>
      <dgm:spPr/>
      <dgm:t>
        <a:bodyPr/>
        <a:lstStyle/>
        <a:p>
          <a:endParaRPr lang="zh-CN" altLang="en-US"/>
        </a:p>
      </dgm:t>
    </dgm:pt>
    <dgm:pt modelId="{AC7C30E2-67D2-4697-B11B-BF52BB911AFF}" type="pres">
      <dgm:prSet presAssocID="{9BE09539-47F8-486D-B112-F77781762489}" presName="hierRoot1" presStyleCnt="0"/>
      <dgm:spPr/>
    </dgm:pt>
    <dgm:pt modelId="{627ED762-091C-489A-8D8B-1DD0D73A2D84}" type="pres">
      <dgm:prSet presAssocID="{9BE09539-47F8-486D-B112-F77781762489}" presName="composite" presStyleCnt="0"/>
      <dgm:spPr/>
    </dgm:pt>
    <dgm:pt modelId="{13AFA308-FB89-47CB-9D16-F3000A5E3252}" type="pres">
      <dgm:prSet presAssocID="{9BE09539-47F8-486D-B112-F77781762489}" presName="background" presStyleLbl="node0" presStyleIdx="0" presStyleCnt="1"/>
      <dgm:spPr/>
    </dgm:pt>
    <dgm:pt modelId="{EEB08DB4-8750-4F07-A969-EA060C6B0FAC}" type="pres">
      <dgm:prSet presAssocID="{9BE09539-47F8-486D-B112-F77781762489}" presName="text" presStyleLbl="fgAcc0" presStyleIdx="0" presStyleCnt="1">
        <dgm:presLayoutVars>
          <dgm:chPref val="3"/>
        </dgm:presLayoutVars>
      </dgm:prSet>
      <dgm:spPr/>
      <dgm:t>
        <a:bodyPr/>
        <a:lstStyle/>
        <a:p>
          <a:endParaRPr lang="zh-CN" altLang="en-US"/>
        </a:p>
      </dgm:t>
    </dgm:pt>
    <dgm:pt modelId="{1AF3432E-80F8-4E99-A12B-CCDD2D484403}" type="pres">
      <dgm:prSet presAssocID="{9BE09539-47F8-486D-B112-F77781762489}" presName="hierChild2" presStyleCnt="0"/>
      <dgm:spPr/>
    </dgm:pt>
    <dgm:pt modelId="{0FF9B881-4596-4EBE-A548-E447CFFFA1E4}" type="pres">
      <dgm:prSet presAssocID="{42F3B8D0-9B8D-4739-B2FE-72AB92981052}" presName="Name10" presStyleLbl="parChTrans1D2" presStyleIdx="0" presStyleCnt="3"/>
      <dgm:spPr/>
      <dgm:t>
        <a:bodyPr/>
        <a:lstStyle/>
        <a:p>
          <a:endParaRPr lang="zh-CN" altLang="en-US"/>
        </a:p>
      </dgm:t>
    </dgm:pt>
    <dgm:pt modelId="{B9E94FAA-5B3F-419A-BA30-ED21574A3C00}" type="pres">
      <dgm:prSet presAssocID="{5CF053DA-1043-4F1E-9EAF-62D17495BFAC}" presName="hierRoot2" presStyleCnt="0"/>
      <dgm:spPr/>
    </dgm:pt>
    <dgm:pt modelId="{D6546407-A2F8-4C2E-8146-B5FDC26D7B7A}" type="pres">
      <dgm:prSet presAssocID="{5CF053DA-1043-4F1E-9EAF-62D17495BFAC}" presName="composite2" presStyleCnt="0"/>
      <dgm:spPr/>
    </dgm:pt>
    <dgm:pt modelId="{6AA47232-1589-4AC2-8A48-6EF0E9A48285}" type="pres">
      <dgm:prSet presAssocID="{5CF053DA-1043-4F1E-9EAF-62D17495BFAC}" presName="background2" presStyleLbl="node2" presStyleIdx="0" presStyleCnt="3"/>
      <dgm:spPr/>
    </dgm:pt>
    <dgm:pt modelId="{5DBE865B-F279-4FEA-B4F2-440C025C1CB0}" type="pres">
      <dgm:prSet presAssocID="{5CF053DA-1043-4F1E-9EAF-62D17495BFAC}" presName="text2" presStyleLbl="fgAcc2" presStyleIdx="0" presStyleCnt="3">
        <dgm:presLayoutVars>
          <dgm:chPref val="3"/>
        </dgm:presLayoutVars>
      </dgm:prSet>
      <dgm:spPr/>
      <dgm:t>
        <a:bodyPr/>
        <a:lstStyle/>
        <a:p>
          <a:endParaRPr lang="zh-CN" altLang="en-US"/>
        </a:p>
      </dgm:t>
    </dgm:pt>
    <dgm:pt modelId="{DB8FFD53-A1A2-43E1-9E72-D80164CABB1B}" type="pres">
      <dgm:prSet presAssocID="{5CF053DA-1043-4F1E-9EAF-62D17495BFAC}" presName="hierChild3" presStyleCnt="0"/>
      <dgm:spPr/>
    </dgm:pt>
    <dgm:pt modelId="{B3E7C49B-BE52-40FD-9C51-807348C820EF}" type="pres">
      <dgm:prSet presAssocID="{A548BD40-D422-4A68-98A6-CAD5D322D3C2}" presName="Name17" presStyleLbl="parChTrans1D3" presStyleIdx="0" presStyleCnt="9"/>
      <dgm:spPr/>
      <dgm:t>
        <a:bodyPr/>
        <a:lstStyle/>
        <a:p>
          <a:endParaRPr lang="zh-CN" altLang="en-US"/>
        </a:p>
      </dgm:t>
    </dgm:pt>
    <dgm:pt modelId="{C546CF9F-3E48-42E9-AA5E-D31A133B4EF8}" type="pres">
      <dgm:prSet presAssocID="{02E10BCB-DB17-47FF-B365-37BB30F5E7FD}" presName="hierRoot3" presStyleCnt="0"/>
      <dgm:spPr/>
    </dgm:pt>
    <dgm:pt modelId="{9BB55AEC-35DF-454E-8DDF-D9468BC996FF}" type="pres">
      <dgm:prSet presAssocID="{02E10BCB-DB17-47FF-B365-37BB30F5E7FD}" presName="composite3" presStyleCnt="0"/>
      <dgm:spPr/>
    </dgm:pt>
    <dgm:pt modelId="{57B93AEA-D901-4B16-BB49-D5005AD4101D}" type="pres">
      <dgm:prSet presAssocID="{02E10BCB-DB17-47FF-B365-37BB30F5E7FD}" presName="background3" presStyleLbl="node3" presStyleIdx="0" presStyleCnt="9"/>
      <dgm:spPr/>
    </dgm:pt>
    <dgm:pt modelId="{97A9DB5F-04FF-4125-ABEA-34EE01EE7C75}" type="pres">
      <dgm:prSet presAssocID="{02E10BCB-DB17-47FF-B365-37BB30F5E7FD}" presName="text3" presStyleLbl="fgAcc3" presStyleIdx="0" presStyleCnt="9">
        <dgm:presLayoutVars>
          <dgm:chPref val="3"/>
        </dgm:presLayoutVars>
      </dgm:prSet>
      <dgm:spPr/>
      <dgm:t>
        <a:bodyPr/>
        <a:lstStyle/>
        <a:p>
          <a:endParaRPr lang="zh-CN" altLang="en-US"/>
        </a:p>
      </dgm:t>
    </dgm:pt>
    <dgm:pt modelId="{9EFC483C-5575-47C8-AC88-63DC9CB08BD5}" type="pres">
      <dgm:prSet presAssocID="{02E10BCB-DB17-47FF-B365-37BB30F5E7FD}" presName="hierChild4" presStyleCnt="0"/>
      <dgm:spPr/>
    </dgm:pt>
    <dgm:pt modelId="{ECACBACE-D3D7-4191-ABA6-3A36307EA73A}" type="pres">
      <dgm:prSet presAssocID="{8A130FBA-6500-40B6-B8D2-2AF9248446A9}" presName="Name17" presStyleLbl="parChTrans1D3" presStyleIdx="1" presStyleCnt="9"/>
      <dgm:spPr/>
      <dgm:t>
        <a:bodyPr/>
        <a:lstStyle/>
        <a:p>
          <a:endParaRPr lang="zh-CN" altLang="en-US"/>
        </a:p>
      </dgm:t>
    </dgm:pt>
    <dgm:pt modelId="{3A1D10CB-CF4C-4F6F-A9B3-EC25712006D5}" type="pres">
      <dgm:prSet presAssocID="{ECD02DAF-33B9-452E-A94C-DB0BA48554A6}" presName="hierRoot3" presStyleCnt="0"/>
      <dgm:spPr/>
    </dgm:pt>
    <dgm:pt modelId="{C218FEAD-4FE3-453A-B678-1CBD225357DA}" type="pres">
      <dgm:prSet presAssocID="{ECD02DAF-33B9-452E-A94C-DB0BA48554A6}" presName="composite3" presStyleCnt="0"/>
      <dgm:spPr/>
    </dgm:pt>
    <dgm:pt modelId="{03564937-9B44-4B3D-AE5A-97AAEEBF4EEA}" type="pres">
      <dgm:prSet presAssocID="{ECD02DAF-33B9-452E-A94C-DB0BA48554A6}" presName="background3" presStyleLbl="node3" presStyleIdx="1" presStyleCnt="9"/>
      <dgm:spPr/>
    </dgm:pt>
    <dgm:pt modelId="{E2E41E08-0AD9-40A8-A27F-2C962A8ECF82}" type="pres">
      <dgm:prSet presAssocID="{ECD02DAF-33B9-452E-A94C-DB0BA48554A6}" presName="text3" presStyleLbl="fgAcc3" presStyleIdx="1" presStyleCnt="9">
        <dgm:presLayoutVars>
          <dgm:chPref val="3"/>
        </dgm:presLayoutVars>
      </dgm:prSet>
      <dgm:spPr/>
      <dgm:t>
        <a:bodyPr/>
        <a:lstStyle/>
        <a:p>
          <a:endParaRPr lang="zh-CN" altLang="en-US"/>
        </a:p>
      </dgm:t>
    </dgm:pt>
    <dgm:pt modelId="{C4770FC7-2AC1-41FF-87FA-4D4BB19B2A0A}" type="pres">
      <dgm:prSet presAssocID="{ECD02DAF-33B9-452E-A94C-DB0BA48554A6}" presName="hierChild4" presStyleCnt="0"/>
      <dgm:spPr/>
    </dgm:pt>
    <dgm:pt modelId="{CBB4875B-38A3-46FD-B586-C78A1B819E7F}" type="pres">
      <dgm:prSet presAssocID="{C22BCDDA-FCE7-4948-AF61-37A6032F7537}" presName="Name10" presStyleLbl="parChTrans1D2" presStyleIdx="1" presStyleCnt="3"/>
      <dgm:spPr/>
      <dgm:t>
        <a:bodyPr/>
        <a:lstStyle/>
        <a:p>
          <a:endParaRPr lang="zh-CN" altLang="en-US"/>
        </a:p>
      </dgm:t>
    </dgm:pt>
    <dgm:pt modelId="{D75483C4-1AA4-4868-8910-C9951A9A6A2C}" type="pres">
      <dgm:prSet presAssocID="{D570E31F-77A4-4F72-A2D2-4A995A700EA3}" presName="hierRoot2" presStyleCnt="0"/>
      <dgm:spPr/>
    </dgm:pt>
    <dgm:pt modelId="{EFFEBC42-E858-4F0A-9EB2-EDF3137591C3}" type="pres">
      <dgm:prSet presAssocID="{D570E31F-77A4-4F72-A2D2-4A995A700EA3}" presName="composite2" presStyleCnt="0"/>
      <dgm:spPr/>
    </dgm:pt>
    <dgm:pt modelId="{85E7E6AE-4859-48B6-AD54-6F7C36FD4BCA}" type="pres">
      <dgm:prSet presAssocID="{D570E31F-77A4-4F72-A2D2-4A995A700EA3}" presName="background2" presStyleLbl="node2" presStyleIdx="1" presStyleCnt="3"/>
      <dgm:spPr/>
    </dgm:pt>
    <dgm:pt modelId="{4AF487C4-6422-4B23-969A-DB16376340F4}" type="pres">
      <dgm:prSet presAssocID="{D570E31F-77A4-4F72-A2D2-4A995A700EA3}" presName="text2" presStyleLbl="fgAcc2" presStyleIdx="1" presStyleCnt="3">
        <dgm:presLayoutVars>
          <dgm:chPref val="3"/>
        </dgm:presLayoutVars>
      </dgm:prSet>
      <dgm:spPr/>
      <dgm:t>
        <a:bodyPr/>
        <a:lstStyle/>
        <a:p>
          <a:endParaRPr lang="zh-CN" altLang="en-US"/>
        </a:p>
      </dgm:t>
    </dgm:pt>
    <dgm:pt modelId="{2E4E47A8-F960-4D77-926F-0821B7AFCA7A}" type="pres">
      <dgm:prSet presAssocID="{D570E31F-77A4-4F72-A2D2-4A995A700EA3}" presName="hierChild3" presStyleCnt="0"/>
      <dgm:spPr/>
    </dgm:pt>
    <dgm:pt modelId="{A1EB6C37-F2F0-4695-AE84-085581E0C24F}" type="pres">
      <dgm:prSet presAssocID="{75ED2057-55E7-460F-AD1A-02C7E807C809}" presName="Name17" presStyleLbl="parChTrans1D3" presStyleIdx="2" presStyleCnt="9"/>
      <dgm:spPr/>
      <dgm:t>
        <a:bodyPr/>
        <a:lstStyle/>
        <a:p>
          <a:endParaRPr lang="zh-CN" altLang="en-US"/>
        </a:p>
      </dgm:t>
    </dgm:pt>
    <dgm:pt modelId="{F8277D9C-1A47-40BD-AA23-F12615463424}" type="pres">
      <dgm:prSet presAssocID="{E8ED05B4-A8E5-4413-8A64-736F1B171A2E}" presName="hierRoot3" presStyleCnt="0"/>
      <dgm:spPr/>
    </dgm:pt>
    <dgm:pt modelId="{43DF66F4-733E-44DA-8AB3-0759F6CADA9A}" type="pres">
      <dgm:prSet presAssocID="{E8ED05B4-A8E5-4413-8A64-736F1B171A2E}" presName="composite3" presStyleCnt="0"/>
      <dgm:spPr/>
    </dgm:pt>
    <dgm:pt modelId="{92CDEEFD-DBEB-48CF-87D9-4C354663899C}" type="pres">
      <dgm:prSet presAssocID="{E8ED05B4-A8E5-4413-8A64-736F1B171A2E}" presName="background3" presStyleLbl="node3" presStyleIdx="2" presStyleCnt="9"/>
      <dgm:spPr/>
    </dgm:pt>
    <dgm:pt modelId="{CCA35D9B-5D5F-47A4-9D1C-38AEDD02CB43}" type="pres">
      <dgm:prSet presAssocID="{E8ED05B4-A8E5-4413-8A64-736F1B171A2E}" presName="text3" presStyleLbl="fgAcc3" presStyleIdx="2" presStyleCnt="9">
        <dgm:presLayoutVars>
          <dgm:chPref val="3"/>
        </dgm:presLayoutVars>
      </dgm:prSet>
      <dgm:spPr/>
      <dgm:t>
        <a:bodyPr/>
        <a:lstStyle/>
        <a:p>
          <a:endParaRPr lang="zh-CN" altLang="en-US"/>
        </a:p>
      </dgm:t>
    </dgm:pt>
    <dgm:pt modelId="{9992ABB5-6883-4CB9-9CEA-26D8122BE552}" type="pres">
      <dgm:prSet presAssocID="{E8ED05B4-A8E5-4413-8A64-736F1B171A2E}" presName="hierChild4" presStyleCnt="0"/>
      <dgm:spPr/>
    </dgm:pt>
    <dgm:pt modelId="{2A8A2D48-C9C2-4E92-806E-F2ABB36432B7}" type="pres">
      <dgm:prSet presAssocID="{57B8DFD6-EA58-4195-BC1F-29F30571E9BF}" presName="Name17" presStyleLbl="parChTrans1D3" presStyleIdx="3" presStyleCnt="9"/>
      <dgm:spPr/>
      <dgm:t>
        <a:bodyPr/>
        <a:lstStyle/>
        <a:p>
          <a:endParaRPr lang="zh-CN" altLang="en-US"/>
        </a:p>
      </dgm:t>
    </dgm:pt>
    <dgm:pt modelId="{2759EB79-F207-48DD-B0C4-94BC56AB6FDB}" type="pres">
      <dgm:prSet presAssocID="{49507E85-8A46-4D19-974C-D4F0DDE71E40}" presName="hierRoot3" presStyleCnt="0"/>
      <dgm:spPr/>
    </dgm:pt>
    <dgm:pt modelId="{3BF2F0B6-2F6C-4C94-8EE5-CF82451CA70C}" type="pres">
      <dgm:prSet presAssocID="{49507E85-8A46-4D19-974C-D4F0DDE71E40}" presName="composite3" presStyleCnt="0"/>
      <dgm:spPr/>
    </dgm:pt>
    <dgm:pt modelId="{41CF04AA-F5B2-4E4C-A5FB-C0FB210B28B6}" type="pres">
      <dgm:prSet presAssocID="{49507E85-8A46-4D19-974C-D4F0DDE71E40}" presName="background3" presStyleLbl="node3" presStyleIdx="3" presStyleCnt="9"/>
      <dgm:spPr/>
    </dgm:pt>
    <dgm:pt modelId="{1B3C39EA-B4D1-4BC9-AF94-9B05BAD674CA}" type="pres">
      <dgm:prSet presAssocID="{49507E85-8A46-4D19-974C-D4F0DDE71E40}" presName="text3" presStyleLbl="fgAcc3" presStyleIdx="3" presStyleCnt="9">
        <dgm:presLayoutVars>
          <dgm:chPref val="3"/>
        </dgm:presLayoutVars>
      </dgm:prSet>
      <dgm:spPr/>
      <dgm:t>
        <a:bodyPr/>
        <a:lstStyle/>
        <a:p>
          <a:endParaRPr lang="zh-CN" altLang="en-US"/>
        </a:p>
      </dgm:t>
    </dgm:pt>
    <dgm:pt modelId="{07BE59C2-0E17-4D00-BFC1-AB067D25AEDA}" type="pres">
      <dgm:prSet presAssocID="{49507E85-8A46-4D19-974C-D4F0DDE71E40}" presName="hierChild4" presStyleCnt="0"/>
      <dgm:spPr/>
    </dgm:pt>
    <dgm:pt modelId="{EB58C126-475F-40D5-9F23-412854B7E0A0}" type="pres">
      <dgm:prSet presAssocID="{132D3465-522C-4CD0-8672-6214AE9F5031}" presName="Name17" presStyleLbl="parChTrans1D3" presStyleIdx="4" presStyleCnt="9"/>
      <dgm:spPr/>
      <dgm:t>
        <a:bodyPr/>
        <a:lstStyle/>
        <a:p>
          <a:endParaRPr lang="zh-CN" altLang="en-US"/>
        </a:p>
      </dgm:t>
    </dgm:pt>
    <dgm:pt modelId="{871FA6B0-BC10-4B54-AC92-301359A4A34A}" type="pres">
      <dgm:prSet presAssocID="{FAB48F71-0970-49EA-A2E2-BAD52A2E2915}" presName="hierRoot3" presStyleCnt="0"/>
      <dgm:spPr/>
    </dgm:pt>
    <dgm:pt modelId="{1CF3549D-D2F7-41F7-990A-3812FFC0F656}" type="pres">
      <dgm:prSet presAssocID="{FAB48F71-0970-49EA-A2E2-BAD52A2E2915}" presName="composite3" presStyleCnt="0"/>
      <dgm:spPr/>
    </dgm:pt>
    <dgm:pt modelId="{67E27F3B-4F0F-4561-9AFF-D9441394EE70}" type="pres">
      <dgm:prSet presAssocID="{FAB48F71-0970-49EA-A2E2-BAD52A2E2915}" presName="background3" presStyleLbl="node3" presStyleIdx="4" presStyleCnt="9"/>
      <dgm:spPr/>
    </dgm:pt>
    <dgm:pt modelId="{BBB666F4-D171-4263-A4F8-CC6794E159AA}" type="pres">
      <dgm:prSet presAssocID="{FAB48F71-0970-49EA-A2E2-BAD52A2E2915}" presName="text3" presStyleLbl="fgAcc3" presStyleIdx="4" presStyleCnt="9">
        <dgm:presLayoutVars>
          <dgm:chPref val="3"/>
        </dgm:presLayoutVars>
      </dgm:prSet>
      <dgm:spPr/>
      <dgm:t>
        <a:bodyPr/>
        <a:lstStyle/>
        <a:p>
          <a:endParaRPr lang="zh-CN" altLang="en-US"/>
        </a:p>
      </dgm:t>
    </dgm:pt>
    <dgm:pt modelId="{DAE043A1-7AD1-4ACB-AAA4-B4E4B1ED44E3}" type="pres">
      <dgm:prSet presAssocID="{FAB48F71-0970-49EA-A2E2-BAD52A2E2915}" presName="hierChild4" presStyleCnt="0"/>
      <dgm:spPr/>
    </dgm:pt>
    <dgm:pt modelId="{0C9341DB-9EC6-44F0-B0F0-CA17F40C7DA2}" type="pres">
      <dgm:prSet presAssocID="{8F3F2ADB-FA53-4A6F-955D-D58B5BC50478}" presName="Name10" presStyleLbl="parChTrans1D2" presStyleIdx="2" presStyleCnt="3"/>
      <dgm:spPr/>
      <dgm:t>
        <a:bodyPr/>
        <a:lstStyle/>
        <a:p>
          <a:endParaRPr lang="zh-CN" altLang="en-US"/>
        </a:p>
      </dgm:t>
    </dgm:pt>
    <dgm:pt modelId="{5D3457FB-7842-4570-A9F9-086D77E68F40}" type="pres">
      <dgm:prSet presAssocID="{17018204-A073-405D-8880-D0D898ECF1C8}" presName="hierRoot2" presStyleCnt="0"/>
      <dgm:spPr/>
    </dgm:pt>
    <dgm:pt modelId="{93D4165B-5495-4386-A6B4-F69E55B82A03}" type="pres">
      <dgm:prSet presAssocID="{17018204-A073-405D-8880-D0D898ECF1C8}" presName="composite2" presStyleCnt="0"/>
      <dgm:spPr/>
    </dgm:pt>
    <dgm:pt modelId="{C6500F46-1A7B-4C7F-9193-E636ED6E40F0}" type="pres">
      <dgm:prSet presAssocID="{17018204-A073-405D-8880-D0D898ECF1C8}" presName="background2" presStyleLbl="node2" presStyleIdx="2" presStyleCnt="3"/>
      <dgm:spPr/>
    </dgm:pt>
    <dgm:pt modelId="{44599F66-956D-4229-9A48-28021E6D8601}" type="pres">
      <dgm:prSet presAssocID="{17018204-A073-405D-8880-D0D898ECF1C8}" presName="text2" presStyleLbl="fgAcc2" presStyleIdx="2" presStyleCnt="3">
        <dgm:presLayoutVars>
          <dgm:chPref val="3"/>
        </dgm:presLayoutVars>
      </dgm:prSet>
      <dgm:spPr/>
      <dgm:t>
        <a:bodyPr/>
        <a:lstStyle/>
        <a:p>
          <a:endParaRPr lang="zh-CN" altLang="en-US"/>
        </a:p>
      </dgm:t>
    </dgm:pt>
    <dgm:pt modelId="{19EFD91A-E579-4454-B20C-4981C4D1E473}" type="pres">
      <dgm:prSet presAssocID="{17018204-A073-405D-8880-D0D898ECF1C8}" presName="hierChild3" presStyleCnt="0"/>
      <dgm:spPr/>
    </dgm:pt>
    <dgm:pt modelId="{430BB2BE-0B42-4606-B190-C22AE2DD72E3}" type="pres">
      <dgm:prSet presAssocID="{BFE407B5-2A9D-4D6E-BE49-5A8D410F50DE}" presName="Name17" presStyleLbl="parChTrans1D3" presStyleIdx="5" presStyleCnt="9"/>
      <dgm:spPr/>
      <dgm:t>
        <a:bodyPr/>
        <a:lstStyle/>
        <a:p>
          <a:endParaRPr lang="zh-CN" altLang="en-US"/>
        </a:p>
      </dgm:t>
    </dgm:pt>
    <dgm:pt modelId="{F8DCCBB1-B34A-4F00-8D54-7CB2EEA4AE4E}" type="pres">
      <dgm:prSet presAssocID="{3431FB1D-70B8-43BC-A738-558F07A6A75A}" presName="hierRoot3" presStyleCnt="0"/>
      <dgm:spPr/>
    </dgm:pt>
    <dgm:pt modelId="{7FA85178-8124-4F05-A6E6-8C3D375C31BA}" type="pres">
      <dgm:prSet presAssocID="{3431FB1D-70B8-43BC-A738-558F07A6A75A}" presName="composite3" presStyleCnt="0"/>
      <dgm:spPr/>
    </dgm:pt>
    <dgm:pt modelId="{680A2BF3-8DA4-4194-A8A7-0B33BA882FF3}" type="pres">
      <dgm:prSet presAssocID="{3431FB1D-70B8-43BC-A738-558F07A6A75A}" presName="background3" presStyleLbl="node3" presStyleIdx="5" presStyleCnt="9"/>
      <dgm:spPr/>
    </dgm:pt>
    <dgm:pt modelId="{C1DF4519-E1B3-40A6-AF01-8BED01823FB1}" type="pres">
      <dgm:prSet presAssocID="{3431FB1D-70B8-43BC-A738-558F07A6A75A}" presName="text3" presStyleLbl="fgAcc3" presStyleIdx="5" presStyleCnt="9">
        <dgm:presLayoutVars>
          <dgm:chPref val="3"/>
        </dgm:presLayoutVars>
      </dgm:prSet>
      <dgm:spPr/>
      <dgm:t>
        <a:bodyPr/>
        <a:lstStyle/>
        <a:p>
          <a:endParaRPr lang="zh-CN" altLang="en-US"/>
        </a:p>
      </dgm:t>
    </dgm:pt>
    <dgm:pt modelId="{57E9F6FC-9FBA-435E-8C9C-66AB8B0FA626}" type="pres">
      <dgm:prSet presAssocID="{3431FB1D-70B8-43BC-A738-558F07A6A75A}" presName="hierChild4" presStyleCnt="0"/>
      <dgm:spPr/>
    </dgm:pt>
    <dgm:pt modelId="{A281409B-DCA9-4E0C-AE23-85960D2C1F98}" type="pres">
      <dgm:prSet presAssocID="{9F2075FE-9DB4-40FD-8636-4821822F72F5}" presName="Name17" presStyleLbl="parChTrans1D3" presStyleIdx="6" presStyleCnt="9"/>
      <dgm:spPr/>
      <dgm:t>
        <a:bodyPr/>
        <a:lstStyle/>
        <a:p>
          <a:endParaRPr lang="zh-CN" altLang="en-US"/>
        </a:p>
      </dgm:t>
    </dgm:pt>
    <dgm:pt modelId="{4CBC39C2-E879-4341-8783-9CB48761B964}" type="pres">
      <dgm:prSet presAssocID="{28F4C661-0937-4DF1-B7C4-A163E8F52DFB}" presName="hierRoot3" presStyleCnt="0"/>
      <dgm:spPr/>
    </dgm:pt>
    <dgm:pt modelId="{981C44A0-1D69-4E56-9363-08F3A351526E}" type="pres">
      <dgm:prSet presAssocID="{28F4C661-0937-4DF1-B7C4-A163E8F52DFB}" presName="composite3" presStyleCnt="0"/>
      <dgm:spPr/>
    </dgm:pt>
    <dgm:pt modelId="{7D4B1189-1AAB-4831-B803-4E3B12C013C8}" type="pres">
      <dgm:prSet presAssocID="{28F4C661-0937-4DF1-B7C4-A163E8F52DFB}" presName="background3" presStyleLbl="node3" presStyleIdx="6" presStyleCnt="9"/>
      <dgm:spPr/>
    </dgm:pt>
    <dgm:pt modelId="{7D8C8846-B46B-4414-A035-A6F2A1622769}" type="pres">
      <dgm:prSet presAssocID="{28F4C661-0937-4DF1-B7C4-A163E8F52DFB}" presName="text3" presStyleLbl="fgAcc3" presStyleIdx="6" presStyleCnt="9">
        <dgm:presLayoutVars>
          <dgm:chPref val="3"/>
        </dgm:presLayoutVars>
      </dgm:prSet>
      <dgm:spPr/>
      <dgm:t>
        <a:bodyPr/>
        <a:lstStyle/>
        <a:p>
          <a:endParaRPr lang="zh-CN" altLang="en-US"/>
        </a:p>
      </dgm:t>
    </dgm:pt>
    <dgm:pt modelId="{3A136BB4-017B-47DD-B4C9-D38B306D53BB}" type="pres">
      <dgm:prSet presAssocID="{28F4C661-0937-4DF1-B7C4-A163E8F52DFB}" presName="hierChild4" presStyleCnt="0"/>
      <dgm:spPr/>
    </dgm:pt>
    <dgm:pt modelId="{BD813490-0638-4992-8CA8-4CD5B75F8765}" type="pres">
      <dgm:prSet presAssocID="{13A98029-A799-4C4D-AD50-4606213EA8E5}" presName="Name17" presStyleLbl="parChTrans1D3" presStyleIdx="7" presStyleCnt="9"/>
      <dgm:spPr/>
      <dgm:t>
        <a:bodyPr/>
        <a:lstStyle/>
        <a:p>
          <a:endParaRPr lang="zh-CN" altLang="en-US"/>
        </a:p>
      </dgm:t>
    </dgm:pt>
    <dgm:pt modelId="{9A0704A6-57FE-4FFB-B3E3-00B9C41B950D}" type="pres">
      <dgm:prSet presAssocID="{35EF1B56-30D0-4393-9412-24D08D3F20AE}" presName="hierRoot3" presStyleCnt="0"/>
      <dgm:spPr/>
    </dgm:pt>
    <dgm:pt modelId="{8966C816-98D6-4B27-A881-5E3CE42704C3}" type="pres">
      <dgm:prSet presAssocID="{35EF1B56-30D0-4393-9412-24D08D3F20AE}" presName="composite3" presStyleCnt="0"/>
      <dgm:spPr/>
    </dgm:pt>
    <dgm:pt modelId="{B23FB0B7-B56C-43B8-9EB4-B64C8079FE07}" type="pres">
      <dgm:prSet presAssocID="{35EF1B56-30D0-4393-9412-24D08D3F20AE}" presName="background3" presStyleLbl="node3" presStyleIdx="7" presStyleCnt="9"/>
      <dgm:spPr/>
    </dgm:pt>
    <dgm:pt modelId="{12263432-DA4A-4178-BA05-1A6D5CEC1571}" type="pres">
      <dgm:prSet presAssocID="{35EF1B56-30D0-4393-9412-24D08D3F20AE}" presName="text3" presStyleLbl="fgAcc3" presStyleIdx="7" presStyleCnt="9">
        <dgm:presLayoutVars>
          <dgm:chPref val="3"/>
        </dgm:presLayoutVars>
      </dgm:prSet>
      <dgm:spPr/>
      <dgm:t>
        <a:bodyPr/>
        <a:lstStyle/>
        <a:p>
          <a:endParaRPr lang="zh-CN" altLang="en-US"/>
        </a:p>
      </dgm:t>
    </dgm:pt>
    <dgm:pt modelId="{26FA1687-21E5-4298-9AC4-E3416E369A92}" type="pres">
      <dgm:prSet presAssocID="{35EF1B56-30D0-4393-9412-24D08D3F20AE}" presName="hierChild4" presStyleCnt="0"/>
      <dgm:spPr/>
    </dgm:pt>
    <dgm:pt modelId="{12BE7BC4-4CA7-4066-9704-9F1F75E8D813}" type="pres">
      <dgm:prSet presAssocID="{774328B6-8F80-4E8B-BA79-A919697DA66F}" presName="Name17" presStyleLbl="parChTrans1D3" presStyleIdx="8" presStyleCnt="9"/>
      <dgm:spPr/>
      <dgm:t>
        <a:bodyPr/>
        <a:lstStyle/>
        <a:p>
          <a:endParaRPr lang="zh-CN" altLang="en-US"/>
        </a:p>
      </dgm:t>
    </dgm:pt>
    <dgm:pt modelId="{18C0AEA1-203E-4824-B018-2769F0E1F82C}" type="pres">
      <dgm:prSet presAssocID="{44842CD2-9A74-468E-88CC-528377E8432E}" presName="hierRoot3" presStyleCnt="0"/>
      <dgm:spPr/>
    </dgm:pt>
    <dgm:pt modelId="{4A37B2A0-5166-4A52-AFA7-50365C0ACCA4}" type="pres">
      <dgm:prSet presAssocID="{44842CD2-9A74-468E-88CC-528377E8432E}" presName="composite3" presStyleCnt="0"/>
      <dgm:spPr/>
    </dgm:pt>
    <dgm:pt modelId="{7007245D-9E63-436C-A0E7-43E0BF11461E}" type="pres">
      <dgm:prSet presAssocID="{44842CD2-9A74-468E-88CC-528377E8432E}" presName="background3" presStyleLbl="node3" presStyleIdx="8" presStyleCnt="9"/>
      <dgm:spPr/>
    </dgm:pt>
    <dgm:pt modelId="{E1C24709-45B9-4AEC-85B9-0326EDCE94CF}" type="pres">
      <dgm:prSet presAssocID="{44842CD2-9A74-468E-88CC-528377E8432E}" presName="text3" presStyleLbl="fgAcc3" presStyleIdx="8" presStyleCnt="9">
        <dgm:presLayoutVars>
          <dgm:chPref val="3"/>
        </dgm:presLayoutVars>
      </dgm:prSet>
      <dgm:spPr/>
      <dgm:t>
        <a:bodyPr/>
        <a:lstStyle/>
        <a:p>
          <a:endParaRPr lang="zh-CN" altLang="en-US"/>
        </a:p>
      </dgm:t>
    </dgm:pt>
    <dgm:pt modelId="{F206B271-9EC5-4F40-AC59-7AB64CDC19D0}" type="pres">
      <dgm:prSet presAssocID="{44842CD2-9A74-468E-88CC-528377E8432E}" presName="hierChild4" presStyleCnt="0"/>
      <dgm:spPr/>
    </dgm:pt>
  </dgm:ptLst>
  <dgm:cxnLst>
    <dgm:cxn modelId="{FCE22FF1-DD46-408B-A14B-BFC5A1A8C792}" type="presOf" srcId="{49507E85-8A46-4D19-974C-D4F0DDE71E40}" destId="{1B3C39EA-B4D1-4BC9-AF94-9B05BAD674CA}" srcOrd="0" destOrd="0" presId="urn:microsoft.com/office/officeart/2005/8/layout/hierarchy1"/>
    <dgm:cxn modelId="{5403D15E-3FFE-4976-A539-7FA9542A1837}" srcId="{9BE09539-47F8-486D-B112-F77781762489}" destId="{17018204-A073-405D-8880-D0D898ECF1C8}" srcOrd="2" destOrd="0" parTransId="{8F3F2ADB-FA53-4A6F-955D-D58B5BC50478}" sibTransId="{523A80A0-399E-4028-880F-62550E07F201}"/>
    <dgm:cxn modelId="{A6B5E333-03D4-44F3-A97F-52741F79EA8A}" srcId="{17018204-A073-405D-8880-D0D898ECF1C8}" destId="{28F4C661-0937-4DF1-B7C4-A163E8F52DFB}" srcOrd="1" destOrd="0" parTransId="{9F2075FE-9DB4-40FD-8636-4821822F72F5}" sibTransId="{748F1AD6-EF10-4A56-A58B-A2F2E21E3A0B}"/>
    <dgm:cxn modelId="{3137E3C6-B154-4A15-8D0C-69F10359D3CA}" type="presOf" srcId="{35EF1B56-30D0-4393-9412-24D08D3F20AE}" destId="{12263432-DA4A-4178-BA05-1A6D5CEC1571}" srcOrd="0" destOrd="0" presId="urn:microsoft.com/office/officeart/2005/8/layout/hierarchy1"/>
    <dgm:cxn modelId="{6F5D04F7-7A48-42D5-A144-86BB522CB822}" srcId="{5CF053DA-1043-4F1E-9EAF-62D17495BFAC}" destId="{ECD02DAF-33B9-452E-A94C-DB0BA48554A6}" srcOrd="1" destOrd="0" parTransId="{8A130FBA-6500-40B6-B8D2-2AF9248446A9}" sibTransId="{000A73B3-06B7-46FD-9BB3-561FD00C15D7}"/>
    <dgm:cxn modelId="{8F4FFD43-3D63-48E4-B08D-7C17361A1BD2}" srcId="{17018204-A073-405D-8880-D0D898ECF1C8}" destId="{35EF1B56-30D0-4393-9412-24D08D3F20AE}" srcOrd="2" destOrd="0" parTransId="{13A98029-A799-4C4D-AD50-4606213EA8E5}" sibTransId="{AFFA6EDB-6B26-4C84-9639-99AAEED64D1B}"/>
    <dgm:cxn modelId="{331405BC-66B0-44C7-A005-A4E9B8162E5A}" srcId="{9BE09539-47F8-486D-B112-F77781762489}" destId="{5CF053DA-1043-4F1E-9EAF-62D17495BFAC}" srcOrd="0" destOrd="0" parTransId="{42F3B8D0-9B8D-4739-B2FE-72AB92981052}" sibTransId="{D75B36D0-2857-4B02-B719-67D7ED843D2E}"/>
    <dgm:cxn modelId="{2CF061B7-8148-467F-9E69-C27F03110653}" srcId="{17018204-A073-405D-8880-D0D898ECF1C8}" destId="{44842CD2-9A74-468E-88CC-528377E8432E}" srcOrd="3" destOrd="0" parTransId="{774328B6-8F80-4E8B-BA79-A919697DA66F}" sibTransId="{4E0DBC29-6922-445E-8282-02F60297AABB}"/>
    <dgm:cxn modelId="{CFCB79EC-7E46-44FB-9DCF-5B72C2BFEE3A}" type="presOf" srcId="{C22BCDDA-FCE7-4948-AF61-37A6032F7537}" destId="{CBB4875B-38A3-46FD-B586-C78A1B819E7F}" srcOrd="0" destOrd="0" presId="urn:microsoft.com/office/officeart/2005/8/layout/hierarchy1"/>
    <dgm:cxn modelId="{144FEB61-37E0-4632-8877-4CB264125BCD}" srcId="{20B499D6-1C20-4B8B-9B99-947BE38964FA}" destId="{9BE09539-47F8-486D-B112-F77781762489}" srcOrd="0" destOrd="0" parTransId="{FCFEFADF-5CE1-44F8-8A4B-CDDC08A9BB20}" sibTransId="{4E298C80-1702-42E4-B28F-26A52DCE90D4}"/>
    <dgm:cxn modelId="{131C2E13-B343-4D43-9407-580AB7A731E4}" type="presOf" srcId="{9F2075FE-9DB4-40FD-8636-4821822F72F5}" destId="{A281409B-DCA9-4E0C-AE23-85960D2C1F98}" srcOrd="0" destOrd="0" presId="urn:microsoft.com/office/officeart/2005/8/layout/hierarchy1"/>
    <dgm:cxn modelId="{7A373157-16D0-45E1-BFE6-53A8E9BDDF42}" type="presOf" srcId="{5CF053DA-1043-4F1E-9EAF-62D17495BFAC}" destId="{5DBE865B-F279-4FEA-B4F2-440C025C1CB0}" srcOrd="0" destOrd="0" presId="urn:microsoft.com/office/officeart/2005/8/layout/hierarchy1"/>
    <dgm:cxn modelId="{88EFBE52-568B-43F1-8ACE-E176CDBC4A06}" type="presOf" srcId="{A548BD40-D422-4A68-98A6-CAD5D322D3C2}" destId="{B3E7C49B-BE52-40FD-9C51-807348C820EF}" srcOrd="0" destOrd="0" presId="urn:microsoft.com/office/officeart/2005/8/layout/hierarchy1"/>
    <dgm:cxn modelId="{81119362-D7B6-48A0-9561-1D5B99168323}" type="presOf" srcId="{42F3B8D0-9B8D-4739-B2FE-72AB92981052}" destId="{0FF9B881-4596-4EBE-A548-E447CFFFA1E4}" srcOrd="0" destOrd="0" presId="urn:microsoft.com/office/officeart/2005/8/layout/hierarchy1"/>
    <dgm:cxn modelId="{F68A5087-14A4-48F7-8892-9C44FEC84287}" type="presOf" srcId="{3431FB1D-70B8-43BC-A738-558F07A6A75A}" destId="{C1DF4519-E1B3-40A6-AF01-8BED01823FB1}" srcOrd="0" destOrd="0" presId="urn:microsoft.com/office/officeart/2005/8/layout/hierarchy1"/>
    <dgm:cxn modelId="{F58AFD19-C531-4E99-AEC9-11A0C2346BD3}" srcId="{5CF053DA-1043-4F1E-9EAF-62D17495BFAC}" destId="{02E10BCB-DB17-47FF-B365-37BB30F5E7FD}" srcOrd="0" destOrd="0" parTransId="{A548BD40-D422-4A68-98A6-CAD5D322D3C2}" sibTransId="{B2196906-A75E-43A1-BEB5-09AC1F3E8655}"/>
    <dgm:cxn modelId="{2F2EF40A-5FF9-4704-902A-305C2508F1F9}" srcId="{D570E31F-77A4-4F72-A2D2-4A995A700EA3}" destId="{49507E85-8A46-4D19-974C-D4F0DDE71E40}" srcOrd="1" destOrd="0" parTransId="{57B8DFD6-EA58-4195-BC1F-29F30571E9BF}" sibTransId="{EDF6033E-5C3C-40BD-A01D-B6F635A08AB9}"/>
    <dgm:cxn modelId="{0F44DF37-5315-426B-AAF6-A4A9B4BE6D94}" type="presOf" srcId="{774328B6-8F80-4E8B-BA79-A919697DA66F}" destId="{12BE7BC4-4CA7-4066-9704-9F1F75E8D813}" srcOrd="0" destOrd="0" presId="urn:microsoft.com/office/officeart/2005/8/layout/hierarchy1"/>
    <dgm:cxn modelId="{3CA8838D-4A4A-497A-8FEF-17326C5F0102}" type="presOf" srcId="{44842CD2-9A74-468E-88CC-528377E8432E}" destId="{E1C24709-45B9-4AEC-85B9-0326EDCE94CF}" srcOrd="0" destOrd="0" presId="urn:microsoft.com/office/officeart/2005/8/layout/hierarchy1"/>
    <dgm:cxn modelId="{893B9A78-3431-474B-B8BE-A717A2392CC9}" type="presOf" srcId="{17018204-A073-405D-8880-D0D898ECF1C8}" destId="{44599F66-956D-4229-9A48-28021E6D8601}" srcOrd="0" destOrd="0" presId="urn:microsoft.com/office/officeart/2005/8/layout/hierarchy1"/>
    <dgm:cxn modelId="{5B725A1C-893C-467B-BF63-97C5B20215ED}" srcId="{D570E31F-77A4-4F72-A2D2-4A995A700EA3}" destId="{E8ED05B4-A8E5-4413-8A64-736F1B171A2E}" srcOrd="0" destOrd="0" parTransId="{75ED2057-55E7-460F-AD1A-02C7E807C809}" sibTransId="{3F3ECF5E-5AE2-4AD0-92CB-72BF02DDBECA}"/>
    <dgm:cxn modelId="{9D235251-799E-4C97-83A4-4ACEE33DC8C8}" type="presOf" srcId="{ECD02DAF-33B9-452E-A94C-DB0BA48554A6}" destId="{E2E41E08-0AD9-40A8-A27F-2C962A8ECF82}" srcOrd="0" destOrd="0" presId="urn:microsoft.com/office/officeart/2005/8/layout/hierarchy1"/>
    <dgm:cxn modelId="{B81AF5D7-B93F-4CC2-B0D7-12A53ECEF9CF}" srcId="{9BE09539-47F8-486D-B112-F77781762489}" destId="{D570E31F-77A4-4F72-A2D2-4A995A700EA3}" srcOrd="1" destOrd="0" parTransId="{C22BCDDA-FCE7-4948-AF61-37A6032F7537}" sibTransId="{CF60D39E-FC53-4438-AC86-7A2B6289B798}"/>
    <dgm:cxn modelId="{DD30AD81-914C-4A00-943A-C9FE0BD58B85}" type="presOf" srcId="{75ED2057-55E7-460F-AD1A-02C7E807C809}" destId="{A1EB6C37-F2F0-4695-AE84-085581E0C24F}" srcOrd="0" destOrd="0" presId="urn:microsoft.com/office/officeart/2005/8/layout/hierarchy1"/>
    <dgm:cxn modelId="{0A6E9F02-62D6-44AE-97B3-337F349A9569}" type="presOf" srcId="{57B8DFD6-EA58-4195-BC1F-29F30571E9BF}" destId="{2A8A2D48-C9C2-4E92-806E-F2ABB36432B7}" srcOrd="0" destOrd="0" presId="urn:microsoft.com/office/officeart/2005/8/layout/hierarchy1"/>
    <dgm:cxn modelId="{2425A290-96A7-4775-9643-0A4F6F4DFAD3}" type="presOf" srcId="{28F4C661-0937-4DF1-B7C4-A163E8F52DFB}" destId="{7D8C8846-B46B-4414-A035-A6F2A1622769}" srcOrd="0" destOrd="0" presId="urn:microsoft.com/office/officeart/2005/8/layout/hierarchy1"/>
    <dgm:cxn modelId="{1929672F-0FA3-4695-8F67-D3EF198571A5}" type="presOf" srcId="{02E10BCB-DB17-47FF-B365-37BB30F5E7FD}" destId="{97A9DB5F-04FF-4125-ABEA-34EE01EE7C75}" srcOrd="0" destOrd="0" presId="urn:microsoft.com/office/officeart/2005/8/layout/hierarchy1"/>
    <dgm:cxn modelId="{048C9E03-7ACA-42B6-87AC-319DF98E41EC}" type="presOf" srcId="{132D3465-522C-4CD0-8672-6214AE9F5031}" destId="{EB58C126-475F-40D5-9F23-412854B7E0A0}" srcOrd="0" destOrd="0" presId="urn:microsoft.com/office/officeart/2005/8/layout/hierarchy1"/>
    <dgm:cxn modelId="{F1D65391-7870-45C8-B98B-887943EA8AEC}" type="presOf" srcId="{FAB48F71-0970-49EA-A2E2-BAD52A2E2915}" destId="{BBB666F4-D171-4263-A4F8-CC6794E159AA}" srcOrd="0" destOrd="0" presId="urn:microsoft.com/office/officeart/2005/8/layout/hierarchy1"/>
    <dgm:cxn modelId="{6E4CA53E-CCC1-4E26-9587-3577E047F5A5}" type="presOf" srcId="{13A98029-A799-4C4D-AD50-4606213EA8E5}" destId="{BD813490-0638-4992-8CA8-4CD5B75F8765}" srcOrd="0" destOrd="0" presId="urn:microsoft.com/office/officeart/2005/8/layout/hierarchy1"/>
    <dgm:cxn modelId="{EDC22625-94FD-47C7-9460-CED08E911393}" type="presOf" srcId="{8A130FBA-6500-40B6-B8D2-2AF9248446A9}" destId="{ECACBACE-D3D7-4191-ABA6-3A36307EA73A}" srcOrd="0" destOrd="0" presId="urn:microsoft.com/office/officeart/2005/8/layout/hierarchy1"/>
    <dgm:cxn modelId="{EEA51FFC-7BF6-4EEE-B89A-FD94CDF154C4}" type="presOf" srcId="{20B499D6-1C20-4B8B-9B99-947BE38964FA}" destId="{BF89AECF-C340-4C71-B17E-3FD9EFA916D3}" srcOrd="0" destOrd="0" presId="urn:microsoft.com/office/officeart/2005/8/layout/hierarchy1"/>
    <dgm:cxn modelId="{6202D300-0109-43BB-B177-A714BC30C83C}" type="presOf" srcId="{BFE407B5-2A9D-4D6E-BE49-5A8D410F50DE}" destId="{430BB2BE-0B42-4606-B190-C22AE2DD72E3}" srcOrd="0" destOrd="0" presId="urn:microsoft.com/office/officeart/2005/8/layout/hierarchy1"/>
    <dgm:cxn modelId="{87D02870-6172-4745-AAF1-74EF65D2B569}" type="presOf" srcId="{D570E31F-77A4-4F72-A2D2-4A995A700EA3}" destId="{4AF487C4-6422-4B23-969A-DB16376340F4}" srcOrd="0" destOrd="0" presId="urn:microsoft.com/office/officeart/2005/8/layout/hierarchy1"/>
    <dgm:cxn modelId="{E2A5F3FC-3327-4B55-B9EB-DFA6B00095F8}" type="presOf" srcId="{E8ED05B4-A8E5-4413-8A64-736F1B171A2E}" destId="{CCA35D9B-5D5F-47A4-9D1C-38AEDD02CB43}" srcOrd="0" destOrd="0" presId="urn:microsoft.com/office/officeart/2005/8/layout/hierarchy1"/>
    <dgm:cxn modelId="{051DFE5F-40CD-4ADE-8661-7668B63188DA}" type="presOf" srcId="{9BE09539-47F8-486D-B112-F77781762489}" destId="{EEB08DB4-8750-4F07-A969-EA060C6B0FAC}" srcOrd="0" destOrd="0" presId="urn:microsoft.com/office/officeart/2005/8/layout/hierarchy1"/>
    <dgm:cxn modelId="{038E4725-9A9E-4266-BB4B-076E30B3E046}" srcId="{17018204-A073-405D-8880-D0D898ECF1C8}" destId="{3431FB1D-70B8-43BC-A738-558F07A6A75A}" srcOrd="0" destOrd="0" parTransId="{BFE407B5-2A9D-4D6E-BE49-5A8D410F50DE}" sibTransId="{AB7FD35A-AF8A-458F-86D7-493956C446DB}"/>
    <dgm:cxn modelId="{631E750D-8070-4551-86B7-1EEA54A60E2C}" type="presOf" srcId="{8F3F2ADB-FA53-4A6F-955D-D58B5BC50478}" destId="{0C9341DB-9EC6-44F0-B0F0-CA17F40C7DA2}" srcOrd="0" destOrd="0" presId="urn:microsoft.com/office/officeart/2005/8/layout/hierarchy1"/>
    <dgm:cxn modelId="{00B24175-1191-4579-BD99-9C5889E5D68D}" srcId="{D570E31F-77A4-4F72-A2D2-4A995A700EA3}" destId="{FAB48F71-0970-49EA-A2E2-BAD52A2E2915}" srcOrd="2" destOrd="0" parTransId="{132D3465-522C-4CD0-8672-6214AE9F5031}" sibTransId="{3BD020D8-D3FA-4E93-8504-FF4D5217D962}"/>
    <dgm:cxn modelId="{B5761C2F-B313-4FCF-9266-02857230F3ED}" type="presParOf" srcId="{BF89AECF-C340-4C71-B17E-3FD9EFA916D3}" destId="{AC7C30E2-67D2-4697-B11B-BF52BB911AFF}" srcOrd="0" destOrd="0" presId="urn:microsoft.com/office/officeart/2005/8/layout/hierarchy1"/>
    <dgm:cxn modelId="{999735B4-E61E-4999-8DBC-D2ABBE630C18}" type="presParOf" srcId="{AC7C30E2-67D2-4697-B11B-BF52BB911AFF}" destId="{627ED762-091C-489A-8D8B-1DD0D73A2D84}" srcOrd="0" destOrd="0" presId="urn:microsoft.com/office/officeart/2005/8/layout/hierarchy1"/>
    <dgm:cxn modelId="{B67A6794-628A-40CE-A0F7-289A61617456}" type="presParOf" srcId="{627ED762-091C-489A-8D8B-1DD0D73A2D84}" destId="{13AFA308-FB89-47CB-9D16-F3000A5E3252}" srcOrd="0" destOrd="0" presId="urn:microsoft.com/office/officeart/2005/8/layout/hierarchy1"/>
    <dgm:cxn modelId="{555D6BD4-07FB-4F40-B347-160ECB3C15AF}" type="presParOf" srcId="{627ED762-091C-489A-8D8B-1DD0D73A2D84}" destId="{EEB08DB4-8750-4F07-A969-EA060C6B0FAC}" srcOrd="1" destOrd="0" presId="urn:microsoft.com/office/officeart/2005/8/layout/hierarchy1"/>
    <dgm:cxn modelId="{F2D5DCDF-9078-45EB-8ACE-47231D4BF825}" type="presParOf" srcId="{AC7C30E2-67D2-4697-B11B-BF52BB911AFF}" destId="{1AF3432E-80F8-4E99-A12B-CCDD2D484403}" srcOrd="1" destOrd="0" presId="urn:microsoft.com/office/officeart/2005/8/layout/hierarchy1"/>
    <dgm:cxn modelId="{B7F03948-2C09-440D-8CA9-1003EA083F5E}" type="presParOf" srcId="{1AF3432E-80F8-4E99-A12B-CCDD2D484403}" destId="{0FF9B881-4596-4EBE-A548-E447CFFFA1E4}" srcOrd="0" destOrd="0" presId="urn:microsoft.com/office/officeart/2005/8/layout/hierarchy1"/>
    <dgm:cxn modelId="{A9DF17AB-08A1-43C0-8A2B-5B97E0E6AA2F}" type="presParOf" srcId="{1AF3432E-80F8-4E99-A12B-CCDD2D484403}" destId="{B9E94FAA-5B3F-419A-BA30-ED21574A3C00}" srcOrd="1" destOrd="0" presId="urn:microsoft.com/office/officeart/2005/8/layout/hierarchy1"/>
    <dgm:cxn modelId="{26442949-E3A8-46CF-B0C0-6BE4581D8885}" type="presParOf" srcId="{B9E94FAA-5B3F-419A-BA30-ED21574A3C00}" destId="{D6546407-A2F8-4C2E-8146-B5FDC26D7B7A}" srcOrd="0" destOrd="0" presId="urn:microsoft.com/office/officeart/2005/8/layout/hierarchy1"/>
    <dgm:cxn modelId="{64C6D9EC-3E55-4F1C-B2EA-D39F21FD9307}" type="presParOf" srcId="{D6546407-A2F8-4C2E-8146-B5FDC26D7B7A}" destId="{6AA47232-1589-4AC2-8A48-6EF0E9A48285}" srcOrd="0" destOrd="0" presId="urn:microsoft.com/office/officeart/2005/8/layout/hierarchy1"/>
    <dgm:cxn modelId="{989CC303-E82F-4472-A9A1-E6A89E076C87}" type="presParOf" srcId="{D6546407-A2F8-4C2E-8146-B5FDC26D7B7A}" destId="{5DBE865B-F279-4FEA-B4F2-440C025C1CB0}" srcOrd="1" destOrd="0" presId="urn:microsoft.com/office/officeart/2005/8/layout/hierarchy1"/>
    <dgm:cxn modelId="{88404196-E57E-46FC-B42F-B806659BDEDC}" type="presParOf" srcId="{B9E94FAA-5B3F-419A-BA30-ED21574A3C00}" destId="{DB8FFD53-A1A2-43E1-9E72-D80164CABB1B}" srcOrd="1" destOrd="0" presId="urn:microsoft.com/office/officeart/2005/8/layout/hierarchy1"/>
    <dgm:cxn modelId="{15EA221D-421E-4AB9-9CFD-640F216C8E17}" type="presParOf" srcId="{DB8FFD53-A1A2-43E1-9E72-D80164CABB1B}" destId="{B3E7C49B-BE52-40FD-9C51-807348C820EF}" srcOrd="0" destOrd="0" presId="urn:microsoft.com/office/officeart/2005/8/layout/hierarchy1"/>
    <dgm:cxn modelId="{92BC34FD-363D-4950-8DC4-D1F6A823887A}" type="presParOf" srcId="{DB8FFD53-A1A2-43E1-9E72-D80164CABB1B}" destId="{C546CF9F-3E48-42E9-AA5E-D31A133B4EF8}" srcOrd="1" destOrd="0" presId="urn:microsoft.com/office/officeart/2005/8/layout/hierarchy1"/>
    <dgm:cxn modelId="{A4130BCC-E3EA-4AE0-A177-7A3A468DB640}" type="presParOf" srcId="{C546CF9F-3E48-42E9-AA5E-D31A133B4EF8}" destId="{9BB55AEC-35DF-454E-8DDF-D9468BC996FF}" srcOrd="0" destOrd="0" presId="urn:microsoft.com/office/officeart/2005/8/layout/hierarchy1"/>
    <dgm:cxn modelId="{DDB10E18-0FAF-4669-B442-4977399833F3}" type="presParOf" srcId="{9BB55AEC-35DF-454E-8DDF-D9468BC996FF}" destId="{57B93AEA-D901-4B16-BB49-D5005AD4101D}" srcOrd="0" destOrd="0" presId="urn:microsoft.com/office/officeart/2005/8/layout/hierarchy1"/>
    <dgm:cxn modelId="{19445278-6B6A-4450-A968-83F797E2980E}" type="presParOf" srcId="{9BB55AEC-35DF-454E-8DDF-D9468BC996FF}" destId="{97A9DB5F-04FF-4125-ABEA-34EE01EE7C75}" srcOrd="1" destOrd="0" presId="urn:microsoft.com/office/officeart/2005/8/layout/hierarchy1"/>
    <dgm:cxn modelId="{192DFEED-AC30-4534-9EC2-4391A6653460}" type="presParOf" srcId="{C546CF9F-3E48-42E9-AA5E-D31A133B4EF8}" destId="{9EFC483C-5575-47C8-AC88-63DC9CB08BD5}" srcOrd="1" destOrd="0" presId="urn:microsoft.com/office/officeart/2005/8/layout/hierarchy1"/>
    <dgm:cxn modelId="{0FCCE36F-91CD-4B48-BC92-6F5146C9C674}" type="presParOf" srcId="{DB8FFD53-A1A2-43E1-9E72-D80164CABB1B}" destId="{ECACBACE-D3D7-4191-ABA6-3A36307EA73A}" srcOrd="2" destOrd="0" presId="urn:microsoft.com/office/officeart/2005/8/layout/hierarchy1"/>
    <dgm:cxn modelId="{362C1156-8976-406E-9D90-D9D81FF9C871}" type="presParOf" srcId="{DB8FFD53-A1A2-43E1-9E72-D80164CABB1B}" destId="{3A1D10CB-CF4C-4F6F-A9B3-EC25712006D5}" srcOrd="3" destOrd="0" presId="urn:microsoft.com/office/officeart/2005/8/layout/hierarchy1"/>
    <dgm:cxn modelId="{BE94AB05-67AE-4FA3-9483-8DF3590A108B}" type="presParOf" srcId="{3A1D10CB-CF4C-4F6F-A9B3-EC25712006D5}" destId="{C218FEAD-4FE3-453A-B678-1CBD225357DA}" srcOrd="0" destOrd="0" presId="urn:microsoft.com/office/officeart/2005/8/layout/hierarchy1"/>
    <dgm:cxn modelId="{94281880-E1C6-4AEE-8DA1-4608697255E8}" type="presParOf" srcId="{C218FEAD-4FE3-453A-B678-1CBD225357DA}" destId="{03564937-9B44-4B3D-AE5A-97AAEEBF4EEA}" srcOrd="0" destOrd="0" presId="urn:microsoft.com/office/officeart/2005/8/layout/hierarchy1"/>
    <dgm:cxn modelId="{29F11022-DD0E-464B-9A41-E0B8162177EB}" type="presParOf" srcId="{C218FEAD-4FE3-453A-B678-1CBD225357DA}" destId="{E2E41E08-0AD9-40A8-A27F-2C962A8ECF82}" srcOrd="1" destOrd="0" presId="urn:microsoft.com/office/officeart/2005/8/layout/hierarchy1"/>
    <dgm:cxn modelId="{E9654F04-3575-4D20-9C99-4CCC1C83ECFB}" type="presParOf" srcId="{3A1D10CB-CF4C-4F6F-A9B3-EC25712006D5}" destId="{C4770FC7-2AC1-41FF-87FA-4D4BB19B2A0A}" srcOrd="1" destOrd="0" presId="urn:microsoft.com/office/officeart/2005/8/layout/hierarchy1"/>
    <dgm:cxn modelId="{D426B7EB-FC44-493B-988F-4DB856BFC088}" type="presParOf" srcId="{1AF3432E-80F8-4E99-A12B-CCDD2D484403}" destId="{CBB4875B-38A3-46FD-B586-C78A1B819E7F}" srcOrd="2" destOrd="0" presId="urn:microsoft.com/office/officeart/2005/8/layout/hierarchy1"/>
    <dgm:cxn modelId="{26BE34DB-E928-48B4-81CD-88601E02AA4C}" type="presParOf" srcId="{1AF3432E-80F8-4E99-A12B-CCDD2D484403}" destId="{D75483C4-1AA4-4868-8910-C9951A9A6A2C}" srcOrd="3" destOrd="0" presId="urn:microsoft.com/office/officeart/2005/8/layout/hierarchy1"/>
    <dgm:cxn modelId="{96CC8564-A8E3-47C7-BB87-6FBB703F128D}" type="presParOf" srcId="{D75483C4-1AA4-4868-8910-C9951A9A6A2C}" destId="{EFFEBC42-E858-4F0A-9EB2-EDF3137591C3}" srcOrd="0" destOrd="0" presId="urn:microsoft.com/office/officeart/2005/8/layout/hierarchy1"/>
    <dgm:cxn modelId="{0A59AE37-3EEA-410D-B37A-CDB5D03B35A8}" type="presParOf" srcId="{EFFEBC42-E858-4F0A-9EB2-EDF3137591C3}" destId="{85E7E6AE-4859-48B6-AD54-6F7C36FD4BCA}" srcOrd="0" destOrd="0" presId="urn:microsoft.com/office/officeart/2005/8/layout/hierarchy1"/>
    <dgm:cxn modelId="{B90FEBE0-5CCA-4EAB-B537-DF3F55CE7889}" type="presParOf" srcId="{EFFEBC42-E858-4F0A-9EB2-EDF3137591C3}" destId="{4AF487C4-6422-4B23-969A-DB16376340F4}" srcOrd="1" destOrd="0" presId="urn:microsoft.com/office/officeart/2005/8/layout/hierarchy1"/>
    <dgm:cxn modelId="{03887685-957D-4BB6-BCBC-027FBF385D56}" type="presParOf" srcId="{D75483C4-1AA4-4868-8910-C9951A9A6A2C}" destId="{2E4E47A8-F960-4D77-926F-0821B7AFCA7A}" srcOrd="1" destOrd="0" presId="urn:microsoft.com/office/officeart/2005/8/layout/hierarchy1"/>
    <dgm:cxn modelId="{10780A9B-0A65-4A57-B4EB-474DDD0EB734}" type="presParOf" srcId="{2E4E47A8-F960-4D77-926F-0821B7AFCA7A}" destId="{A1EB6C37-F2F0-4695-AE84-085581E0C24F}" srcOrd="0" destOrd="0" presId="urn:microsoft.com/office/officeart/2005/8/layout/hierarchy1"/>
    <dgm:cxn modelId="{2920FAE2-8928-4471-AAF2-6A2F78B72B9A}" type="presParOf" srcId="{2E4E47A8-F960-4D77-926F-0821B7AFCA7A}" destId="{F8277D9C-1A47-40BD-AA23-F12615463424}" srcOrd="1" destOrd="0" presId="urn:microsoft.com/office/officeart/2005/8/layout/hierarchy1"/>
    <dgm:cxn modelId="{D56CAF83-9AEF-417D-A28C-88C4E180EDEB}" type="presParOf" srcId="{F8277D9C-1A47-40BD-AA23-F12615463424}" destId="{43DF66F4-733E-44DA-8AB3-0759F6CADA9A}" srcOrd="0" destOrd="0" presId="urn:microsoft.com/office/officeart/2005/8/layout/hierarchy1"/>
    <dgm:cxn modelId="{86CF3247-F51A-4653-A910-093E5DF78B93}" type="presParOf" srcId="{43DF66F4-733E-44DA-8AB3-0759F6CADA9A}" destId="{92CDEEFD-DBEB-48CF-87D9-4C354663899C}" srcOrd="0" destOrd="0" presId="urn:microsoft.com/office/officeart/2005/8/layout/hierarchy1"/>
    <dgm:cxn modelId="{FD0F6835-E30D-419B-8137-46B3D14B8E48}" type="presParOf" srcId="{43DF66F4-733E-44DA-8AB3-0759F6CADA9A}" destId="{CCA35D9B-5D5F-47A4-9D1C-38AEDD02CB43}" srcOrd="1" destOrd="0" presId="urn:microsoft.com/office/officeart/2005/8/layout/hierarchy1"/>
    <dgm:cxn modelId="{71D95E6B-4D2E-4136-8ED7-168881762541}" type="presParOf" srcId="{F8277D9C-1A47-40BD-AA23-F12615463424}" destId="{9992ABB5-6883-4CB9-9CEA-26D8122BE552}" srcOrd="1" destOrd="0" presId="urn:microsoft.com/office/officeart/2005/8/layout/hierarchy1"/>
    <dgm:cxn modelId="{5A6CC2AC-93EF-413D-B805-119A6A89752E}" type="presParOf" srcId="{2E4E47A8-F960-4D77-926F-0821B7AFCA7A}" destId="{2A8A2D48-C9C2-4E92-806E-F2ABB36432B7}" srcOrd="2" destOrd="0" presId="urn:microsoft.com/office/officeart/2005/8/layout/hierarchy1"/>
    <dgm:cxn modelId="{FBA33759-C847-4328-8F6F-BE2CB72324DD}" type="presParOf" srcId="{2E4E47A8-F960-4D77-926F-0821B7AFCA7A}" destId="{2759EB79-F207-48DD-B0C4-94BC56AB6FDB}" srcOrd="3" destOrd="0" presId="urn:microsoft.com/office/officeart/2005/8/layout/hierarchy1"/>
    <dgm:cxn modelId="{DDF9AE89-9711-4D68-9302-5D8E892B0EDE}" type="presParOf" srcId="{2759EB79-F207-48DD-B0C4-94BC56AB6FDB}" destId="{3BF2F0B6-2F6C-4C94-8EE5-CF82451CA70C}" srcOrd="0" destOrd="0" presId="urn:microsoft.com/office/officeart/2005/8/layout/hierarchy1"/>
    <dgm:cxn modelId="{D079A480-EF7D-44BA-B053-0FDAB1632499}" type="presParOf" srcId="{3BF2F0B6-2F6C-4C94-8EE5-CF82451CA70C}" destId="{41CF04AA-F5B2-4E4C-A5FB-C0FB210B28B6}" srcOrd="0" destOrd="0" presId="urn:microsoft.com/office/officeart/2005/8/layout/hierarchy1"/>
    <dgm:cxn modelId="{EF487832-BCB1-4CEC-9F7C-5F625A03CBAD}" type="presParOf" srcId="{3BF2F0B6-2F6C-4C94-8EE5-CF82451CA70C}" destId="{1B3C39EA-B4D1-4BC9-AF94-9B05BAD674CA}" srcOrd="1" destOrd="0" presId="urn:microsoft.com/office/officeart/2005/8/layout/hierarchy1"/>
    <dgm:cxn modelId="{08B1287A-0892-41A8-9EBD-240F7298DA21}" type="presParOf" srcId="{2759EB79-F207-48DD-B0C4-94BC56AB6FDB}" destId="{07BE59C2-0E17-4D00-BFC1-AB067D25AEDA}" srcOrd="1" destOrd="0" presId="urn:microsoft.com/office/officeart/2005/8/layout/hierarchy1"/>
    <dgm:cxn modelId="{CFE45686-2D1F-4802-B4B9-120B53E93BC6}" type="presParOf" srcId="{2E4E47A8-F960-4D77-926F-0821B7AFCA7A}" destId="{EB58C126-475F-40D5-9F23-412854B7E0A0}" srcOrd="4" destOrd="0" presId="urn:microsoft.com/office/officeart/2005/8/layout/hierarchy1"/>
    <dgm:cxn modelId="{0A3FBAF6-A792-45C4-9C2A-1FEE710E383E}" type="presParOf" srcId="{2E4E47A8-F960-4D77-926F-0821B7AFCA7A}" destId="{871FA6B0-BC10-4B54-AC92-301359A4A34A}" srcOrd="5" destOrd="0" presId="urn:microsoft.com/office/officeart/2005/8/layout/hierarchy1"/>
    <dgm:cxn modelId="{FFD6E0EA-7B30-49E2-BABF-964B6F1B59AC}" type="presParOf" srcId="{871FA6B0-BC10-4B54-AC92-301359A4A34A}" destId="{1CF3549D-D2F7-41F7-990A-3812FFC0F656}" srcOrd="0" destOrd="0" presId="urn:microsoft.com/office/officeart/2005/8/layout/hierarchy1"/>
    <dgm:cxn modelId="{BB9BB5F5-0CC6-44CA-801C-D825B49A1F49}" type="presParOf" srcId="{1CF3549D-D2F7-41F7-990A-3812FFC0F656}" destId="{67E27F3B-4F0F-4561-9AFF-D9441394EE70}" srcOrd="0" destOrd="0" presId="urn:microsoft.com/office/officeart/2005/8/layout/hierarchy1"/>
    <dgm:cxn modelId="{76BDAD8B-0167-4BFA-B26D-5956F5669D32}" type="presParOf" srcId="{1CF3549D-D2F7-41F7-990A-3812FFC0F656}" destId="{BBB666F4-D171-4263-A4F8-CC6794E159AA}" srcOrd="1" destOrd="0" presId="urn:microsoft.com/office/officeart/2005/8/layout/hierarchy1"/>
    <dgm:cxn modelId="{C41DFED8-CBCA-4766-A0E3-F9F30D9E4028}" type="presParOf" srcId="{871FA6B0-BC10-4B54-AC92-301359A4A34A}" destId="{DAE043A1-7AD1-4ACB-AAA4-B4E4B1ED44E3}" srcOrd="1" destOrd="0" presId="urn:microsoft.com/office/officeart/2005/8/layout/hierarchy1"/>
    <dgm:cxn modelId="{1DDD0135-5F70-4919-951D-2CCC363D9242}" type="presParOf" srcId="{1AF3432E-80F8-4E99-A12B-CCDD2D484403}" destId="{0C9341DB-9EC6-44F0-B0F0-CA17F40C7DA2}" srcOrd="4" destOrd="0" presId="urn:microsoft.com/office/officeart/2005/8/layout/hierarchy1"/>
    <dgm:cxn modelId="{38229EAA-4D91-4C6A-ACCE-362DBCF11A6F}" type="presParOf" srcId="{1AF3432E-80F8-4E99-A12B-CCDD2D484403}" destId="{5D3457FB-7842-4570-A9F9-086D77E68F40}" srcOrd="5" destOrd="0" presId="urn:microsoft.com/office/officeart/2005/8/layout/hierarchy1"/>
    <dgm:cxn modelId="{0F1FBF9B-FDBA-4FC5-9D28-618383F8A3B9}" type="presParOf" srcId="{5D3457FB-7842-4570-A9F9-086D77E68F40}" destId="{93D4165B-5495-4386-A6B4-F69E55B82A03}" srcOrd="0" destOrd="0" presId="urn:microsoft.com/office/officeart/2005/8/layout/hierarchy1"/>
    <dgm:cxn modelId="{80A9D0A3-4134-45D5-9571-D6E93FEC0C22}" type="presParOf" srcId="{93D4165B-5495-4386-A6B4-F69E55B82A03}" destId="{C6500F46-1A7B-4C7F-9193-E636ED6E40F0}" srcOrd="0" destOrd="0" presId="urn:microsoft.com/office/officeart/2005/8/layout/hierarchy1"/>
    <dgm:cxn modelId="{8CC72A02-38F6-4834-A675-A7FF827750F8}" type="presParOf" srcId="{93D4165B-5495-4386-A6B4-F69E55B82A03}" destId="{44599F66-956D-4229-9A48-28021E6D8601}" srcOrd="1" destOrd="0" presId="urn:microsoft.com/office/officeart/2005/8/layout/hierarchy1"/>
    <dgm:cxn modelId="{2E6264BF-527A-44C8-A24E-EB23B2A81491}" type="presParOf" srcId="{5D3457FB-7842-4570-A9F9-086D77E68F40}" destId="{19EFD91A-E579-4454-B20C-4981C4D1E473}" srcOrd="1" destOrd="0" presId="urn:microsoft.com/office/officeart/2005/8/layout/hierarchy1"/>
    <dgm:cxn modelId="{349DB35A-40E8-4BE3-AE8A-22A65D818E74}" type="presParOf" srcId="{19EFD91A-E579-4454-B20C-4981C4D1E473}" destId="{430BB2BE-0B42-4606-B190-C22AE2DD72E3}" srcOrd="0" destOrd="0" presId="urn:microsoft.com/office/officeart/2005/8/layout/hierarchy1"/>
    <dgm:cxn modelId="{9095AE9A-7EE1-4C13-B09A-AE2812FD1F7E}" type="presParOf" srcId="{19EFD91A-E579-4454-B20C-4981C4D1E473}" destId="{F8DCCBB1-B34A-4F00-8D54-7CB2EEA4AE4E}" srcOrd="1" destOrd="0" presId="urn:microsoft.com/office/officeart/2005/8/layout/hierarchy1"/>
    <dgm:cxn modelId="{D528B892-9A59-4DF1-8D60-67A5C784B314}" type="presParOf" srcId="{F8DCCBB1-B34A-4F00-8D54-7CB2EEA4AE4E}" destId="{7FA85178-8124-4F05-A6E6-8C3D375C31BA}" srcOrd="0" destOrd="0" presId="urn:microsoft.com/office/officeart/2005/8/layout/hierarchy1"/>
    <dgm:cxn modelId="{F7A491DB-E856-4DE3-BD3E-3F763F9B7B4B}" type="presParOf" srcId="{7FA85178-8124-4F05-A6E6-8C3D375C31BA}" destId="{680A2BF3-8DA4-4194-A8A7-0B33BA882FF3}" srcOrd="0" destOrd="0" presId="urn:microsoft.com/office/officeart/2005/8/layout/hierarchy1"/>
    <dgm:cxn modelId="{C37CAD36-8AF5-44C5-BD47-120B616E489A}" type="presParOf" srcId="{7FA85178-8124-4F05-A6E6-8C3D375C31BA}" destId="{C1DF4519-E1B3-40A6-AF01-8BED01823FB1}" srcOrd="1" destOrd="0" presId="urn:microsoft.com/office/officeart/2005/8/layout/hierarchy1"/>
    <dgm:cxn modelId="{4C3BC921-9A6A-4ECC-A809-873D54F63ADD}" type="presParOf" srcId="{F8DCCBB1-B34A-4F00-8D54-7CB2EEA4AE4E}" destId="{57E9F6FC-9FBA-435E-8C9C-66AB8B0FA626}" srcOrd="1" destOrd="0" presId="urn:microsoft.com/office/officeart/2005/8/layout/hierarchy1"/>
    <dgm:cxn modelId="{F0B5D71C-1003-4076-A405-72BE87424837}" type="presParOf" srcId="{19EFD91A-E579-4454-B20C-4981C4D1E473}" destId="{A281409B-DCA9-4E0C-AE23-85960D2C1F98}" srcOrd="2" destOrd="0" presId="urn:microsoft.com/office/officeart/2005/8/layout/hierarchy1"/>
    <dgm:cxn modelId="{5B02DC16-4BAA-4766-82E0-A32D88549F17}" type="presParOf" srcId="{19EFD91A-E579-4454-B20C-4981C4D1E473}" destId="{4CBC39C2-E879-4341-8783-9CB48761B964}" srcOrd="3" destOrd="0" presId="urn:microsoft.com/office/officeart/2005/8/layout/hierarchy1"/>
    <dgm:cxn modelId="{94A1BC7B-791C-453B-A0E8-8CF28468532C}" type="presParOf" srcId="{4CBC39C2-E879-4341-8783-9CB48761B964}" destId="{981C44A0-1D69-4E56-9363-08F3A351526E}" srcOrd="0" destOrd="0" presId="urn:microsoft.com/office/officeart/2005/8/layout/hierarchy1"/>
    <dgm:cxn modelId="{6568BE44-0A07-4AE5-AC78-9C8B9170602C}" type="presParOf" srcId="{981C44A0-1D69-4E56-9363-08F3A351526E}" destId="{7D4B1189-1AAB-4831-B803-4E3B12C013C8}" srcOrd="0" destOrd="0" presId="urn:microsoft.com/office/officeart/2005/8/layout/hierarchy1"/>
    <dgm:cxn modelId="{697B69C0-185F-404B-9C28-24BAE0AD00C4}" type="presParOf" srcId="{981C44A0-1D69-4E56-9363-08F3A351526E}" destId="{7D8C8846-B46B-4414-A035-A6F2A1622769}" srcOrd="1" destOrd="0" presId="urn:microsoft.com/office/officeart/2005/8/layout/hierarchy1"/>
    <dgm:cxn modelId="{62D8420C-253D-4B1E-BD80-44669B84F9B6}" type="presParOf" srcId="{4CBC39C2-E879-4341-8783-9CB48761B964}" destId="{3A136BB4-017B-47DD-B4C9-D38B306D53BB}" srcOrd="1" destOrd="0" presId="urn:microsoft.com/office/officeart/2005/8/layout/hierarchy1"/>
    <dgm:cxn modelId="{1BAC2085-921C-4446-9739-70C3946E99E1}" type="presParOf" srcId="{19EFD91A-E579-4454-B20C-4981C4D1E473}" destId="{BD813490-0638-4992-8CA8-4CD5B75F8765}" srcOrd="4" destOrd="0" presId="urn:microsoft.com/office/officeart/2005/8/layout/hierarchy1"/>
    <dgm:cxn modelId="{7B1564DA-8BFB-490E-8280-91B650D2C753}" type="presParOf" srcId="{19EFD91A-E579-4454-B20C-4981C4D1E473}" destId="{9A0704A6-57FE-4FFB-B3E3-00B9C41B950D}" srcOrd="5" destOrd="0" presId="urn:microsoft.com/office/officeart/2005/8/layout/hierarchy1"/>
    <dgm:cxn modelId="{9A799E67-1367-42E3-AFB9-4831EEB2EF9B}" type="presParOf" srcId="{9A0704A6-57FE-4FFB-B3E3-00B9C41B950D}" destId="{8966C816-98D6-4B27-A881-5E3CE42704C3}" srcOrd="0" destOrd="0" presId="urn:microsoft.com/office/officeart/2005/8/layout/hierarchy1"/>
    <dgm:cxn modelId="{BDAC4A5F-0E41-4697-BE6C-75A25A95EF2F}" type="presParOf" srcId="{8966C816-98D6-4B27-A881-5E3CE42704C3}" destId="{B23FB0B7-B56C-43B8-9EB4-B64C8079FE07}" srcOrd="0" destOrd="0" presId="urn:microsoft.com/office/officeart/2005/8/layout/hierarchy1"/>
    <dgm:cxn modelId="{83329EC2-C5F1-4418-84CC-D8D58B2F93D0}" type="presParOf" srcId="{8966C816-98D6-4B27-A881-5E3CE42704C3}" destId="{12263432-DA4A-4178-BA05-1A6D5CEC1571}" srcOrd="1" destOrd="0" presId="urn:microsoft.com/office/officeart/2005/8/layout/hierarchy1"/>
    <dgm:cxn modelId="{22E9CFD4-498E-4158-B58F-DAAC492DB55F}" type="presParOf" srcId="{9A0704A6-57FE-4FFB-B3E3-00B9C41B950D}" destId="{26FA1687-21E5-4298-9AC4-E3416E369A92}" srcOrd="1" destOrd="0" presId="urn:microsoft.com/office/officeart/2005/8/layout/hierarchy1"/>
    <dgm:cxn modelId="{50E50ACE-60ED-4D8C-A89A-646A5D69FD1E}" type="presParOf" srcId="{19EFD91A-E579-4454-B20C-4981C4D1E473}" destId="{12BE7BC4-4CA7-4066-9704-9F1F75E8D813}" srcOrd="6" destOrd="0" presId="urn:microsoft.com/office/officeart/2005/8/layout/hierarchy1"/>
    <dgm:cxn modelId="{055164E3-F6CA-43E4-9709-649F336FE886}" type="presParOf" srcId="{19EFD91A-E579-4454-B20C-4981C4D1E473}" destId="{18C0AEA1-203E-4824-B018-2769F0E1F82C}" srcOrd="7" destOrd="0" presId="urn:microsoft.com/office/officeart/2005/8/layout/hierarchy1"/>
    <dgm:cxn modelId="{A9BE98EC-18F7-4F09-9466-025083A14777}" type="presParOf" srcId="{18C0AEA1-203E-4824-B018-2769F0E1F82C}" destId="{4A37B2A0-5166-4A52-AFA7-50365C0ACCA4}" srcOrd="0" destOrd="0" presId="urn:microsoft.com/office/officeart/2005/8/layout/hierarchy1"/>
    <dgm:cxn modelId="{405BEF96-AB8E-4785-A904-7DFAFC21CB0B}" type="presParOf" srcId="{4A37B2A0-5166-4A52-AFA7-50365C0ACCA4}" destId="{7007245D-9E63-436C-A0E7-43E0BF11461E}" srcOrd="0" destOrd="0" presId="urn:microsoft.com/office/officeart/2005/8/layout/hierarchy1"/>
    <dgm:cxn modelId="{86D65BAE-3881-40F1-9044-0BD168875C25}" type="presParOf" srcId="{4A37B2A0-5166-4A52-AFA7-50365C0ACCA4}" destId="{E1C24709-45B9-4AEC-85B9-0326EDCE94CF}" srcOrd="1" destOrd="0" presId="urn:microsoft.com/office/officeart/2005/8/layout/hierarchy1"/>
    <dgm:cxn modelId="{E3FEDFC7-AB2A-4C7F-AD51-6A184624E897}" type="presParOf" srcId="{18C0AEA1-203E-4824-B018-2769F0E1F82C}" destId="{F206B271-9EC5-4F40-AC59-7AB64CDC19D0}" srcOrd="1" destOrd="0" presId="urn:microsoft.com/office/officeart/2005/8/layout/hierarchy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B499D6-1C20-4B8B-9B99-947BE38964F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D570E31F-77A4-4F72-A2D2-4A995A700EA3}">
      <dgm:prSet phldrT="[文本]" custT="1"/>
      <dgm:spPr/>
      <dgm:t>
        <a:bodyPr/>
        <a:lstStyle/>
        <a:p>
          <a:r>
            <a:rPr lang="zh-CN" altLang="en-US" sz="1200" smtClean="0"/>
            <a:t>工程结构</a:t>
          </a:r>
          <a:endParaRPr lang="zh-CN" altLang="en-US" sz="1200"/>
        </a:p>
      </dgm:t>
    </dgm:pt>
    <dgm:pt modelId="{C22BCDDA-FCE7-4948-AF61-37A6032F7537}" type="parTrans" cxnId="{B81AF5D7-B93F-4CC2-B0D7-12A53ECEF9CF}">
      <dgm:prSet/>
      <dgm:spPr/>
      <dgm:t>
        <a:bodyPr/>
        <a:lstStyle/>
        <a:p>
          <a:endParaRPr lang="zh-CN" altLang="en-US" sz="3200"/>
        </a:p>
      </dgm:t>
    </dgm:pt>
    <dgm:pt modelId="{CF60D39E-FC53-4438-AC86-7A2B6289B798}" type="sibTrans" cxnId="{B81AF5D7-B93F-4CC2-B0D7-12A53ECEF9CF}">
      <dgm:prSet/>
      <dgm:spPr/>
      <dgm:t>
        <a:bodyPr/>
        <a:lstStyle/>
        <a:p>
          <a:endParaRPr lang="zh-CN" altLang="en-US" sz="3200"/>
        </a:p>
      </dgm:t>
    </dgm:pt>
    <dgm:pt modelId="{E8ED05B4-A8E5-4413-8A64-736F1B171A2E}">
      <dgm:prSet phldrT="[文本]" custT="1"/>
      <dgm:spPr/>
      <dgm:t>
        <a:bodyPr/>
        <a:lstStyle/>
        <a:p>
          <a:r>
            <a:rPr lang="zh-CN" altLang="en-US" sz="1200" smtClean="0"/>
            <a:t>屋面钢结构计算</a:t>
          </a:r>
          <a:endParaRPr lang="zh-CN" altLang="en-US" sz="1200"/>
        </a:p>
      </dgm:t>
    </dgm:pt>
    <dgm:pt modelId="{75ED2057-55E7-460F-AD1A-02C7E807C809}" type="parTrans" cxnId="{5B725A1C-893C-467B-BF63-97C5B20215ED}">
      <dgm:prSet/>
      <dgm:spPr/>
      <dgm:t>
        <a:bodyPr/>
        <a:lstStyle/>
        <a:p>
          <a:endParaRPr lang="zh-CN" altLang="en-US" sz="3200"/>
        </a:p>
      </dgm:t>
    </dgm:pt>
    <dgm:pt modelId="{3F3ECF5E-5AE2-4AD0-92CB-72BF02DDBECA}" type="sibTrans" cxnId="{5B725A1C-893C-467B-BF63-97C5B20215ED}">
      <dgm:prSet/>
      <dgm:spPr/>
      <dgm:t>
        <a:bodyPr/>
        <a:lstStyle/>
        <a:p>
          <a:endParaRPr lang="zh-CN" altLang="en-US" sz="3200"/>
        </a:p>
      </dgm:t>
    </dgm:pt>
    <dgm:pt modelId="{9BE09539-47F8-486D-B112-F77781762489}">
      <dgm:prSet phldrT="[文本]" custT="1"/>
      <dgm:spPr/>
      <dgm:t>
        <a:bodyPr/>
        <a:lstStyle/>
        <a:p>
          <a:r>
            <a:rPr lang="zh-CN" altLang="en-US" sz="1200" smtClean="0"/>
            <a:t>发电厂房</a:t>
          </a:r>
          <a:endParaRPr lang="zh-CN" altLang="en-US" sz="1200"/>
        </a:p>
      </dgm:t>
    </dgm:pt>
    <dgm:pt modelId="{FCFEFADF-5CE1-44F8-8A4B-CDDC08A9BB20}" type="parTrans" cxnId="{144FEB61-37E0-4632-8877-4CB264125BCD}">
      <dgm:prSet/>
      <dgm:spPr/>
      <dgm:t>
        <a:bodyPr/>
        <a:lstStyle/>
        <a:p>
          <a:endParaRPr lang="zh-CN" altLang="en-US" sz="3200"/>
        </a:p>
      </dgm:t>
    </dgm:pt>
    <dgm:pt modelId="{4E298C80-1702-42E4-B28F-26A52DCE90D4}" type="sibTrans" cxnId="{144FEB61-37E0-4632-8877-4CB264125BCD}">
      <dgm:prSet/>
      <dgm:spPr/>
      <dgm:t>
        <a:bodyPr/>
        <a:lstStyle/>
        <a:p>
          <a:endParaRPr lang="zh-CN" altLang="en-US" sz="3200"/>
        </a:p>
      </dgm:t>
    </dgm:pt>
    <dgm:pt modelId="{49507E85-8A46-4D19-974C-D4F0DDE71E40}">
      <dgm:prSet phldrT="[文本]" custT="1"/>
      <dgm:spPr/>
      <dgm:t>
        <a:bodyPr/>
        <a:lstStyle/>
        <a:p>
          <a:r>
            <a:rPr lang="zh-CN" altLang="en-US" sz="1200" smtClean="0"/>
            <a:t>吊车梁及排架计算</a:t>
          </a:r>
          <a:endParaRPr lang="zh-CN" altLang="en-US" sz="1200"/>
        </a:p>
      </dgm:t>
    </dgm:pt>
    <dgm:pt modelId="{57B8DFD6-EA58-4195-BC1F-29F30571E9BF}" type="parTrans" cxnId="{2F2EF40A-5FF9-4704-902A-305C2508F1F9}">
      <dgm:prSet/>
      <dgm:spPr/>
      <dgm:t>
        <a:bodyPr/>
        <a:lstStyle/>
        <a:p>
          <a:endParaRPr lang="zh-CN" altLang="en-US" sz="3200"/>
        </a:p>
      </dgm:t>
    </dgm:pt>
    <dgm:pt modelId="{EDF6033E-5C3C-40BD-A01D-B6F635A08AB9}" type="sibTrans" cxnId="{2F2EF40A-5FF9-4704-902A-305C2508F1F9}">
      <dgm:prSet/>
      <dgm:spPr/>
      <dgm:t>
        <a:bodyPr/>
        <a:lstStyle/>
        <a:p>
          <a:endParaRPr lang="zh-CN" altLang="en-US" sz="3200"/>
        </a:p>
      </dgm:t>
    </dgm:pt>
    <dgm:pt modelId="{FAB48F71-0970-49EA-A2E2-BAD52A2E2915}">
      <dgm:prSet phldrT="[文本]" custT="1"/>
      <dgm:spPr/>
      <dgm:t>
        <a:bodyPr/>
        <a:lstStyle/>
        <a:p>
          <a:r>
            <a:rPr lang="zh-CN" altLang="en-US" sz="1200" smtClean="0"/>
            <a:t>抗震计算</a:t>
          </a:r>
          <a:endParaRPr lang="zh-CN" altLang="en-US" sz="1200"/>
        </a:p>
      </dgm:t>
    </dgm:pt>
    <dgm:pt modelId="{132D3465-522C-4CD0-8672-6214AE9F5031}" type="parTrans" cxnId="{00B24175-1191-4579-BD99-9C5889E5D68D}">
      <dgm:prSet/>
      <dgm:spPr/>
      <dgm:t>
        <a:bodyPr/>
        <a:lstStyle/>
        <a:p>
          <a:endParaRPr lang="zh-CN" altLang="en-US" sz="3200"/>
        </a:p>
      </dgm:t>
    </dgm:pt>
    <dgm:pt modelId="{3BD020D8-D3FA-4E93-8504-FF4D5217D962}" type="sibTrans" cxnId="{00B24175-1191-4579-BD99-9C5889E5D68D}">
      <dgm:prSet/>
      <dgm:spPr/>
      <dgm:t>
        <a:bodyPr/>
        <a:lstStyle/>
        <a:p>
          <a:endParaRPr lang="zh-CN" altLang="en-US" sz="3200"/>
        </a:p>
      </dgm:t>
    </dgm:pt>
    <dgm:pt modelId="{8ACE94CD-0FD1-46AF-86FC-ECA8994F835B}">
      <dgm:prSet phldrT="[文本]" custT="1"/>
      <dgm:spPr/>
      <dgm:t>
        <a:bodyPr/>
        <a:lstStyle/>
        <a:p>
          <a:r>
            <a:rPr lang="zh-CN" altLang="en-US" sz="1200" smtClean="0"/>
            <a:t>整体结构计算</a:t>
          </a:r>
          <a:endParaRPr lang="zh-CN" altLang="en-US" sz="1200"/>
        </a:p>
      </dgm:t>
    </dgm:pt>
    <dgm:pt modelId="{60C06828-BBB8-49C7-A9C5-AC47FA1B1A5C}" type="parTrans" cxnId="{06E2B27B-0561-4E54-9432-C1960C7011E9}">
      <dgm:prSet/>
      <dgm:spPr/>
      <dgm:t>
        <a:bodyPr/>
        <a:lstStyle/>
        <a:p>
          <a:endParaRPr lang="zh-CN" altLang="en-US" sz="3200"/>
        </a:p>
      </dgm:t>
    </dgm:pt>
    <dgm:pt modelId="{585CBFBD-2C8C-4BD6-8999-77024497A1A9}" type="sibTrans" cxnId="{06E2B27B-0561-4E54-9432-C1960C7011E9}">
      <dgm:prSet/>
      <dgm:spPr/>
      <dgm:t>
        <a:bodyPr/>
        <a:lstStyle/>
        <a:p>
          <a:endParaRPr lang="zh-CN" altLang="en-US" sz="3200"/>
        </a:p>
      </dgm:t>
    </dgm:pt>
    <dgm:pt modelId="{2A73A470-621B-4CAD-B1DA-0762C4EADB55}">
      <dgm:prSet phldrT="[文本]" custT="1"/>
      <dgm:spPr/>
      <dgm:t>
        <a:bodyPr/>
        <a:lstStyle/>
        <a:p>
          <a:r>
            <a:rPr lang="zh-CN" altLang="en-US" sz="1200" smtClean="0"/>
            <a:t>机墩结构计算</a:t>
          </a:r>
          <a:endParaRPr lang="zh-CN" altLang="en-US" sz="1200"/>
        </a:p>
      </dgm:t>
    </dgm:pt>
    <dgm:pt modelId="{894976CD-26B5-42D5-9C49-68A09619C19D}" type="parTrans" cxnId="{C139374D-2544-44C8-962E-FE00D37809FE}">
      <dgm:prSet/>
      <dgm:spPr/>
      <dgm:t>
        <a:bodyPr/>
        <a:lstStyle/>
        <a:p>
          <a:endParaRPr lang="zh-CN" altLang="en-US" sz="3200"/>
        </a:p>
      </dgm:t>
    </dgm:pt>
    <dgm:pt modelId="{614DC230-34C6-4949-9663-55095288669D}" type="sibTrans" cxnId="{C139374D-2544-44C8-962E-FE00D37809FE}">
      <dgm:prSet/>
      <dgm:spPr/>
      <dgm:t>
        <a:bodyPr/>
        <a:lstStyle/>
        <a:p>
          <a:endParaRPr lang="zh-CN" altLang="en-US" sz="3200"/>
        </a:p>
      </dgm:t>
    </dgm:pt>
    <dgm:pt modelId="{7A06C477-EF50-485B-AB66-57935853454C}">
      <dgm:prSet phldrT="[文本]" custT="1"/>
      <dgm:spPr/>
      <dgm:t>
        <a:bodyPr/>
        <a:lstStyle/>
        <a:p>
          <a:r>
            <a:rPr lang="zh-CN" altLang="en-US" sz="1200" smtClean="0"/>
            <a:t>蜗壳结构计算</a:t>
          </a:r>
          <a:endParaRPr lang="zh-CN" altLang="en-US" sz="1200"/>
        </a:p>
      </dgm:t>
    </dgm:pt>
    <dgm:pt modelId="{D3C1EF11-9097-4DCC-A321-34EB3842E7D8}" type="parTrans" cxnId="{190ACBA8-237D-4A81-B447-2967940D9576}">
      <dgm:prSet/>
      <dgm:spPr/>
      <dgm:t>
        <a:bodyPr/>
        <a:lstStyle/>
        <a:p>
          <a:endParaRPr lang="zh-CN" altLang="en-US" sz="3200"/>
        </a:p>
      </dgm:t>
    </dgm:pt>
    <dgm:pt modelId="{4048A3DD-1F04-426D-B143-10D9D13FC4DB}" type="sibTrans" cxnId="{190ACBA8-237D-4A81-B447-2967940D9576}">
      <dgm:prSet/>
      <dgm:spPr/>
      <dgm:t>
        <a:bodyPr/>
        <a:lstStyle/>
        <a:p>
          <a:endParaRPr lang="zh-CN" altLang="en-US" sz="3200"/>
        </a:p>
      </dgm:t>
    </dgm:pt>
    <dgm:pt modelId="{BF89AECF-C340-4C71-B17E-3FD9EFA916D3}" type="pres">
      <dgm:prSet presAssocID="{20B499D6-1C20-4B8B-9B99-947BE38964FA}" presName="hierChild1" presStyleCnt="0">
        <dgm:presLayoutVars>
          <dgm:chPref val="1"/>
          <dgm:dir/>
          <dgm:animOne val="branch"/>
          <dgm:animLvl val="lvl"/>
          <dgm:resizeHandles/>
        </dgm:presLayoutVars>
      </dgm:prSet>
      <dgm:spPr/>
      <dgm:t>
        <a:bodyPr/>
        <a:lstStyle/>
        <a:p>
          <a:endParaRPr lang="zh-CN" altLang="en-US"/>
        </a:p>
      </dgm:t>
    </dgm:pt>
    <dgm:pt modelId="{AC7C30E2-67D2-4697-B11B-BF52BB911AFF}" type="pres">
      <dgm:prSet presAssocID="{9BE09539-47F8-486D-B112-F77781762489}" presName="hierRoot1" presStyleCnt="0"/>
      <dgm:spPr/>
    </dgm:pt>
    <dgm:pt modelId="{627ED762-091C-489A-8D8B-1DD0D73A2D84}" type="pres">
      <dgm:prSet presAssocID="{9BE09539-47F8-486D-B112-F77781762489}" presName="composite" presStyleCnt="0"/>
      <dgm:spPr/>
    </dgm:pt>
    <dgm:pt modelId="{13AFA308-FB89-47CB-9D16-F3000A5E3252}" type="pres">
      <dgm:prSet presAssocID="{9BE09539-47F8-486D-B112-F77781762489}" presName="background" presStyleLbl="node0" presStyleIdx="0" presStyleCnt="1"/>
      <dgm:spPr/>
    </dgm:pt>
    <dgm:pt modelId="{EEB08DB4-8750-4F07-A969-EA060C6B0FAC}" type="pres">
      <dgm:prSet presAssocID="{9BE09539-47F8-486D-B112-F77781762489}" presName="text" presStyleLbl="fgAcc0" presStyleIdx="0" presStyleCnt="1">
        <dgm:presLayoutVars>
          <dgm:chPref val="3"/>
        </dgm:presLayoutVars>
      </dgm:prSet>
      <dgm:spPr/>
      <dgm:t>
        <a:bodyPr/>
        <a:lstStyle/>
        <a:p>
          <a:endParaRPr lang="zh-CN" altLang="en-US"/>
        </a:p>
      </dgm:t>
    </dgm:pt>
    <dgm:pt modelId="{1AF3432E-80F8-4E99-A12B-CCDD2D484403}" type="pres">
      <dgm:prSet presAssocID="{9BE09539-47F8-486D-B112-F77781762489}" presName="hierChild2" presStyleCnt="0"/>
      <dgm:spPr/>
    </dgm:pt>
    <dgm:pt modelId="{CBB4875B-38A3-46FD-B586-C78A1B819E7F}" type="pres">
      <dgm:prSet presAssocID="{C22BCDDA-FCE7-4948-AF61-37A6032F7537}" presName="Name10" presStyleLbl="parChTrans1D2" presStyleIdx="0" presStyleCnt="1"/>
      <dgm:spPr/>
      <dgm:t>
        <a:bodyPr/>
        <a:lstStyle/>
        <a:p>
          <a:endParaRPr lang="zh-CN" altLang="en-US"/>
        </a:p>
      </dgm:t>
    </dgm:pt>
    <dgm:pt modelId="{D75483C4-1AA4-4868-8910-C9951A9A6A2C}" type="pres">
      <dgm:prSet presAssocID="{D570E31F-77A4-4F72-A2D2-4A995A700EA3}" presName="hierRoot2" presStyleCnt="0"/>
      <dgm:spPr/>
    </dgm:pt>
    <dgm:pt modelId="{EFFEBC42-E858-4F0A-9EB2-EDF3137591C3}" type="pres">
      <dgm:prSet presAssocID="{D570E31F-77A4-4F72-A2D2-4A995A700EA3}" presName="composite2" presStyleCnt="0"/>
      <dgm:spPr/>
    </dgm:pt>
    <dgm:pt modelId="{85E7E6AE-4859-48B6-AD54-6F7C36FD4BCA}" type="pres">
      <dgm:prSet presAssocID="{D570E31F-77A4-4F72-A2D2-4A995A700EA3}" presName="background2" presStyleLbl="node2" presStyleIdx="0" presStyleCnt="1"/>
      <dgm:spPr/>
    </dgm:pt>
    <dgm:pt modelId="{4AF487C4-6422-4B23-969A-DB16376340F4}" type="pres">
      <dgm:prSet presAssocID="{D570E31F-77A4-4F72-A2D2-4A995A700EA3}" presName="text2" presStyleLbl="fgAcc2" presStyleIdx="0" presStyleCnt="1">
        <dgm:presLayoutVars>
          <dgm:chPref val="3"/>
        </dgm:presLayoutVars>
      </dgm:prSet>
      <dgm:spPr/>
      <dgm:t>
        <a:bodyPr/>
        <a:lstStyle/>
        <a:p>
          <a:endParaRPr lang="zh-CN" altLang="en-US"/>
        </a:p>
      </dgm:t>
    </dgm:pt>
    <dgm:pt modelId="{2E4E47A8-F960-4D77-926F-0821B7AFCA7A}" type="pres">
      <dgm:prSet presAssocID="{D570E31F-77A4-4F72-A2D2-4A995A700EA3}" presName="hierChild3" presStyleCnt="0"/>
      <dgm:spPr/>
    </dgm:pt>
    <dgm:pt modelId="{A1EB6C37-F2F0-4695-AE84-085581E0C24F}" type="pres">
      <dgm:prSet presAssocID="{75ED2057-55E7-460F-AD1A-02C7E807C809}" presName="Name17" presStyleLbl="parChTrans1D3" presStyleIdx="0" presStyleCnt="6"/>
      <dgm:spPr/>
      <dgm:t>
        <a:bodyPr/>
        <a:lstStyle/>
        <a:p>
          <a:endParaRPr lang="zh-CN" altLang="en-US"/>
        </a:p>
      </dgm:t>
    </dgm:pt>
    <dgm:pt modelId="{F8277D9C-1A47-40BD-AA23-F12615463424}" type="pres">
      <dgm:prSet presAssocID="{E8ED05B4-A8E5-4413-8A64-736F1B171A2E}" presName="hierRoot3" presStyleCnt="0"/>
      <dgm:spPr/>
    </dgm:pt>
    <dgm:pt modelId="{43DF66F4-733E-44DA-8AB3-0759F6CADA9A}" type="pres">
      <dgm:prSet presAssocID="{E8ED05B4-A8E5-4413-8A64-736F1B171A2E}" presName="composite3" presStyleCnt="0"/>
      <dgm:spPr/>
    </dgm:pt>
    <dgm:pt modelId="{92CDEEFD-DBEB-48CF-87D9-4C354663899C}" type="pres">
      <dgm:prSet presAssocID="{E8ED05B4-A8E5-4413-8A64-736F1B171A2E}" presName="background3" presStyleLbl="node3" presStyleIdx="0" presStyleCnt="6"/>
      <dgm:spPr/>
    </dgm:pt>
    <dgm:pt modelId="{CCA35D9B-5D5F-47A4-9D1C-38AEDD02CB43}" type="pres">
      <dgm:prSet presAssocID="{E8ED05B4-A8E5-4413-8A64-736F1B171A2E}" presName="text3" presStyleLbl="fgAcc3" presStyleIdx="0" presStyleCnt="6">
        <dgm:presLayoutVars>
          <dgm:chPref val="3"/>
        </dgm:presLayoutVars>
      </dgm:prSet>
      <dgm:spPr/>
      <dgm:t>
        <a:bodyPr/>
        <a:lstStyle/>
        <a:p>
          <a:endParaRPr lang="zh-CN" altLang="en-US"/>
        </a:p>
      </dgm:t>
    </dgm:pt>
    <dgm:pt modelId="{9992ABB5-6883-4CB9-9CEA-26D8122BE552}" type="pres">
      <dgm:prSet presAssocID="{E8ED05B4-A8E5-4413-8A64-736F1B171A2E}" presName="hierChild4" presStyleCnt="0"/>
      <dgm:spPr/>
    </dgm:pt>
    <dgm:pt modelId="{2A8A2D48-C9C2-4E92-806E-F2ABB36432B7}" type="pres">
      <dgm:prSet presAssocID="{57B8DFD6-EA58-4195-BC1F-29F30571E9BF}" presName="Name17" presStyleLbl="parChTrans1D3" presStyleIdx="1" presStyleCnt="6"/>
      <dgm:spPr/>
      <dgm:t>
        <a:bodyPr/>
        <a:lstStyle/>
        <a:p>
          <a:endParaRPr lang="zh-CN" altLang="en-US"/>
        </a:p>
      </dgm:t>
    </dgm:pt>
    <dgm:pt modelId="{2759EB79-F207-48DD-B0C4-94BC56AB6FDB}" type="pres">
      <dgm:prSet presAssocID="{49507E85-8A46-4D19-974C-D4F0DDE71E40}" presName="hierRoot3" presStyleCnt="0"/>
      <dgm:spPr/>
    </dgm:pt>
    <dgm:pt modelId="{3BF2F0B6-2F6C-4C94-8EE5-CF82451CA70C}" type="pres">
      <dgm:prSet presAssocID="{49507E85-8A46-4D19-974C-D4F0DDE71E40}" presName="composite3" presStyleCnt="0"/>
      <dgm:spPr/>
    </dgm:pt>
    <dgm:pt modelId="{41CF04AA-F5B2-4E4C-A5FB-C0FB210B28B6}" type="pres">
      <dgm:prSet presAssocID="{49507E85-8A46-4D19-974C-D4F0DDE71E40}" presName="background3" presStyleLbl="node3" presStyleIdx="1" presStyleCnt="6"/>
      <dgm:spPr/>
    </dgm:pt>
    <dgm:pt modelId="{1B3C39EA-B4D1-4BC9-AF94-9B05BAD674CA}" type="pres">
      <dgm:prSet presAssocID="{49507E85-8A46-4D19-974C-D4F0DDE71E40}" presName="text3" presStyleLbl="fgAcc3" presStyleIdx="1" presStyleCnt="6">
        <dgm:presLayoutVars>
          <dgm:chPref val="3"/>
        </dgm:presLayoutVars>
      </dgm:prSet>
      <dgm:spPr/>
      <dgm:t>
        <a:bodyPr/>
        <a:lstStyle/>
        <a:p>
          <a:endParaRPr lang="zh-CN" altLang="en-US"/>
        </a:p>
      </dgm:t>
    </dgm:pt>
    <dgm:pt modelId="{07BE59C2-0E17-4D00-BFC1-AB067D25AEDA}" type="pres">
      <dgm:prSet presAssocID="{49507E85-8A46-4D19-974C-D4F0DDE71E40}" presName="hierChild4" presStyleCnt="0"/>
      <dgm:spPr/>
    </dgm:pt>
    <dgm:pt modelId="{1349365F-E4A3-49D6-9EA0-4F652094BFD6}" type="pres">
      <dgm:prSet presAssocID="{60C06828-BBB8-49C7-A9C5-AC47FA1B1A5C}" presName="Name17" presStyleLbl="parChTrans1D3" presStyleIdx="2" presStyleCnt="6"/>
      <dgm:spPr/>
      <dgm:t>
        <a:bodyPr/>
        <a:lstStyle/>
        <a:p>
          <a:endParaRPr lang="zh-CN" altLang="en-US"/>
        </a:p>
      </dgm:t>
    </dgm:pt>
    <dgm:pt modelId="{5D4D12DF-4936-4754-ADDC-2D51213F069D}" type="pres">
      <dgm:prSet presAssocID="{8ACE94CD-0FD1-46AF-86FC-ECA8994F835B}" presName="hierRoot3" presStyleCnt="0"/>
      <dgm:spPr/>
    </dgm:pt>
    <dgm:pt modelId="{17B340B1-6494-4A3A-A6CC-7C3428EC98DE}" type="pres">
      <dgm:prSet presAssocID="{8ACE94CD-0FD1-46AF-86FC-ECA8994F835B}" presName="composite3" presStyleCnt="0"/>
      <dgm:spPr/>
    </dgm:pt>
    <dgm:pt modelId="{E454087F-F6AA-4D6F-904D-DE98F3B3A729}" type="pres">
      <dgm:prSet presAssocID="{8ACE94CD-0FD1-46AF-86FC-ECA8994F835B}" presName="background3" presStyleLbl="node3" presStyleIdx="2" presStyleCnt="6"/>
      <dgm:spPr/>
    </dgm:pt>
    <dgm:pt modelId="{EEE51D24-F31D-4328-85A6-D6D86F8F05D4}" type="pres">
      <dgm:prSet presAssocID="{8ACE94CD-0FD1-46AF-86FC-ECA8994F835B}" presName="text3" presStyleLbl="fgAcc3" presStyleIdx="2" presStyleCnt="6">
        <dgm:presLayoutVars>
          <dgm:chPref val="3"/>
        </dgm:presLayoutVars>
      </dgm:prSet>
      <dgm:spPr/>
      <dgm:t>
        <a:bodyPr/>
        <a:lstStyle/>
        <a:p>
          <a:endParaRPr lang="zh-CN" altLang="en-US"/>
        </a:p>
      </dgm:t>
    </dgm:pt>
    <dgm:pt modelId="{2F16B313-D9AA-4FD1-830C-39FD01C3E0C1}" type="pres">
      <dgm:prSet presAssocID="{8ACE94CD-0FD1-46AF-86FC-ECA8994F835B}" presName="hierChild4" presStyleCnt="0"/>
      <dgm:spPr/>
    </dgm:pt>
    <dgm:pt modelId="{EB58C126-475F-40D5-9F23-412854B7E0A0}" type="pres">
      <dgm:prSet presAssocID="{132D3465-522C-4CD0-8672-6214AE9F5031}" presName="Name17" presStyleLbl="parChTrans1D3" presStyleIdx="3" presStyleCnt="6"/>
      <dgm:spPr/>
      <dgm:t>
        <a:bodyPr/>
        <a:lstStyle/>
        <a:p>
          <a:endParaRPr lang="zh-CN" altLang="en-US"/>
        </a:p>
      </dgm:t>
    </dgm:pt>
    <dgm:pt modelId="{871FA6B0-BC10-4B54-AC92-301359A4A34A}" type="pres">
      <dgm:prSet presAssocID="{FAB48F71-0970-49EA-A2E2-BAD52A2E2915}" presName="hierRoot3" presStyleCnt="0"/>
      <dgm:spPr/>
    </dgm:pt>
    <dgm:pt modelId="{1CF3549D-D2F7-41F7-990A-3812FFC0F656}" type="pres">
      <dgm:prSet presAssocID="{FAB48F71-0970-49EA-A2E2-BAD52A2E2915}" presName="composite3" presStyleCnt="0"/>
      <dgm:spPr/>
    </dgm:pt>
    <dgm:pt modelId="{67E27F3B-4F0F-4561-9AFF-D9441394EE70}" type="pres">
      <dgm:prSet presAssocID="{FAB48F71-0970-49EA-A2E2-BAD52A2E2915}" presName="background3" presStyleLbl="node3" presStyleIdx="3" presStyleCnt="6"/>
      <dgm:spPr/>
    </dgm:pt>
    <dgm:pt modelId="{BBB666F4-D171-4263-A4F8-CC6794E159AA}" type="pres">
      <dgm:prSet presAssocID="{FAB48F71-0970-49EA-A2E2-BAD52A2E2915}" presName="text3" presStyleLbl="fgAcc3" presStyleIdx="3" presStyleCnt="6">
        <dgm:presLayoutVars>
          <dgm:chPref val="3"/>
        </dgm:presLayoutVars>
      </dgm:prSet>
      <dgm:spPr/>
      <dgm:t>
        <a:bodyPr/>
        <a:lstStyle/>
        <a:p>
          <a:endParaRPr lang="zh-CN" altLang="en-US"/>
        </a:p>
      </dgm:t>
    </dgm:pt>
    <dgm:pt modelId="{DAE043A1-7AD1-4ACB-AAA4-B4E4B1ED44E3}" type="pres">
      <dgm:prSet presAssocID="{FAB48F71-0970-49EA-A2E2-BAD52A2E2915}" presName="hierChild4" presStyleCnt="0"/>
      <dgm:spPr/>
    </dgm:pt>
    <dgm:pt modelId="{529A113A-401E-4A0D-B7CB-E8C914A4D9D3}" type="pres">
      <dgm:prSet presAssocID="{894976CD-26B5-42D5-9C49-68A09619C19D}" presName="Name17" presStyleLbl="parChTrans1D3" presStyleIdx="4" presStyleCnt="6"/>
      <dgm:spPr/>
      <dgm:t>
        <a:bodyPr/>
        <a:lstStyle/>
        <a:p>
          <a:endParaRPr lang="zh-CN" altLang="en-US"/>
        </a:p>
      </dgm:t>
    </dgm:pt>
    <dgm:pt modelId="{E2FBC10B-8C88-42D8-8F5F-6ABABA199468}" type="pres">
      <dgm:prSet presAssocID="{2A73A470-621B-4CAD-B1DA-0762C4EADB55}" presName="hierRoot3" presStyleCnt="0"/>
      <dgm:spPr/>
    </dgm:pt>
    <dgm:pt modelId="{18C589B0-F6B0-47D0-9B3F-725378E581F4}" type="pres">
      <dgm:prSet presAssocID="{2A73A470-621B-4CAD-B1DA-0762C4EADB55}" presName="composite3" presStyleCnt="0"/>
      <dgm:spPr/>
    </dgm:pt>
    <dgm:pt modelId="{07AA553B-DA73-45A8-B8F1-04436338C82F}" type="pres">
      <dgm:prSet presAssocID="{2A73A470-621B-4CAD-B1DA-0762C4EADB55}" presName="background3" presStyleLbl="node3" presStyleIdx="4" presStyleCnt="6"/>
      <dgm:spPr/>
    </dgm:pt>
    <dgm:pt modelId="{F5CCC7CD-A3ED-4ACD-82A6-6E1A9ECCA451}" type="pres">
      <dgm:prSet presAssocID="{2A73A470-621B-4CAD-B1DA-0762C4EADB55}" presName="text3" presStyleLbl="fgAcc3" presStyleIdx="4" presStyleCnt="6">
        <dgm:presLayoutVars>
          <dgm:chPref val="3"/>
        </dgm:presLayoutVars>
      </dgm:prSet>
      <dgm:spPr/>
      <dgm:t>
        <a:bodyPr/>
        <a:lstStyle/>
        <a:p>
          <a:endParaRPr lang="zh-CN" altLang="en-US"/>
        </a:p>
      </dgm:t>
    </dgm:pt>
    <dgm:pt modelId="{EDA572DC-A703-43C4-9D50-BC57B7F48470}" type="pres">
      <dgm:prSet presAssocID="{2A73A470-621B-4CAD-B1DA-0762C4EADB55}" presName="hierChild4" presStyleCnt="0"/>
      <dgm:spPr/>
    </dgm:pt>
    <dgm:pt modelId="{FEB20B95-3AA4-45AD-AB95-ED585CB8F897}" type="pres">
      <dgm:prSet presAssocID="{D3C1EF11-9097-4DCC-A321-34EB3842E7D8}" presName="Name17" presStyleLbl="parChTrans1D3" presStyleIdx="5" presStyleCnt="6"/>
      <dgm:spPr/>
      <dgm:t>
        <a:bodyPr/>
        <a:lstStyle/>
        <a:p>
          <a:endParaRPr lang="zh-CN" altLang="en-US"/>
        </a:p>
      </dgm:t>
    </dgm:pt>
    <dgm:pt modelId="{61E28ED3-3470-4683-94E8-33C6FF610703}" type="pres">
      <dgm:prSet presAssocID="{7A06C477-EF50-485B-AB66-57935853454C}" presName="hierRoot3" presStyleCnt="0"/>
      <dgm:spPr/>
    </dgm:pt>
    <dgm:pt modelId="{E54AFE15-118F-4E7D-A0FA-465993960EAF}" type="pres">
      <dgm:prSet presAssocID="{7A06C477-EF50-485B-AB66-57935853454C}" presName="composite3" presStyleCnt="0"/>
      <dgm:spPr/>
    </dgm:pt>
    <dgm:pt modelId="{10E580A0-79E2-4445-A0B6-0F3BDDC7F931}" type="pres">
      <dgm:prSet presAssocID="{7A06C477-EF50-485B-AB66-57935853454C}" presName="background3" presStyleLbl="node3" presStyleIdx="5" presStyleCnt="6"/>
      <dgm:spPr/>
    </dgm:pt>
    <dgm:pt modelId="{8FFF1B9B-15FD-4A37-80A4-5C48F5EE977B}" type="pres">
      <dgm:prSet presAssocID="{7A06C477-EF50-485B-AB66-57935853454C}" presName="text3" presStyleLbl="fgAcc3" presStyleIdx="5" presStyleCnt="6">
        <dgm:presLayoutVars>
          <dgm:chPref val="3"/>
        </dgm:presLayoutVars>
      </dgm:prSet>
      <dgm:spPr/>
      <dgm:t>
        <a:bodyPr/>
        <a:lstStyle/>
        <a:p>
          <a:endParaRPr lang="zh-CN" altLang="en-US"/>
        </a:p>
      </dgm:t>
    </dgm:pt>
    <dgm:pt modelId="{B89731AF-8AA7-4725-9840-3C6FD96DDFBC}" type="pres">
      <dgm:prSet presAssocID="{7A06C477-EF50-485B-AB66-57935853454C}" presName="hierChild4" presStyleCnt="0"/>
      <dgm:spPr/>
    </dgm:pt>
  </dgm:ptLst>
  <dgm:cxnLst>
    <dgm:cxn modelId="{00B24175-1191-4579-BD99-9C5889E5D68D}" srcId="{D570E31F-77A4-4F72-A2D2-4A995A700EA3}" destId="{FAB48F71-0970-49EA-A2E2-BAD52A2E2915}" srcOrd="3" destOrd="0" parTransId="{132D3465-522C-4CD0-8672-6214AE9F5031}" sibTransId="{3BD020D8-D3FA-4E93-8504-FF4D5217D962}"/>
    <dgm:cxn modelId="{360B4175-C339-4302-9422-0EBCB6129AF9}" type="presOf" srcId="{9BE09539-47F8-486D-B112-F77781762489}" destId="{EEB08DB4-8750-4F07-A969-EA060C6B0FAC}" srcOrd="0" destOrd="0" presId="urn:microsoft.com/office/officeart/2005/8/layout/hierarchy1"/>
    <dgm:cxn modelId="{B2FEA2D1-2F13-443A-9B70-206903F57666}" type="presOf" srcId="{75ED2057-55E7-460F-AD1A-02C7E807C809}" destId="{A1EB6C37-F2F0-4695-AE84-085581E0C24F}" srcOrd="0" destOrd="0" presId="urn:microsoft.com/office/officeart/2005/8/layout/hierarchy1"/>
    <dgm:cxn modelId="{A04B39AD-9114-4DEE-A540-F5BBB95A7C20}" type="presOf" srcId="{7A06C477-EF50-485B-AB66-57935853454C}" destId="{8FFF1B9B-15FD-4A37-80A4-5C48F5EE977B}" srcOrd="0" destOrd="0" presId="urn:microsoft.com/office/officeart/2005/8/layout/hierarchy1"/>
    <dgm:cxn modelId="{4BB26373-EC6E-448D-B43B-BF7730AB761E}" type="presOf" srcId="{57B8DFD6-EA58-4195-BC1F-29F30571E9BF}" destId="{2A8A2D48-C9C2-4E92-806E-F2ABB36432B7}" srcOrd="0" destOrd="0" presId="urn:microsoft.com/office/officeart/2005/8/layout/hierarchy1"/>
    <dgm:cxn modelId="{CDEC07A8-5583-43A1-92C5-08BDF3A272BC}" type="presOf" srcId="{2A73A470-621B-4CAD-B1DA-0762C4EADB55}" destId="{F5CCC7CD-A3ED-4ACD-82A6-6E1A9ECCA451}" srcOrd="0" destOrd="0" presId="urn:microsoft.com/office/officeart/2005/8/layout/hierarchy1"/>
    <dgm:cxn modelId="{C872417C-3EE6-4CE2-84DF-0856A5A61903}" type="presOf" srcId="{132D3465-522C-4CD0-8672-6214AE9F5031}" destId="{EB58C126-475F-40D5-9F23-412854B7E0A0}" srcOrd="0" destOrd="0" presId="urn:microsoft.com/office/officeart/2005/8/layout/hierarchy1"/>
    <dgm:cxn modelId="{06E2B27B-0561-4E54-9432-C1960C7011E9}" srcId="{D570E31F-77A4-4F72-A2D2-4A995A700EA3}" destId="{8ACE94CD-0FD1-46AF-86FC-ECA8994F835B}" srcOrd="2" destOrd="0" parTransId="{60C06828-BBB8-49C7-A9C5-AC47FA1B1A5C}" sibTransId="{585CBFBD-2C8C-4BD6-8999-77024497A1A9}"/>
    <dgm:cxn modelId="{8BBB2916-81A5-4069-8766-EE1A657794E4}" type="presOf" srcId="{C22BCDDA-FCE7-4948-AF61-37A6032F7537}" destId="{CBB4875B-38A3-46FD-B586-C78A1B819E7F}" srcOrd="0" destOrd="0" presId="urn:microsoft.com/office/officeart/2005/8/layout/hierarchy1"/>
    <dgm:cxn modelId="{F6BF3AAC-6562-49D4-B0EC-9D27900E99A2}" type="presOf" srcId="{894976CD-26B5-42D5-9C49-68A09619C19D}" destId="{529A113A-401E-4A0D-B7CB-E8C914A4D9D3}" srcOrd="0" destOrd="0" presId="urn:microsoft.com/office/officeart/2005/8/layout/hierarchy1"/>
    <dgm:cxn modelId="{C139374D-2544-44C8-962E-FE00D37809FE}" srcId="{D570E31F-77A4-4F72-A2D2-4A995A700EA3}" destId="{2A73A470-621B-4CAD-B1DA-0762C4EADB55}" srcOrd="4" destOrd="0" parTransId="{894976CD-26B5-42D5-9C49-68A09619C19D}" sibTransId="{614DC230-34C6-4949-9663-55095288669D}"/>
    <dgm:cxn modelId="{190ACBA8-237D-4A81-B447-2967940D9576}" srcId="{D570E31F-77A4-4F72-A2D2-4A995A700EA3}" destId="{7A06C477-EF50-485B-AB66-57935853454C}" srcOrd="5" destOrd="0" parTransId="{D3C1EF11-9097-4DCC-A321-34EB3842E7D8}" sibTransId="{4048A3DD-1F04-426D-B143-10D9D13FC4DB}"/>
    <dgm:cxn modelId="{5B725A1C-893C-467B-BF63-97C5B20215ED}" srcId="{D570E31F-77A4-4F72-A2D2-4A995A700EA3}" destId="{E8ED05B4-A8E5-4413-8A64-736F1B171A2E}" srcOrd="0" destOrd="0" parTransId="{75ED2057-55E7-460F-AD1A-02C7E807C809}" sibTransId="{3F3ECF5E-5AE2-4AD0-92CB-72BF02DDBECA}"/>
    <dgm:cxn modelId="{B81AF5D7-B93F-4CC2-B0D7-12A53ECEF9CF}" srcId="{9BE09539-47F8-486D-B112-F77781762489}" destId="{D570E31F-77A4-4F72-A2D2-4A995A700EA3}" srcOrd="0" destOrd="0" parTransId="{C22BCDDA-FCE7-4948-AF61-37A6032F7537}" sibTransId="{CF60D39E-FC53-4438-AC86-7A2B6289B798}"/>
    <dgm:cxn modelId="{D1201E89-47B5-4576-BF79-1EC559E4BDBA}" type="presOf" srcId="{49507E85-8A46-4D19-974C-D4F0DDE71E40}" destId="{1B3C39EA-B4D1-4BC9-AF94-9B05BAD674CA}" srcOrd="0" destOrd="0" presId="urn:microsoft.com/office/officeart/2005/8/layout/hierarchy1"/>
    <dgm:cxn modelId="{C119A734-7B75-4571-AC27-E31C1135FB36}" type="presOf" srcId="{20B499D6-1C20-4B8B-9B99-947BE38964FA}" destId="{BF89AECF-C340-4C71-B17E-3FD9EFA916D3}" srcOrd="0" destOrd="0" presId="urn:microsoft.com/office/officeart/2005/8/layout/hierarchy1"/>
    <dgm:cxn modelId="{2F2EF40A-5FF9-4704-902A-305C2508F1F9}" srcId="{D570E31F-77A4-4F72-A2D2-4A995A700EA3}" destId="{49507E85-8A46-4D19-974C-D4F0DDE71E40}" srcOrd="1" destOrd="0" parTransId="{57B8DFD6-EA58-4195-BC1F-29F30571E9BF}" sibTransId="{EDF6033E-5C3C-40BD-A01D-B6F635A08AB9}"/>
    <dgm:cxn modelId="{12D52DDF-AF75-46E0-A772-16EFD76C72D7}" type="presOf" srcId="{D570E31F-77A4-4F72-A2D2-4A995A700EA3}" destId="{4AF487C4-6422-4B23-969A-DB16376340F4}" srcOrd="0" destOrd="0" presId="urn:microsoft.com/office/officeart/2005/8/layout/hierarchy1"/>
    <dgm:cxn modelId="{3B7C9B26-8F66-46AA-B417-7FF372EBEC43}" type="presOf" srcId="{60C06828-BBB8-49C7-A9C5-AC47FA1B1A5C}" destId="{1349365F-E4A3-49D6-9EA0-4F652094BFD6}" srcOrd="0" destOrd="0" presId="urn:microsoft.com/office/officeart/2005/8/layout/hierarchy1"/>
    <dgm:cxn modelId="{0692E3EC-1B79-486A-B390-8756997C1D10}" type="presOf" srcId="{8ACE94CD-0FD1-46AF-86FC-ECA8994F835B}" destId="{EEE51D24-F31D-4328-85A6-D6D86F8F05D4}" srcOrd="0" destOrd="0" presId="urn:microsoft.com/office/officeart/2005/8/layout/hierarchy1"/>
    <dgm:cxn modelId="{144FEB61-37E0-4632-8877-4CB264125BCD}" srcId="{20B499D6-1C20-4B8B-9B99-947BE38964FA}" destId="{9BE09539-47F8-486D-B112-F77781762489}" srcOrd="0" destOrd="0" parTransId="{FCFEFADF-5CE1-44F8-8A4B-CDDC08A9BB20}" sibTransId="{4E298C80-1702-42E4-B28F-26A52DCE90D4}"/>
    <dgm:cxn modelId="{BA5252F1-9F79-41B7-99BB-10D764C378B7}" type="presOf" srcId="{D3C1EF11-9097-4DCC-A321-34EB3842E7D8}" destId="{FEB20B95-3AA4-45AD-AB95-ED585CB8F897}" srcOrd="0" destOrd="0" presId="urn:microsoft.com/office/officeart/2005/8/layout/hierarchy1"/>
    <dgm:cxn modelId="{5E722AFE-E8AE-47EB-88A7-2DF1BD9E1154}" type="presOf" srcId="{FAB48F71-0970-49EA-A2E2-BAD52A2E2915}" destId="{BBB666F4-D171-4263-A4F8-CC6794E159AA}" srcOrd="0" destOrd="0" presId="urn:microsoft.com/office/officeart/2005/8/layout/hierarchy1"/>
    <dgm:cxn modelId="{1DC3E6D7-788E-454D-86D6-F2B939535F8E}" type="presOf" srcId="{E8ED05B4-A8E5-4413-8A64-736F1B171A2E}" destId="{CCA35D9B-5D5F-47A4-9D1C-38AEDD02CB43}" srcOrd="0" destOrd="0" presId="urn:microsoft.com/office/officeart/2005/8/layout/hierarchy1"/>
    <dgm:cxn modelId="{43A49E7F-60C7-49DD-B149-082BE18117D5}" type="presParOf" srcId="{BF89AECF-C340-4C71-B17E-3FD9EFA916D3}" destId="{AC7C30E2-67D2-4697-B11B-BF52BB911AFF}" srcOrd="0" destOrd="0" presId="urn:microsoft.com/office/officeart/2005/8/layout/hierarchy1"/>
    <dgm:cxn modelId="{D6D8B87E-9E7E-4AAA-BD0A-841ADD1C3B44}" type="presParOf" srcId="{AC7C30E2-67D2-4697-B11B-BF52BB911AFF}" destId="{627ED762-091C-489A-8D8B-1DD0D73A2D84}" srcOrd="0" destOrd="0" presId="urn:microsoft.com/office/officeart/2005/8/layout/hierarchy1"/>
    <dgm:cxn modelId="{05590381-7B94-400D-83B8-87621FA2CD01}" type="presParOf" srcId="{627ED762-091C-489A-8D8B-1DD0D73A2D84}" destId="{13AFA308-FB89-47CB-9D16-F3000A5E3252}" srcOrd="0" destOrd="0" presId="urn:microsoft.com/office/officeart/2005/8/layout/hierarchy1"/>
    <dgm:cxn modelId="{FD06DC57-C9AD-46F3-B91C-B5049D943CDA}" type="presParOf" srcId="{627ED762-091C-489A-8D8B-1DD0D73A2D84}" destId="{EEB08DB4-8750-4F07-A969-EA060C6B0FAC}" srcOrd="1" destOrd="0" presId="urn:microsoft.com/office/officeart/2005/8/layout/hierarchy1"/>
    <dgm:cxn modelId="{9BD10102-44D1-4B58-9063-9D23F59A4F42}" type="presParOf" srcId="{AC7C30E2-67D2-4697-B11B-BF52BB911AFF}" destId="{1AF3432E-80F8-4E99-A12B-CCDD2D484403}" srcOrd="1" destOrd="0" presId="urn:microsoft.com/office/officeart/2005/8/layout/hierarchy1"/>
    <dgm:cxn modelId="{4C71E92F-3642-43AA-8F04-1991E4FC69B0}" type="presParOf" srcId="{1AF3432E-80F8-4E99-A12B-CCDD2D484403}" destId="{CBB4875B-38A3-46FD-B586-C78A1B819E7F}" srcOrd="0" destOrd="0" presId="urn:microsoft.com/office/officeart/2005/8/layout/hierarchy1"/>
    <dgm:cxn modelId="{2439112D-A82C-4E7C-BEE2-22421AB6E980}" type="presParOf" srcId="{1AF3432E-80F8-4E99-A12B-CCDD2D484403}" destId="{D75483C4-1AA4-4868-8910-C9951A9A6A2C}" srcOrd="1" destOrd="0" presId="urn:microsoft.com/office/officeart/2005/8/layout/hierarchy1"/>
    <dgm:cxn modelId="{9F2DEBBA-08D6-45FE-B253-9232CCE1B75A}" type="presParOf" srcId="{D75483C4-1AA4-4868-8910-C9951A9A6A2C}" destId="{EFFEBC42-E858-4F0A-9EB2-EDF3137591C3}" srcOrd="0" destOrd="0" presId="urn:microsoft.com/office/officeart/2005/8/layout/hierarchy1"/>
    <dgm:cxn modelId="{1196EB7B-48CD-4AE9-829E-A440BC8EE89B}" type="presParOf" srcId="{EFFEBC42-E858-4F0A-9EB2-EDF3137591C3}" destId="{85E7E6AE-4859-48B6-AD54-6F7C36FD4BCA}" srcOrd="0" destOrd="0" presId="urn:microsoft.com/office/officeart/2005/8/layout/hierarchy1"/>
    <dgm:cxn modelId="{21CB2C60-12B6-4B96-AEC8-88F9E505440C}" type="presParOf" srcId="{EFFEBC42-E858-4F0A-9EB2-EDF3137591C3}" destId="{4AF487C4-6422-4B23-969A-DB16376340F4}" srcOrd="1" destOrd="0" presId="urn:microsoft.com/office/officeart/2005/8/layout/hierarchy1"/>
    <dgm:cxn modelId="{B637C007-C4DF-42FB-83AB-AEB7B7D2CDB0}" type="presParOf" srcId="{D75483C4-1AA4-4868-8910-C9951A9A6A2C}" destId="{2E4E47A8-F960-4D77-926F-0821B7AFCA7A}" srcOrd="1" destOrd="0" presId="urn:microsoft.com/office/officeart/2005/8/layout/hierarchy1"/>
    <dgm:cxn modelId="{83A66EBD-A051-4C4A-B277-A6FC64ED2D7D}" type="presParOf" srcId="{2E4E47A8-F960-4D77-926F-0821B7AFCA7A}" destId="{A1EB6C37-F2F0-4695-AE84-085581E0C24F}" srcOrd="0" destOrd="0" presId="urn:microsoft.com/office/officeart/2005/8/layout/hierarchy1"/>
    <dgm:cxn modelId="{F9F189F7-B0D9-424D-9106-1E9EDCFD0CE3}" type="presParOf" srcId="{2E4E47A8-F960-4D77-926F-0821B7AFCA7A}" destId="{F8277D9C-1A47-40BD-AA23-F12615463424}" srcOrd="1" destOrd="0" presId="urn:microsoft.com/office/officeart/2005/8/layout/hierarchy1"/>
    <dgm:cxn modelId="{F1C9CFEE-BA19-4A04-AAF7-5BF774C5E873}" type="presParOf" srcId="{F8277D9C-1A47-40BD-AA23-F12615463424}" destId="{43DF66F4-733E-44DA-8AB3-0759F6CADA9A}" srcOrd="0" destOrd="0" presId="urn:microsoft.com/office/officeart/2005/8/layout/hierarchy1"/>
    <dgm:cxn modelId="{CC0932CB-7869-46AC-A999-D6C69C2DC59D}" type="presParOf" srcId="{43DF66F4-733E-44DA-8AB3-0759F6CADA9A}" destId="{92CDEEFD-DBEB-48CF-87D9-4C354663899C}" srcOrd="0" destOrd="0" presId="urn:microsoft.com/office/officeart/2005/8/layout/hierarchy1"/>
    <dgm:cxn modelId="{A305F5E0-618B-470C-B8B6-25B1053F9970}" type="presParOf" srcId="{43DF66F4-733E-44DA-8AB3-0759F6CADA9A}" destId="{CCA35D9B-5D5F-47A4-9D1C-38AEDD02CB43}" srcOrd="1" destOrd="0" presId="urn:microsoft.com/office/officeart/2005/8/layout/hierarchy1"/>
    <dgm:cxn modelId="{32426031-19DB-46A7-B22B-906CE7D04D71}" type="presParOf" srcId="{F8277D9C-1A47-40BD-AA23-F12615463424}" destId="{9992ABB5-6883-4CB9-9CEA-26D8122BE552}" srcOrd="1" destOrd="0" presId="urn:microsoft.com/office/officeart/2005/8/layout/hierarchy1"/>
    <dgm:cxn modelId="{7BF295C9-80F8-4C12-BAF0-48DE4F62F99C}" type="presParOf" srcId="{2E4E47A8-F960-4D77-926F-0821B7AFCA7A}" destId="{2A8A2D48-C9C2-4E92-806E-F2ABB36432B7}" srcOrd="2" destOrd="0" presId="urn:microsoft.com/office/officeart/2005/8/layout/hierarchy1"/>
    <dgm:cxn modelId="{B5FE806D-0B51-4ED8-BAEB-340ED3924F89}" type="presParOf" srcId="{2E4E47A8-F960-4D77-926F-0821B7AFCA7A}" destId="{2759EB79-F207-48DD-B0C4-94BC56AB6FDB}" srcOrd="3" destOrd="0" presId="urn:microsoft.com/office/officeart/2005/8/layout/hierarchy1"/>
    <dgm:cxn modelId="{FC9F3DA0-A8A4-40D6-B2F6-EAE98AA47CB8}" type="presParOf" srcId="{2759EB79-F207-48DD-B0C4-94BC56AB6FDB}" destId="{3BF2F0B6-2F6C-4C94-8EE5-CF82451CA70C}" srcOrd="0" destOrd="0" presId="urn:microsoft.com/office/officeart/2005/8/layout/hierarchy1"/>
    <dgm:cxn modelId="{92609D6A-E762-4848-8EB2-8D0B4F67F0F6}" type="presParOf" srcId="{3BF2F0B6-2F6C-4C94-8EE5-CF82451CA70C}" destId="{41CF04AA-F5B2-4E4C-A5FB-C0FB210B28B6}" srcOrd="0" destOrd="0" presId="urn:microsoft.com/office/officeart/2005/8/layout/hierarchy1"/>
    <dgm:cxn modelId="{9ECD91E7-5530-4A45-B749-0FF5E6E57C41}" type="presParOf" srcId="{3BF2F0B6-2F6C-4C94-8EE5-CF82451CA70C}" destId="{1B3C39EA-B4D1-4BC9-AF94-9B05BAD674CA}" srcOrd="1" destOrd="0" presId="urn:microsoft.com/office/officeart/2005/8/layout/hierarchy1"/>
    <dgm:cxn modelId="{3943A920-EAEA-4BD7-9AE6-80672FA70523}" type="presParOf" srcId="{2759EB79-F207-48DD-B0C4-94BC56AB6FDB}" destId="{07BE59C2-0E17-4D00-BFC1-AB067D25AEDA}" srcOrd="1" destOrd="0" presId="urn:microsoft.com/office/officeart/2005/8/layout/hierarchy1"/>
    <dgm:cxn modelId="{281F25BB-236D-4FC9-92C6-86093E484D27}" type="presParOf" srcId="{2E4E47A8-F960-4D77-926F-0821B7AFCA7A}" destId="{1349365F-E4A3-49D6-9EA0-4F652094BFD6}" srcOrd="4" destOrd="0" presId="urn:microsoft.com/office/officeart/2005/8/layout/hierarchy1"/>
    <dgm:cxn modelId="{89A4FFED-81FA-4E47-9C89-796DD69FE3F0}" type="presParOf" srcId="{2E4E47A8-F960-4D77-926F-0821B7AFCA7A}" destId="{5D4D12DF-4936-4754-ADDC-2D51213F069D}" srcOrd="5" destOrd="0" presId="urn:microsoft.com/office/officeart/2005/8/layout/hierarchy1"/>
    <dgm:cxn modelId="{EAD09A7A-9AB3-49A3-8F38-758992179774}" type="presParOf" srcId="{5D4D12DF-4936-4754-ADDC-2D51213F069D}" destId="{17B340B1-6494-4A3A-A6CC-7C3428EC98DE}" srcOrd="0" destOrd="0" presId="urn:microsoft.com/office/officeart/2005/8/layout/hierarchy1"/>
    <dgm:cxn modelId="{0DEBE82F-E73A-4227-AF3C-6AC6066DA9A9}" type="presParOf" srcId="{17B340B1-6494-4A3A-A6CC-7C3428EC98DE}" destId="{E454087F-F6AA-4D6F-904D-DE98F3B3A729}" srcOrd="0" destOrd="0" presId="urn:microsoft.com/office/officeart/2005/8/layout/hierarchy1"/>
    <dgm:cxn modelId="{4C4AB9E3-1D96-43EB-A125-6D8520FFA59F}" type="presParOf" srcId="{17B340B1-6494-4A3A-A6CC-7C3428EC98DE}" destId="{EEE51D24-F31D-4328-85A6-D6D86F8F05D4}" srcOrd="1" destOrd="0" presId="urn:microsoft.com/office/officeart/2005/8/layout/hierarchy1"/>
    <dgm:cxn modelId="{495FB0EA-047D-4988-B7C9-C8B64055F972}" type="presParOf" srcId="{5D4D12DF-4936-4754-ADDC-2D51213F069D}" destId="{2F16B313-D9AA-4FD1-830C-39FD01C3E0C1}" srcOrd="1" destOrd="0" presId="urn:microsoft.com/office/officeart/2005/8/layout/hierarchy1"/>
    <dgm:cxn modelId="{FD38F4E3-6B2B-4AB5-8B97-CF5ACA9D3851}" type="presParOf" srcId="{2E4E47A8-F960-4D77-926F-0821B7AFCA7A}" destId="{EB58C126-475F-40D5-9F23-412854B7E0A0}" srcOrd="6" destOrd="0" presId="urn:microsoft.com/office/officeart/2005/8/layout/hierarchy1"/>
    <dgm:cxn modelId="{0AFEBE46-9D5F-4258-8735-37E6BA44E2D3}" type="presParOf" srcId="{2E4E47A8-F960-4D77-926F-0821B7AFCA7A}" destId="{871FA6B0-BC10-4B54-AC92-301359A4A34A}" srcOrd="7" destOrd="0" presId="urn:microsoft.com/office/officeart/2005/8/layout/hierarchy1"/>
    <dgm:cxn modelId="{7BF6CDC7-B042-4607-850C-DA1C057F4F82}" type="presParOf" srcId="{871FA6B0-BC10-4B54-AC92-301359A4A34A}" destId="{1CF3549D-D2F7-41F7-990A-3812FFC0F656}" srcOrd="0" destOrd="0" presId="urn:microsoft.com/office/officeart/2005/8/layout/hierarchy1"/>
    <dgm:cxn modelId="{8481BFE4-1A28-4625-809F-3ABB1814CAAC}" type="presParOf" srcId="{1CF3549D-D2F7-41F7-990A-3812FFC0F656}" destId="{67E27F3B-4F0F-4561-9AFF-D9441394EE70}" srcOrd="0" destOrd="0" presId="urn:microsoft.com/office/officeart/2005/8/layout/hierarchy1"/>
    <dgm:cxn modelId="{E1B60948-2C14-4207-A038-2E0D903FDE78}" type="presParOf" srcId="{1CF3549D-D2F7-41F7-990A-3812FFC0F656}" destId="{BBB666F4-D171-4263-A4F8-CC6794E159AA}" srcOrd="1" destOrd="0" presId="urn:microsoft.com/office/officeart/2005/8/layout/hierarchy1"/>
    <dgm:cxn modelId="{E3251889-24CE-4F77-B3BB-1E063E66DE0C}" type="presParOf" srcId="{871FA6B0-BC10-4B54-AC92-301359A4A34A}" destId="{DAE043A1-7AD1-4ACB-AAA4-B4E4B1ED44E3}" srcOrd="1" destOrd="0" presId="urn:microsoft.com/office/officeart/2005/8/layout/hierarchy1"/>
    <dgm:cxn modelId="{3289FB2A-4B6D-4AB9-875B-1A23EABECCB0}" type="presParOf" srcId="{2E4E47A8-F960-4D77-926F-0821B7AFCA7A}" destId="{529A113A-401E-4A0D-B7CB-E8C914A4D9D3}" srcOrd="8" destOrd="0" presId="urn:microsoft.com/office/officeart/2005/8/layout/hierarchy1"/>
    <dgm:cxn modelId="{B87C8D65-7F7E-4C07-9377-DB6A49380072}" type="presParOf" srcId="{2E4E47A8-F960-4D77-926F-0821B7AFCA7A}" destId="{E2FBC10B-8C88-42D8-8F5F-6ABABA199468}" srcOrd="9" destOrd="0" presId="urn:microsoft.com/office/officeart/2005/8/layout/hierarchy1"/>
    <dgm:cxn modelId="{4303D516-6E16-4EC8-AFDC-9CA189CFDC12}" type="presParOf" srcId="{E2FBC10B-8C88-42D8-8F5F-6ABABA199468}" destId="{18C589B0-F6B0-47D0-9B3F-725378E581F4}" srcOrd="0" destOrd="0" presId="urn:microsoft.com/office/officeart/2005/8/layout/hierarchy1"/>
    <dgm:cxn modelId="{B442B659-B449-44B7-9DCC-34595AE2E120}" type="presParOf" srcId="{18C589B0-F6B0-47D0-9B3F-725378E581F4}" destId="{07AA553B-DA73-45A8-B8F1-04436338C82F}" srcOrd="0" destOrd="0" presId="urn:microsoft.com/office/officeart/2005/8/layout/hierarchy1"/>
    <dgm:cxn modelId="{80A1294A-49CD-4FFB-9710-822D57D8529E}" type="presParOf" srcId="{18C589B0-F6B0-47D0-9B3F-725378E581F4}" destId="{F5CCC7CD-A3ED-4ACD-82A6-6E1A9ECCA451}" srcOrd="1" destOrd="0" presId="urn:microsoft.com/office/officeart/2005/8/layout/hierarchy1"/>
    <dgm:cxn modelId="{59DC0878-A151-4D9D-834A-34F4E1AC6A3D}" type="presParOf" srcId="{E2FBC10B-8C88-42D8-8F5F-6ABABA199468}" destId="{EDA572DC-A703-43C4-9D50-BC57B7F48470}" srcOrd="1" destOrd="0" presId="urn:microsoft.com/office/officeart/2005/8/layout/hierarchy1"/>
    <dgm:cxn modelId="{DE348D14-1AC1-4DA9-BC5F-3CE12E22A470}" type="presParOf" srcId="{2E4E47A8-F960-4D77-926F-0821B7AFCA7A}" destId="{FEB20B95-3AA4-45AD-AB95-ED585CB8F897}" srcOrd="10" destOrd="0" presId="urn:microsoft.com/office/officeart/2005/8/layout/hierarchy1"/>
    <dgm:cxn modelId="{BC141407-A892-49A5-87C9-9C2D36CC0676}" type="presParOf" srcId="{2E4E47A8-F960-4D77-926F-0821B7AFCA7A}" destId="{61E28ED3-3470-4683-94E8-33C6FF610703}" srcOrd="11" destOrd="0" presId="urn:microsoft.com/office/officeart/2005/8/layout/hierarchy1"/>
    <dgm:cxn modelId="{48D2D87D-2186-41A9-ABCD-255B0D53ABAA}" type="presParOf" srcId="{61E28ED3-3470-4683-94E8-33C6FF610703}" destId="{E54AFE15-118F-4E7D-A0FA-465993960EAF}" srcOrd="0" destOrd="0" presId="urn:microsoft.com/office/officeart/2005/8/layout/hierarchy1"/>
    <dgm:cxn modelId="{4429BE1B-A0AE-40CA-B10D-7C77A1F45F82}" type="presParOf" srcId="{E54AFE15-118F-4E7D-A0FA-465993960EAF}" destId="{10E580A0-79E2-4445-A0B6-0F3BDDC7F931}" srcOrd="0" destOrd="0" presId="urn:microsoft.com/office/officeart/2005/8/layout/hierarchy1"/>
    <dgm:cxn modelId="{711B9A0C-BD4C-4590-845C-840AE6354309}" type="presParOf" srcId="{E54AFE15-118F-4E7D-A0FA-465993960EAF}" destId="{8FFF1B9B-15FD-4A37-80A4-5C48F5EE977B}" srcOrd="1" destOrd="0" presId="urn:microsoft.com/office/officeart/2005/8/layout/hierarchy1"/>
    <dgm:cxn modelId="{1BD20113-B630-4534-8BED-12E2460C040C}" type="presParOf" srcId="{61E28ED3-3470-4683-94E8-33C6FF610703}" destId="{B89731AF-8AA7-4725-9840-3C6FD96DDFBC}" srcOrd="1" destOrd="0" presId="urn:microsoft.com/office/officeart/2005/8/layout/hierarchy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18A6CE-7CD0-43A1-85FD-BD9B4CF32108}">
      <dsp:nvSpPr>
        <dsp:cNvPr id="0" name=""/>
        <dsp:cNvSpPr/>
      </dsp:nvSpPr>
      <dsp:spPr>
        <a:xfrm>
          <a:off x="1330" y="63491"/>
          <a:ext cx="1749194" cy="205787"/>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5C90CA-E815-4CF4-AB74-B854B976F553}">
      <dsp:nvSpPr>
        <dsp:cNvPr id="0" name=""/>
        <dsp:cNvSpPr/>
      </dsp:nvSpPr>
      <dsp:spPr>
        <a:xfrm>
          <a:off x="1330" y="446966"/>
          <a:ext cx="128502" cy="12850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4C90E9-D407-460E-AB12-CD462EAF0F56}">
      <dsp:nvSpPr>
        <dsp:cNvPr id="0" name=""/>
        <dsp:cNvSpPr/>
      </dsp:nvSpPr>
      <dsp:spPr>
        <a:xfrm>
          <a:off x="1330" y="0"/>
          <a:ext cx="1749194" cy="369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l" defTabSz="622300">
            <a:lnSpc>
              <a:spcPct val="90000"/>
            </a:lnSpc>
            <a:spcBef>
              <a:spcPct val="0"/>
            </a:spcBef>
            <a:spcAft>
              <a:spcPct val="35000"/>
            </a:spcAft>
          </a:pPr>
          <a:r>
            <a:rPr lang="zh-CN" altLang="en-US" sz="1400" b="1" kern="1200" dirty="0" smtClean="0"/>
            <a:t>仿真需求</a:t>
          </a:r>
          <a:endParaRPr lang="zh-CN" altLang="en-US" sz="1400" b="1" kern="1200" dirty="0"/>
        </a:p>
      </dsp:txBody>
      <dsp:txXfrm>
        <a:off x="1330" y="0"/>
        <a:ext cx="1749194" cy="369681"/>
      </dsp:txXfrm>
    </dsp:sp>
    <dsp:sp modelId="{CEC72432-E0A4-4AFB-B4A1-57BDEFFC1E76}">
      <dsp:nvSpPr>
        <dsp:cNvPr id="0" name=""/>
        <dsp:cNvSpPr/>
      </dsp:nvSpPr>
      <dsp:spPr>
        <a:xfrm>
          <a:off x="1330" y="746501"/>
          <a:ext cx="128499" cy="12849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A892FE-5D5D-4D8B-A887-381855495CDF}">
      <dsp:nvSpPr>
        <dsp:cNvPr id="0" name=""/>
        <dsp:cNvSpPr/>
      </dsp:nvSpPr>
      <dsp:spPr>
        <a:xfrm>
          <a:off x="123774" y="660984"/>
          <a:ext cx="1626751" cy="299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lvl="0" algn="l" defTabSz="466725">
            <a:lnSpc>
              <a:spcPct val="90000"/>
            </a:lnSpc>
            <a:spcBef>
              <a:spcPct val="0"/>
            </a:spcBef>
            <a:spcAft>
              <a:spcPct val="35000"/>
            </a:spcAft>
          </a:pPr>
          <a:r>
            <a:rPr lang="zh-CN" altLang="en-US" sz="1050" kern="1200" dirty="0" smtClean="0">
              <a:solidFill>
                <a:srgbClr val="FF0000"/>
              </a:solidFill>
            </a:rPr>
            <a:t>总纵强度计算书</a:t>
          </a:r>
          <a:endParaRPr lang="zh-CN" altLang="en-US" sz="1050" kern="1200" dirty="0">
            <a:solidFill>
              <a:srgbClr val="FF0000"/>
            </a:solidFill>
          </a:endParaRPr>
        </a:p>
      </dsp:txBody>
      <dsp:txXfrm>
        <a:off x="123774" y="660984"/>
        <a:ext cx="1626751" cy="299531"/>
      </dsp:txXfrm>
    </dsp:sp>
    <dsp:sp modelId="{85149285-8000-45CD-A151-82EDC36E1917}">
      <dsp:nvSpPr>
        <dsp:cNvPr id="0" name=""/>
        <dsp:cNvSpPr/>
      </dsp:nvSpPr>
      <dsp:spPr>
        <a:xfrm>
          <a:off x="1330" y="1046032"/>
          <a:ext cx="128499" cy="12849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B0B477-4373-4350-9D1C-EC8E47731D75}">
      <dsp:nvSpPr>
        <dsp:cNvPr id="0" name=""/>
        <dsp:cNvSpPr/>
      </dsp:nvSpPr>
      <dsp:spPr>
        <a:xfrm>
          <a:off x="123774" y="960516"/>
          <a:ext cx="1626751" cy="299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lvl="0" algn="l" defTabSz="466725">
            <a:lnSpc>
              <a:spcPct val="90000"/>
            </a:lnSpc>
            <a:spcBef>
              <a:spcPct val="0"/>
            </a:spcBef>
            <a:spcAft>
              <a:spcPct val="35000"/>
            </a:spcAft>
          </a:pPr>
          <a:r>
            <a:rPr lang="zh-CN" altLang="en-US" sz="1050" kern="1200" smtClean="0"/>
            <a:t>总振动、局部振动计算书</a:t>
          </a:r>
          <a:endParaRPr lang="zh-CN" altLang="en-US" sz="1050" kern="1200"/>
        </a:p>
      </dsp:txBody>
      <dsp:txXfrm>
        <a:off x="123774" y="960516"/>
        <a:ext cx="1626751" cy="299531"/>
      </dsp:txXfrm>
    </dsp:sp>
    <dsp:sp modelId="{A9A4ADCC-2C73-4894-8AF2-D3BBAB832EBA}">
      <dsp:nvSpPr>
        <dsp:cNvPr id="0" name=""/>
        <dsp:cNvSpPr/>
      </dsp:nvSpPr>
      <dsp:spPr>
        <a:xfrm>
          <a:off x="1330" y="1345564"/>
          <a:ext cx="128499" cy="12849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BE4EA5-0151-458F-82AD-3C38BD5F0DCA}">
      <dsp:nvSpPr>
        <dsp:cNvPr id="0" name=""/>
        <dsp:cNvSpPr/>
      </dsp:nvSpPr>
      <dsp:spPr>
        <a:xfrm>
          <a:off x="123774" y="1260047"/>
          <a:ext cx="1626751" cy="299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lvl="0" algn="l" defTabSz="466725">
            <a:lnSpc>
              <a:spcPct val="90000"/>
            </a:lnSpc>
            <a:spcBef>
              <a:spcPct val="0"/>
            </a:spcBef>
            <a:spcAft>
              <a:spcPct val="35000"/>
            </a:spcAft>
          </a:pPr>
          <a:r>
            <a:rPr lang="zh-CN" altLang="en-US" sz="1050" kern="1200" smtClean="0"/>
            <a:t>基本构件强度计算书</a:t>
          </a:r>
          <a:endParaRPr lang="zh-CN" altLang="en-US" sz="1050" kern="1200"/>
        </a:p>
      </dsp:txBody>
      <dsp:txXfrm>
        <a:off x="123774" y="1260047"/>
        <a:ext cx="1626751" cy="299531"/>
      </dsp:txXfrm>
    </dsp:sp>
    <dsp:sp modelId="{8C4A8D55-E6F3-4B94-985E-2DD366426E8D}">
      <dsp:nvSpPr>
        <dsp:cNvPr id="0" name=""/>
        <dsp:cNvSpPr/>
      </dsp:nvSpPr>
      <dsp:spPr>
        <a:xfrm>
          <a:off x="1330" y="1645095"/>
          <a:ext cx="128499" cy="12849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04DC7-E47A-4E91-9117-1CF57726F191}">
      <dsp:nvSpPr>
        <dsp:cNvPr id="0" name=""/>
        <dsp:cNvSpPr/>
      </dsp:nvSpPr>
      <dsp:spPr>
        <a:xfrm>
          <a:off x="123774" y="1559579"/>
          <a:ext cx="1626751" cy="299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lvl="0" algn="l" defTabSz="466725">
            <a:lnSpc>
              <a:spcPct val="90000"/>
            </a:lnSpc>
            <a:spcBef>
              <a:spcPct val="0"/>
            </a:spcBef>
            <a:spcAft>
              <a:spcPct val="35000"/>
            </a:spcAft>
          </a:pPr>
          <a:r>
            <a:rPr lang="zh-CN" altLang="en-US" sz="1050" kern="1200" dirty="0" smtClean="0"/>
            <a:t>底部结构强度计算书</a:t>
          </a:r>
          <a:endParaRPr lang="zh-CN" altLang="en-US" sz="1050" kern="1200" dirty="0"/>
        </a:p>
      </dsp:txBody>
      <dsp:txXfrm>
        <a:off x="123774" y="1559579"/>
        <a:ext cx="1626751" cy="299531"/>
      </dsp:txXfrm>
    </dsp:sp>
    <dsp:sp modelId="{791C7764-7EE7-476D-A18B-A7184C71CA06}">
      <dsp:nvSpPr>
        <dsp:cNvPr id="0" name=""/>
        <dsp:cNvSpPr/>
      </dsp:nvSpPr>
      <dsp:spPr>
        <a:xfrm>
          <a:off x="1330" y="1944627"/>
          <a:ext cx="128499" cy="12849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5BB2D2-76F5-427C-8D39-003C784BDA49}">
      <dsp:nvSpPr>
        <dsp:cNvPr id="0" name=""/>
        <dsp:cNvSpPr/>
      </dsp:nvSpPr>
      <dsp:spPr>
        <a:xfrm>
          <a:off x="123774" y="1859110"/>
          <a:ext cx="1626751" cy="299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lvl="0" algn="l" defTabSz="466725">
            <a:lnSpc>
              <a:spcPct val="90000"/>
            </a:lnSpc>
            <a:spcBef>
              <a:spcPct val="0"/>
            </a:spcBef>
            <a:spcAft>
              <a:spcPct val="35000"/>
            </a:spcAft>
          </a:pPr>
          <a:r>
            <a:rPr lang="zh-CN" altLang="en-US" sz="1050" kern="1200" smtClean="0"/>
            <a:t>舷侧结构强度计算书</a:t>
          </a:r>
          <a:endParaRPr lang="zh-CN" altLang="en-US" sz="1050" kern="1200"/>
        </a:p>
      </dsp:txBody>
      <dsp:txXfrm>
        <a:off x="123774" y="1859110"/>
        <a:ext cx="1626751" cy="299531"/>
      </dsp:txXfrm>
    </dsp:sp>
    <dsp:sp modelId="{21054920-E4CE-412C-99FE-E1A15B279CFD}">
      <dsp:nvSpPr>
        <dsp:cNvPr id="0" name=""/>
        <dsp:cNvSpPr/>
      </dsp:nvSpPr>
      <dsp:spPr>
        <a:xfrm>
          <a:off x="1330" y="2244158"/>
          <a:ext cx="128499" cy="12849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30088B-C518-432A-AAB3-95584AC44D63}">
      <dsp:nvSpPr>
        <dsp:cNvPr id="0" name=""/>
        <dsp:cNvSpPr/>
      </dsp:nvSpPr>
      <dsp:spPr>
        <a:xfrm>
          <a:off x="123774" y="2158642"/>
          <a:ext cx="1626751" cy="299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lvl="0" algn="l" defTabSz="466725">
            <a:lnSpc>
              <a:spcPct val="90000"/>
            </a:lnSpc>
            <a:spcBef>
              <a:spcPct val="0"/>
            </a:spcBef>
            <a:spcAft>
              <a:spcPct val="35000"/>
            </a:spcAft>
          </a:pPr>
          <a:r>
            <a:rPr lang="en-US" altLang="zh-CN" sz="1050" kern="1200" smtClean="0"/>
            <a:t>……</a:t>
          </a:r>
          <a:endParaRPr lang="zh-CN" altLang="en-US" sz="1050" kern="1200"/>
        </a:p>
      </dsp:txBody>
      <dsp:txXfrm>
        <a:off x="123774" y="2158642"/>
        <a:ext cx="1626751" cy="2995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18A6CE-7CD0-43A1-85FD-BD9B4CF32108}">
      <dsp:nvSpPr>
        <dsp:cNvPr id="0" name=""/>
        <dsp:cNvSpPr/>
      </dsp:nvSpPr>
      <dsp:spPr>
        <a:xfrm>
          <a:off x="2659" y="71992"/>
          <a:ext cx="1749194" cy="205787"/>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5C90CA-E815-4CF4-AB74-B854B976F553}">
      <dsp:nvSpPr>
        <dsp:cNvPr id="0" name=""/>
        <dsp:cNvSpPr/>
      </dsp:nvSpPr>
      <dsp:spPr>
        <a:xfrm>
          <a:off x="1330" y="446966"/>
          <a:ext cx="128502" cy="12850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4C90E9-D407-460E-AB12-CD462EAF0F56}">
      <dsp:nvSpPr>
        <dsp:cNvPr id="0" name=""/>
        <dsp:cNvSpPr/>
      </dsp:nvSpPr>
      <dsp:spPr>
        <a:xfrm>
          <a:off x="144012" y="0"/>
          <a:ext cx="1463831" cy="369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zh-CN" altLang="en-US" sz="1600" b="1" kern="1200" dirty="0" smtClean="0"/>
            <a:t>仿真结果</a:t>
          </a:r>
          <a:endParaRPr lang="zh-CN" altLang="en-US" sz="1600" b="1" kern="1200" dirty="0"/>
        </a:p>
      </dsp:txBody>
      <dsp:txXfrm>
        <a:off x="144012" y="0"/>
        <a:ext cx="1463831" cy="369681"/>
      </dsp:txXfrm>
    </dsp:sp>
    <dsp:sp modelId="{C27ACF70-F87C-46A7-ABB8-CE787407D877}">
      <dsp:nvSpPr>
        <dsp:cNvPr id="0" name=""/>
        <dsp:cNvSpPr/>
      </dsp:nvSpPr>
      <dsp:spPr>
        <a:xfrm>
          <a:off x="1330" y="746501"/>
          <a:ext cx="128499" cy="12849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05E79C-FD11-4EF8-8A2D-A053EA6829B2}">
      <dsp:nvSpPr>
        <dsp:cNvPr id="0" name=""/>
        <dsp:cNvSpPr/>
      </dsp:nvSpPr>
      <dsp:spPr>
        <a:xfrm>
          <a:off x="123774" y="660984"/>
          <a:ext cx="1626751" cy="299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lvl="0" algn="l" defTabSz="466725">
            <a:lnSpc>
              <a:spcPct val="90000"/>
            </a:lnSpc>
            <a:spcBef>
              <a:spcPct val="0"/>
            </a:spcBef>
            <a:spcAft>
              <a:spcPct val="35000"/>
            </a:spcAft>
          </a:pPr>
          <a:r>
            <a:rPr lang="zh-CN" altLang="en-US" sz="1050" kern="1200" smtClean="0">
              <a:solidFill>
                <a:schemeClr val="tx1"/>
              </a:solidFill>
            </a:rPr>
            <a:t>结果数据文件</a:t>
          </a:r>
          <a:endParaRPr lang="zh-CN" altLang="en-US" sz="1050" kern="1200">
            <a:solidFill>
              <a:schemeClr val="tx1"/>
            </a:solidFill>
          </a:endParaRPr>
        </a:p>
      </dsp:txBody>
      <dsp:txXfrm>
        <a:off x="123774" y="660984"/>
        <a:ext cx="1626751" cy="299531"/>
      </dsp:txXfrm>
    </dsp:sp>
    <dsp:sp modelId="{EAFB1691-D180-4A97-9FE8-863060654F95}">
      <dsp:nvSpPr>
        <dsp:cNvPr id="0" name=""/>
        <dsp:cNvSpPr/>
      </dsp:nvSpPr>
      <dsp:spPr>
        <a:xfrm>
          <a:off x="1330" y="1046032"/>
          <a:ext cx="128499" cy="12849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229011-40A4-425C-91B3-304B687C1388}">
      <dsp:nvSpPr>
        <dsp:cNvPr id="0" name=""/>
        <dsp:cNvSpPr/>
      </dsp:nvSpPr>
      <dsp:spPr>
        <a:xfrm>
          <a:off x="123774" y="960516"/>
          <a:ext cx="1626751" cy="299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lvl="0" algn="l" defTabSz="466725">
            <a:lnSpc>
              <a:spcPct val="90000"/>
            </a:lnSpc>
            <a:spcBef>
              <a:spcPct val="0"/>
            </a:spcBef>
            <a:spcAft>
              <a:spcPct val="35000"/>
            </a:spcAft>
          </a:pPr>
          <a:endParaRPr lang="zh-CN" altLang="en-US" sz="1050" kern="1200">
            <a:solidFill>
              <a:schemeClr val="tx1"/>
            </a:solidFill>
          </a:endParaRPr>
        </a:p>
      </dsp:txBody>
      <dsp:txXfrm>
        <a:off x="123774" y="960516"/>
        <a:ext cx="1626751" cy="299531"/>
      </dsp:txXfrm>
    </dsp:sp>
    <dsp:sp modelId="{CEC72432-E0A4-4AFB-B4A1-57BDEFFC1E76}">
      <dsp:nvSpPr>
        <dsp:cNvPr id="0" name=""/>
        <dsp:cNvSpPr/>
      </dsp:nvSpPr>
      <dsp:spPr>
        <a:xfrm>
          <a:off x="1330" y="1345564"/>
          <a:ext cx="128499" cy="12849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A892FE-5D5D-4D8B-A887-381855495CDF}">
      <dsp:nvSpPr>
        <dsp:cNvPr id="0" name=""/>
        <dsp:cNvSpPr/>
      </dsp:nvSpPr>
      <dsp:spPr>
        <a:xfrm>
          <a:off x="123774" y="1260047"/>
          <a:ext cx="1626751" cy="299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lvl="0" algn="l" defTabSz="466725">
            <a:lnSpc>
              <a:spcPct val="90000"/>
            </a:lnSpc>
            <a:spcBef>
              <a:spcPct val="0"/>
            </a:spcBef>
            <a:spcAft>
              <a:spcPct val="35000"/>
            </a:spcAft>
          </a:pPr>
          <a:r>
            <a:rPr lang="zh-CN" altLang="en-US" sz="1050" kern="1200" dirty="0" smtClean="0">
              <a:solidFill>
                <a:srgbClr val="FF0000"/>
              </a:solidFill>
            </a:rPr>
            <a:t>总纵强度计算书</a:t>
          </a:r>
          <a:r>
            <a:rPr lang="en-US" altLang="zh-CN" sz="1050" kern="1200" dirty="0" smtClean="0">
              <a:solidFill>
                <a:srgbClr val="FF0000"/>
              </a:solidFill>
            </a:rPr>
            <a:t>\</a:t>
          </a:r>
          <a:r>
            <a:rPr lang="zh-CN" altLang="en-US" sz="1050" kern="1200" dirty="0" smtClean="0">
              <a:solidFill>
                <a:srgbClr val="FF0000"/>
              </a:solidFill>
            </a:rPr>
            <a:t>估算书</a:t>
          </a:r>
          <a:endParaRPr lang="zh-CN" altLang="en-US" sz="1050" kern="1200" dirty="0">
            <a:solidFill>
              <a:srgbClr val="FF0000"/>
            </a:solidFill>
          </a:endParaRPr>
        </a:p>
      </dsp:txBody>
      <dsp:txXfrm>
        <a:off x="123774" y="1260047"/>
        <a:ext cx="1626751" cy="299531"/>
      </dsp:txXfrm>
    </dsp:sp>
    <dsp:sp modelId="{85149285-8000-45CD-A151-82EDC36E1917}">
      <dsp:nvSpPr>
        <dsp:cNvPr id="0" name=""/>
        <dsp:cNvSpPr/>
      </dsp:nvSpPr>
      <dsp:spPr>
        <a:xfrm>
          <a:off x="1330" y="1645095"/>
          <a:ext cx="128499" cy="12849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B0B477-4373-4350-9D1C-EC8E47731D75}">
      <dsp:nvSpPr>
        <dsp:cNvPr id="0" name=""/>
        <dsp:cNvSpPr/>
      </dsp:nvSpPr>
      <dsp:spPr>
        <a:xfrm>
          <a:off x="123774" y="1559579"/>
          <a:ext cx="1626751" cy="299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lvl="0" algn="l" defTabSz="466725">
            <a:lnSpc>
              <a:spcPct val="90000"/>
            </a:lnSpc>
            <a:spcBef>
              <a:spcPct val="0"/>
            </a:spcBef>
            <a:spcAft>
              <a:spcPct val="35000"/>
            </a:spcAft>
          </a:pPr>
          <a:r>
            <a:rPr lang="zh-CN" altLang="en-US" sz="1050" kern="1200" dirty="0" smtClean="0"/>
            <a:t>船体模型</a:t>
          </a:r>
          <a:endParaRPr lang="zh-CN" altLang="en-US" sz="1050" kern="1200" dirty="0"/>
        </a:p>
      </dsp:txBody>
      <dsp:txXfrm>
        <a:off x="123774" y="1559579"/>
        <a:ext cx="1626751" cy="299531"/>
      </dsp:txXfrm>
    </dsp:sp>
    <dsp:sp modelId="{8C4A8D55-E6F3-4B94-985E-2DD366426E8D}">
      <dsp:nvSpPr>
        <dsp:cNvPr id="0" name=""/>
        <dsp:cNvSpPr/>
      </dsp:nvSpPr>
      <dsp:spPr>
        <a:xfrm>
          <a:off x="1330" y="1944627"/>
          <a:ext cx="128499" cy="12849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04DC7-E47A-4E91-9117-1CF57726F191}">
      <dsp:nvSpPr>
        <dsp:cNvPr id="0" name=""/>
        <dsp:cNvSpPr/>
      </dsp:nvSpPr>
      <dsp:spPr>
        <a:xfrm>
          <a:off x="123774" y="1859110"/>
          <a:ext cx="1626751" cy="299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lvl="0" algn="l" defTabSz="466725">
            <a:lnSpc>
              <a:spcPct val="90000"/>
            </a:lnSpc>
            <a:spcBef>
              <a:spcPct val="0"/>
            </a:spcBef>
            <a:spcAft>
              <a:spcPct val="35000"/>
            </a:spcAft>
          </a:pPr>
          <a:r>
            <a:rPr lang="zh-CN" altLang="en-US" sz="1050" kern="1200" smtClean="0"/>
            <a:t>典型剖面图</a:t>
          </a:r>
          <a:endParaRPr lang="zh-CN" altLang="en-US" sz="1050" kern="1200"/>
        </a:p>
      </dsp:txBody>
      <dsp:txXfrm>
        <a:off x="123774" y="1859110"/>
        <a:ext cx="1626751" cy="2995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D0F92-9F85-445D-8362-447A01888CC2}">
      <dsp:nvSpPr>
        <dsp:cNvPr id="0" name=""/>
        <dsp:cNvSpPr/>
      </dsp:nvSpPr>
      <dsp:spPr>
        <a:xfrm>
          <a:off x="4166746" y="33252"/>
          <a:ext cx="847018" cy="43033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smtClean="0"/>
            <a:t>可研阶段</a:t>
          </a:r>
          <a:endParaRPr lang="zh-CN" altLang="en-US" sz="1400" kern="1200"/>
        </a:p>
      </dsp:txBody>
      <dsp:txXfrm>
        <a:off x="4179350" y="45856"/>
        <a:ext cx="821810" cy="405128"/>
      </dsp:txXfrm>
    </dsp:sp>
    <dsp:sp modelId="{7F4D0123-1BD5-43AD-ABCC-E1CE286EA89F}">
      <dsp:nvSpPr>
        <dsp:cNvPr id="0" name=""/>
        <dsp:cNvSpPr/>
      </dsp:nvSpPr>
      <dsp:spPr>
        <a:xfrm>
          <a:off x="427576" y="463589"/>
          <a:ext cx="4162679" cy="172134"/>
        </a:xfrm>
        <a:custGeom>
          <a:avLst/>
          <a:gdLst/>
          <a:ahLst/>
          <a:cxnLst/>
          <a:rect l="0" t="0" r="0" b="0"/>
          <a:pathLst>
            <a:path>
              <a:moveTo>
                <a:pt x="4162679" y="0"/>
              </a:moveTo>
              <a:lnTo>
                <a:pt x="4162679" y="86067"/>
              </a:lnTo>
              <a:lnTo>
                <a:pt x="0" y="86067"/>
              </a:lnTo>
              <a:lnTo>
                <a:pt x="0" y="1721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62AB3E-EFEC-4B55-A444-762156B9623F}">
      <dsp:nvSpPr>
        <dsp:cNvPr id="0" name=""/>
        <dsp:cNvSpPr/>
      </dsp:nvSpPr>
      <dsp:spPr>
        <a:xfrm>
          <a:off x="4067" y="635723"/>
          <a:ext cx="847018" cy="43033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smtClean="0"/>
            <a:t>水文泥沙</a:t>
          </a:r>
          <a:endParaRPr lang="zh-CN" altLang="en-US" sz="1400" kern="1200"/>
        </a:p>
      </dsp:txBody>
      <dsp:txXfrm>
        <a:off x="16671" y="648327"/>
        <a:ext cx="821810" cy="405128"/>
      </dsp:txXfrm>
    </dsp:sp>
    <dsp:sp modelId="{9AF8A1BC-3B01-4F2D-B5ED-143CF2B3215E}">
      <dsp:nvSpPr>
        <dsp:cNvPr id="0" name=""/>
        <dsp:cNvSpPr/>
      </dsp:nvSpPr>
      <dsp:spPr>
        <a:xfrm>
          <a:off x="1468246" y="463589"/>
          <a:ext cx="3122009" cy="172134"/>
        </a:xfrm>
        <a:custGeom>
          <a:avLst/>
          <a:gdLst/>
          <a:ahLst/>
          <a:cxnLst/>
          <a:rect l="0" t="0" r="0" b="0"/>
          <a:pathLst>
            <a:path>
              <a:moveTo>
                <a:pt x="3122009" y="0"/>
              </a:moveTo>
              <a:lnTo>
                <a:pt x="3122009" y="86067"/>
              </a:lnTo>
              <a:lnTo>
                <a:pt x="0" y="86067"/>
              </a:lnTo>
              <a:lnTo>
                <a:pt x="0" y="1721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F8DA0D-5951-4E64-8C85-AF8E1CC64709}">
      <dsp:nvSpPr>
        <dsp:cNvPr id="0" name=""/>
        <dsp:cNvSpPr/>
      </dsp:nvSpPr>
      <dsp:spPr>
        <a:xfrm>
          <a:off x="1044737" y="635723"/>
          <a:ext cx="847018" cy="43033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smtClean="0"/>
            <a:t>工程地质</a:t>
          </a:r>
          <a:endParaRPr lang="zh-CN" altLang="en-US" sz="1400" kern="1200"/>
        </a:p>
      </dsp:txBody>
      <dsp:txXfrm>
        <a:off x="1057341" y="648327"/>
        <a:ext cx="821810" cy="405128"/>
      </dsp:txXfrm>
    </dsp:sp>
    <dsp:sp modelId="{1FB7CBBD-3ED2-4F1C-8EDA-BE395D9CB2C7}">
      <dsp:nvSpPr>
        <dsp:cNvPr id="0" name=""/>
        <dsp:cNvSpPr/>
      </dsp:nvSpPr>
      <dsp:spPr>
        <a:xfrm>
          <a:off x="1422526" y="1066060"/>
          <a:ext cx="91440" cy="172134"/>
        </a:xfrm>
        <a:custGeom>
          <a:avLst/>
          <a:gdLst/>
          <a:ahLst/>
          <a:cxnLst/>
          <a:rect l="0" t="0" r="0" b="0"/>
          <a:pathLst>
            <a:path>
              <a:moveTo>
                <a:pt x="45720" y="0"/>
              </a:moveTo>
              <a:lnTo>
                <a:pt x="45720" y="17213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1E42DF-5AEC-4F6A-A399-49B5E6DAE474}">
      <dsp:nvSpPr>
        <dsp:cNvPr id="0" name=""/>
        <dsp:cNvSpPr/>
      </dsp:nvSpPr>
      <dsp:spPr>
        <a:xfrm>
          <a:off x="1044737" y="1238194"/>
          <a:ext cx="847018" cy="43033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057341" y="1250798"/>
        <a:ext cx="821810" cy="405128"/>
      </dsp:txXfrm>
    </dsp:sp>
    <dsp:sp modelId="{250D0CBC-C666-4B5D-A124-FE5B3A8A293E}">
      <dsp:nvSpPr>
        <dsp:cNvPr id="0" name=""/>
        <dsp:cNvSpPr/>
      </dsp:nvSpPr>
      <dsp:spPr>
        <a:xfrm>
          <a:off x="427576" y="1668531"/>
          <a:ext cx="1040669" cy="172134"/>
        </a:xfrm>
        <a:custGeom>
          <a:avLst/>
          <a:gdLst/>
          <a:ahLst/>
          <a:cxnLst/>
          <a:rect l="0" t="0" r="0" b="0"/>
          <a:pathLst>
            <a:path>
              <a:moveTo>
                <a:pt x="1040669" y="0"/>
              </a:moveTo>
              <a:lnTo>
                <a:pt x="1040669" y="86067"/>
              </a:lnTo>
              <a:lnTo>
                <a:pt x="0" y="86067"/>
              </a:lnTo>
              <a:lnTo>
                <a:pt x="0" y="17213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32FE07-2D52-4989-988E-FE29F22A2FED}">
      <dsp:nvSpPr>
        <dsp:cNvPr id="0" name=""/>
        <dsp:cNvSpPr/>
      </dsp:nvSpPr>
      <dsp:spPr>
        <a:xfrm>
          <a:off x="4067" y="1840665"/>
          <a:ext cx="847018" cy="43033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smtClean="0"/>
            <a:t>地质灾害分析</a:t>
          </a:r>
          <a:endParaRPr lang="zh-CN" altLang="en-US" sz="1400" kern="1200"/>
        </a:p>
      </dsp:txBody>
      <dsp:txXfrm>
        <a:off x="16671" y="1853269"/>
        <a:ext cx="821810" cy="405128"/>
      </dsp:txXfrm>
    </dsp:sp>
    <dsp:sp modelId="{8FBA356D-8595-445C-A3ED-A7924064A936}">
      <dsp:nvSpPr>
        <dsp:cNvPr id="0" name=""/>
        <dsp:cNvSpPr/>
      </dsp:nvSpPr>
      <dsp:spPr>
        <a:xfrm>
          <a:off x="1422526" y="1668531"/>
          <a:ext cx="91440" cy="172134"/>
        </a:xfrm>
        <a:custGeom>
          <a:avLst/>
          <a:gdLst/>
          <a:ahLst/>
          <a:cxnLst/>
          <a:rect l="0" t="0" r="0" b="0"/>
          <a:pathLst>
            <a:path>
              <a:moveTo>
                <a:pt x="45720" y="0"/>
              </a:moveTo>
              <a:lnTo>
                <a:pt x="45720" y="17213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489965-4001-46F7-9EF2-BFFED4C81088}">
      <dsp:nvSpPr>
        <dsp:cNvPr id="0" name=""/>
        <dsp:cNvSpPr/>
      </dsp:nvSpPr>
      <dsp:spPr>
        <a:xfrm>
          <a:off x="1044737" y="1840665"/>
          <a:ext cx="847018" cy="43033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smtClean="0"/>
            <a:t>边坡稳定性</a:t>
          </a:r>
          <a:endParaRPr lang="zh-CN" altLang="en-US" sz="1400" kern="1200"/>
        </a:p>
      </dsp:txBody>
      <dsp:txXfrm>
        <a:off x="1057341" y="1853269"/>
        <a:ext cx="821810" cy="405128"/>
      </dsp:txXfrm>
    </dsp:sp>
    <dsp:sp modelId="{0A99D9CA-B648-4309-8A0D-36025D6F1098}">
      <dsp:nvSpPr>
        <dsp:cNvPr id="0" name=""/>
        <dsp:cNvSpPr/>
      </dsp:nvSpPr>
      <dsp:spPr>
        <a:xfrm>
          <a:off x="1468246" y="1668531"/>
          <a:ext cx="1040669" cy="172134"/>
        </a:xfrm>
        <a:custGeom>
          <a:avLst/>
          <a:gdLst/>
          <a:ahLst/>
          <a:cxnLst/>
          <a:rect l="0" t="0" r="0" b="0"/>
          <a:pathLst>
            <a:path>
              <a:moveTo>
                <a:pt x="0" y="0"/>
              </a:moveTo>
              <a:lnTo>
                <a:pt x="0" y="86067"/>
              </a:lnTo>
              <a:lnTo>
                <a:pt x="1040669" y="86067"/>
              </a:lnTo>
              <a:lnTo>
                <a:pt x="1040669" y="17213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458C96-1F76-4BC9-8858-AF4C5ECB6DAA}">
      <dsp:nvSpPr>
        <dsp:cNvPr id="0" name=""/>
        <dsp:cNvSpPr/>
      </dsp:nvSpPr>
      <dsp:spPr>
        <a:xfrm>
          <a:off x="2085407" y="1840665"/>
          <a:ext cx="847018" cy="43033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smtClean="0"/>
            <a:t>渗流分析</a:t>
          </a:r>
          <a:endParaRPr lang="zh-CN" altLang="en-US" sz="1400" kern="1200"/>
        </a:p>
      </dsp:txBody>
      <dsp:txXfrm>
        <a:off x="2098011" y="1853269"/>
        <a:ext cx="821810" cy="405128"/>
      </dsp:txXfrm>
    </dsp:sp>
    <dsp:sp modelId="{7EBA68A5-A02C-4645-BB3F-989DBC835D2D}">
      <dsp:nvSpPr>
        <dsp:cNvPr id="0" name=""/>
        <dsp:cNvSpPr/>
      </dsp:nvSpPr>
      <dsp:spPr>
        <a:xfrm>
          <a:off x="2508916" y="463589"/>
          <a:ext cx="2081339" cy="172134"/>
        </a:xfrm>
        <a:custGeom>
          <a:avLst/>
          <a:gdLst/>
          <a:ahLst/>
          <a:cxnLst/>
          <a:rect l="0" t="0" r="0" b="0"/>
          <a:pathLst>
            <a:path>
              <a:moveTo>
                <a:pt x="2081339" y="0"/>
              </a:moveTo>
              <a:lnTo>
                <a:pt x="2081339" y="86067"/>
              </a:lnTo>
              <a:lnTo>
                <a:pt x="0" y="86067"/>
              </a:lnTo>
              <a:lnTo>
                <a:pt x="0" y="1721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BC02B5-FFD1-4050-9953-E91596E6AB46}">
      <dsp:nvSpPr>
        <dsp:cNvPr id="0" name=""/>
        <dsp:cNvSpPr/>
      </dsp:nvSpPr>
      <dsp:spPr>
        <a:xfrm>
          <a:off x="2085407" y="635723"/>
          <a:ext cx="847018" cy="43033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smtClean="0"/>
            <a:t>。。。</a:t>
          </a:r>
          <a:endParaRPr lang="zh-CN" altLang="en-US" sz="1400" kern="1200"/>
        </a:p>
      </dsp:txBody>
      <dsp:txXfrm>
        <a:off x="2098011" y="648327"/>
        <a:ext cx="821810" cy="405128"/>
      </dsp:txXfrm>
    </dsp:sp>
    <dsp:sp modelId="{3A465077-F9AD-4383-B5BD-7BDBB601CCC4}">
      <dsp:nvSpPr>
        <dsp:cNvPr id="0" name=""/>
        <dsp:cNvSpPr/>
      </dsp:nvSpPr>
      <dsp:spPr>
        <a:xfrm>
          <a:off x="3549586" y="463589"/>
          <a:ext cx="1040669" cy="172134"/>
        </a:xfrm>
        <a:custGeom>
          <a:avLst/>
          <a:gdLst/>
          <a:ahLst/>
          <a:cxnLst/>
          <a:rect l="0" t="0" r="0" b="0"/>
          <a:pathLst>
            <a:path>
              <a:moveTo>
                <a:pt x="1040669" y="0"/>
              </a:moveTo>
              <a:lnTo>
                <a:pt x="1040669" y="86067"/>
              </a:lnTo>
              <a:lnTo>
                <a:pt x="0" y="86067"/>
              </a:lnTo>
              <a:lnTo>
                <a:pt x="0" y="1721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08EB45-25A8-4CDC-93E4-36ECC48230F3}">
      <dsp:nvSpPr>
        <dsp:cNvPr id="0" name=""/>
        <dsp:cNvSpPr/>
      </dsp:nvSpPr>
      <dsp:spPr>
        <a:xfrm>
          <a:off x="3126076" y="635723"/>
          <a:ext cx="847018" cy="43033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smtClean="0"/>
            <a:t>。。。</a:t>
          </a:r>
          <a:endParaRPr lang="zh-CN" altLang="en-US" sz="1400" kern="1200"/>
        </a:p>
      </dsp:txBody>
      <dsp:txXfrm>
        <a:off x="3138680" y="648327"/>
        <a:ext cx="821810" cy="405128"/>
      </dsp:txXfrm>
    </dsp:sp>
    <dsp:sp modelId="{4CA9B067-1E54-41FB-ADA8-997A80D6586C}">
      <dsp:nvSpPr>
        <dsp:cNvPr id="0" name=""/>
        <dsp:cNvSpPr/>
      </dsp:nvSpPr>
      <dsp:spPr>
        <a:xfrm>
          <a:off x="4544535" y="463589"/>
          <a:ext cx="91440" cy="172134"/>
        </a:xfrm>
        <a:custGeom>
          <a:avLst/>
          <a:gdLst/>
          <a:ahLst/>
          <a:cxnLst/>
          <a:rect l="0" t="0" r="0" b="0"/>
          <a:pathLst>
            <a:path>
              <a:moveTo>
                <a:pt x="45720" y="0"/>
              </a:moveTo>
              <a:lnTo>
                <a:pt x="45720" y="1721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BDBB05-7BA7-4DA8-9E30-4A08871C4B6F}">
      <dsp:nvSpPr>
        <dsp:cNvPr id="0" name=""/>
        <dsp:cNvSpPr/>
      </dsp:nvSpPr>
      <dsp:spPr>
        <a:xfrm>
          <a:off x="4166746" y="635723"/>
          <a:ext cx="847018" cy="43033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smtClean="0"/>
            <a:t>工程布置及建筑</a:t>
          </a:r>
          <a:endParaRPr lang="zh-CN" altLang="en-US" sz="1400" kern="1200"/>
        </a:p>
      </dsp:txBody>
      <dsp:txXfrm>
        <a:off x="4179350" y="648327"/>
        <a:ext cx="821810" cy="405128"/>
      </dsp:txXfrm>
    </dsp:sp>
    <dsp:sp modelId="{39656324-802E-49F2-8AD2-EFE84891EFDD}">
      <dsp:nvSpPr>
        <dsp:cNvPr id="0" name=""/>
        <dsp:cNvSpPr/>
      </dsp:nvSpPr>
      <dsp:spPr>
        <a:xfrm>
          <a:off x="2508916" y="1066060"/>
          <a:ext cx="2081339" cy="172134"/>
        </a:xfrm>
        <a:custGeom>
          <a:avLst/>
          <a:gdLst/>
          <a:ahLst/>
          <a:cxnLst/>
          <a:rect l="0" t="0" r="0" b="0"/>
          <a:pathLst>
            <a:path>
              <a:moveTo>
                <a:pt x="2081339" y="0"/>
              </a:moveTo>
              <a:lnTo>
                <a:pt x="2081339" y="86067"/>
              </a:lnTo>
              <a:lnTo>
                <a:pt x="0" y="86067"/>
              </a:lnTo>
              <a:lnTo>
                <a:pt x="0" y="17213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586841-AD5D-42C3-A42B-D6333D037F8F}">
      <dsp:nvSpPr>
        <dsp:cNvPr id="0" name=""/>
        <dsp:cNvSpPr/>
      </dsp:nvSpPr>
      <dsp:spPr>
        <a:xfrm>
          <a:off x="2085407" y="1238194"/>
          <a:ext cx="847018" cy="43033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smtClean="0"/>
            <a:t>挡水建筑</a:t>
          </a:r>
          <a:endParaRPr lang="zh-CN" altLang="en-US" sz="1400" kern="1200"/>
        </a:p>
      </dsp:txBody>
      <dsp:txXfrm>
        <a:off x="2098011" y="1250798"/>
        <a:ext cx="821810" cy="405128"/>
      </dsp:txXfrm>
    </dsp:sp>
    <dsp:sp modelId="{821489F1-8D67-4307-8960-CF12102158E0}">
      <dsp:nvSpPr>
        <dsp:cNvPr id="0" name=""/>
        <dsp:cNvSpPr/>
      </dsp:nvSpPr>
      <dsp:spPr>
        <a:xfrm>
          <a:off x="3549586" y="1066060"/>
          <a:ext cx="1040669" cy="172134"/>
        </a:xfrm>
        <a:custGeom>
          <a:avLst/>
          <a:gdLst/>
          <a:ahLst/>
          <a:cxnLst/>
          <a:rect l="0" t="0" r="0" b="0"/>
          <a:pathLst>
            <a:path>
              <a:moveTo>
                <a:pt x="1040669" y="0"/>
              </a:moveTo>
              <a:lnTo>
                <a:pt x="1040669" y="86067"/>
              </a:lnTo>
              <a:lnTo>
                <a:pt x="0" y="86067"/>
              </a:lnTo>
              <a:lnTo>
                <a:pt x="0" y="17213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68052F-AC79-4696-B069-FC9D4A39791E}">
      <dsp:nvSpPr>
        <dsp:cNvPr id="0" name=""/>
        <dsp:cNvSpPr/>
      </dsp:nvSpPr>
      <dsp:spPr>
        <a:xfrm>
          <a:off x="3126076" y="1238194"/>
          <a:ext cx="847018" cy="43033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smtClean="0"/>
            <a:t>泄水建筑</a:t>
          </a:r>
          <a:endParaRPr lang="zh-CN" altLang="en-US" sz="1400" kern="1200"/>
        </a:p>
      </dsp:txBody>
      <dsp:txXfrm>
        <a:off x="3138680" y="1250798"/>
        <a:ext cx="821810" cy="405128"/>
      </dsp:txXfrm>
    </dsp:sp>
    <dsp:sp modelId="{C08FAA04-94C7-46B9-9312-B3611FE3E50D}">
      <dsp:nvSpPr>
        <dsp:cNvPr id="0" name=""/>
        <dsp:cNvSpPr/>
      </dsp:nvSpPr>
      <dsp:spPr>
        <a:xfrm>
          <a:off x="4544535" y="1066060"/>
          <a:ext cx="91440" cy="172134"/>
        </a:xfrm>
        <a:custGeom>
          <a:avLst/>
          <a:gdLst/>
          <a:ahLst/>
          <a:cxnLst/>
          <a:rect l="0" t="0" r="0" b="0"/>
          <a:pathLst>
            <a:path>
              <a:moveTo>
                <a:pt x="45720" y="0"/>
              </a:moveTo>
              <a:lnTo>
                <a:pt x="45720" y="17213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D1AF39-53DA-42D6-B450-E5D3AB966BE6}">
      <dsp:nvSpPr>
        <dsp:cNvPr id="0" name=""/>
        <dsp:cNvSpPr/>
      </dsp:nvSpPr>
      <dsp:spPr>
        <a:xfrm>
          <a:off x="4166746" y="1238194"/>
          <a:ext cx="847018" cy="43033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smtClean="0"/>
            <a:t>引水建筑</a:t>
          </a:r>
          <a:endParaRPr lang="zh-CN" altLang="en-US" sz="1400" kern="1200"/>
        </a:p>
      </dsp:txBody>
      <dsp:txXfrm>
        <a:off x="4179350" y="1250798"/>
        <a:ext cx="821810" cy="405128"/>
      </dsp:txXfrm>
    </dsp:sp>
    <dsp:sp modelId="{9639BBF7-5B5B-4A51-A5C2-E50EBAC07671}">
      <dsp:nvSpPr>
        <dsp:cNvPr id="0" name=""/>
        <dsp:cNvSpPr/>
      </dsp:nvSpPr>
      <dsp:spPr>
        <a:xfrm>
          <a:off x="4590255" y="1066060"/>
          <a:ext cx="1040669" cy="172134"/>
        </a:xfrm>
        <a:custGeom>
          <a:avLst/>
          <a:gdLst/>
          <a:ahLst/>
          <a:cxnLst/>
          <a:rect l="0" t="0" r="0" b="0"/>
          <a:pathLst>
            <a:path>
              <a:moveTo>
                <a:pt x="0" y="0"/>
              </a:moveTo>
              <a:lnTo>
                <a:pt x="0" y="86067"/>
              </a:lnTo>
              <a:lnTo>
                <a:pt x="1040669" y="86067"/>
              </a:lnTo>
              <a:lnTo>
                <a:pt x="1040669" y="17213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9B0351-7E66-458A-8BC8-677EBDB60CAF}">
      <dsp:nvSpPr>
        <dsp:cNvPr id="0" name=""/>
        <dsp:cNvSpPr/>
      </dsp:nvSpPr>
      <dsp:spPr>
        <a:xfrm>
          <a:off x="5207416" y="1238194"/>
          <a:ext cx="847018" cy="43033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smtClean="0"/>
            <a:t>发电厂房</a:t>
          </a:r>
          <a:endParaRPr lang="zh-CN" altLang="en-US" sz="1400" kern="1200"/>
        </a:p>
      </dsp:txBody>
      <dsp:txXfrm>
        <a:off x="5220020" y="1250798"/>
        <a:ext cx="821810" cy="405128"/>
      </dsp:txXfrm>
    </dsp:sp>
    <dsp:sp modelId="{65EA53CB-C20F-4DC8-994B-DC36597C34E4}">
      <dsp:nvSpPr>
        <dsp:cNvPr id="0" name=""/>
        <dsp:cNvSpPr/>
      </dsp:nvSpPr>
      <dsp:spPr>
        <a:xfrm>
          <a:off x="4590255" y="1066060"/>
          <a:ext cx="2081339" cy="172134"/>
        </a:xfrm>
        <a:custGeom>
          <a:avLst/>
          <a:gdLst/>
          <a:ahLst/>
          <a:cxnLst/>
          <a:rect l="0" t="0" r="0" b="0"/>
          <a:pathLst>
            <a:path>
              <a:moveTo>
                <a:pt x="0" y="0"/>
              </a:moveTo>
              <a:lnTo>
                <a:pt x="0" y="86067"/>
              </a:lnTo>
              <a:lnTo>
                <a:pt x="2081339" y="86067"/>
              </a:lnTo>
              <a:lnTo>
                <a:pt x="2081339" y="17213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EC1894-CC44-4E1F-BC7D-B54149D1E7FF}">
      <dsp:nvSpPr>
        <dsp:cNvPr id="0" name=""/>
        <dsp:cNvSpPr/>
      </dsp:nvSpPr>
      <dsp:spPr>
        <a:xfrm>
          <a:off x="6248086" y="1238194"/>
          <a:ext cx="847018" cy="43033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smtClean="0"/>
            <a:t>通航建筑</a:t>
          </a:r>
          <a:endParaRPr lang="zh-CN" altLang="en-US" sz="1400" kern="1200"/>
        </a:p>
      </dsp:txBody>
      <dsp:txXfrm>
        <a:off x="6260690" y="1250798"/>
        <a:ext cx="821810" cy="405128"/>
      </dsp:txXfrm>
    </dsp:sp>
    <dsp:sp modelId="{B3CFC9D1-0791-4973-B9FC-238B238824B3}">
      <dsp:nvSpPr>
        <dsp:cNvPr id="0" name=""/>
        <dsp:cNvSpPr/>
      </dsp:nvSpPr>
      <dsp:spPr>
        <a:xfrm>
          <a:off x="4590255" y="463589"/>
          <a:ext cx="3122009" cy="172134"/>
        </a:xfrm>
        <a:custGeom>
          <a:avLst/>
          <a:gdLst/>
          <a:ahLst/>
          <a:cxnLst/>
          <a:rect l="0" t="0" r="0" b="0"/>
          <a:pathLst>
            <a:path>
              <a:moveTo>
                <a:pt x="0" y="0"/>
              </a:moveTo>
              <a:lnTo>
                <a:pt x="0" y="86067"/>
              </a:lnTo>
              <a:lnTo>
                <a:pt x="3122009" y="86067"/>
              </a:lnTo>
              <a:lnTo>
                <a:pt x="3122009" y="1721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070DB3-3F77-42B6-BD79-8329AD63E289}">
      <dsp:nvSpPr>
        <dsp:cNvPr id="0" name=""/>
        <dsp:cNvSpPr/>
      </dsp:nvSpPr>
      <dsp:spPr>
        <a:xfrm>
          <a:off x="7288756" y="635723"/>
          <a:ext cx="847018" cy="43033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smtClean="0"/>
            <a:t>机电及金属结构</a:t>
          </a:r>
          <a:endParaRPr lang="zh-CN" altLang="en-US" sz="1400" kern="1200"/>
        </a:p>
      </dsp:txBody>
      <dsp:txXfrm>
        <a:off x="7301360" y="648327"/>
        <a:ext cx="821810" cy="405128"/>
      </dsp:txXfrm>
    </dsp:sp>
    <dsp:sp modelId="{BF6E24A2-C96B-4AA9-B2CB-71E46D12202C}">
      <dsp:nvSpPr>
        <dsp:cNvPr id="0" name=""/>
        <dsp:cNvSpPr/>
      </dsp:nvSpPr>
      <dsp:spPr>
        <a:xfrm>
          <a:off x="7666545" y="1066060"/>
          <a:ext cx="91440" cy="172134"/>
        </a:xfrm>
        <a:custGeom>
          <a:avLst/>
          <a:gdLst/>
          <a:ahLst/>
          <a:cxnLst/>
          <a:rect l="0" t="0" r="0" b="0"/>
          <a:pathLst>
            <a:path>
              <a:moveTo>
                <a:pt x="45720" y="0"/>
              </a:moveTo>
              <a:lnTo>
                <a:pt x="45720" y="17213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E3DC75-5243-4895-B000-07E705C7100A}">
      <dsp:nvSpPr>
        <dsp:cNvPr id="0" name=""/>
        <dsp:cNvSpPr/>
      </dsp:nvSpPr>
      <dsp:spPr>
        <a:xfrm>
          <a:off x="7288756" y="1238194"/>
          <a:ext cx="847018" cy="43033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smtClean="0"/>
            <a:t>水力计算</a:t>
          </a:r>
          <a:endParaRPr lang="zh-CN" altLang="en-US" sz="1400" kern="1200"/>
        </a:p>
      </dsp:txBody>
      <dsp:txXfrm>
        <a:off x="7301360" y="1250798"/>
        <a:ext cx="821810" cy="405128"/>
      </dsp:txXfrm>
    </dsp:sp>
    <dsp:sp modelId="{35370967-0889-4A6D-8C9B-B0A7769A82F4}">
      <dsp:nvSpPr>
        <dsp:cNvPr id="0" name=""/>
        <dsp:cNvSpPr/>
      </dsp:nvSpPr>
      <dsp:spPr>
        <a:xfrm>
          <a:off x="4590255" y="463589"/>
          <a:ext cx="4162679" cy="172134"/>
        </a:xfrm>
        <a:custGeom>
          <a:avLst/>
          <a:gdLst/>
          <a:ahLst/>
          <a:cxnLst/>
          <a:rect l="0" t="0" r="0" b="0"/>
          <a:pathLst>
            <a:path>
              <a:moveTo>
                <a:pt x="0" y="0"/>
              </a:moveTo>
              <a:lnTo>
                <a:pt x="0" y="86067"/>
              </a:lnTo>
              <a:lnTo>
                <a:pt x="4162679" y="86067"/>
              </a:lnTo>
              <a:lnTo>
                <a:pt x="4162679" y="1721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BE0B05-7A25-4266-8D06-290EF4E45DDA}">
      <dsp:nvSpPr>
        <dsp:cNvPr id="0" name=""/>
        <dsp:cNvSpPr/>
      </dsp:nvSpPr>
      <dsp:spPr>
        <a:xfrm>
          <a:off x="8329426" y="635723"/>
          <a:ext cx="847018" cy="430336"/>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smtClean="0"/>
            <a:t>环境保护水土保持</a:t>
          </a:r>
          <a:endParaRPr lang="zh-CN" altLang="en-US" sz="1400" kern="1200"/>
        </a:p>
      </dsp:txBody>
      <dsp:txXfrm>
        <a:off x="8342030" y="648327"/>
        <a:ext cx="821810" cy="4051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81409B-DCA9-4E0C-AE23-85960D2C1F98}">
      <dsp:nvSpPr>
        <dsp:cNvPr id="0" name=""/>
        <dsp:cNvSpPr/>
      </dsp:nvSpPr>
      <dsp:spPr>
        <a:xfrm>
          <a:off x="5409158" y="1336170"/>
          <a:ext cx="341746" cy="162640"/>
        </a:xfrm>
        <a:custGeom>
          <a:avLst/>
          <a:gdLst/>
          <a:ahLst/>
          <a:cxnLst/>
          <a:rect l="0" t="0" r="0" b="0"/>
          <a:pathLst>
            <a:path>
              <a:moveTo>
                <a:pt x="0" y="0"/>
              </a:moveTo>
              <a:lnTo>
                <a:pt x="0" y="110834"/>
              </a:lnTo>
              <a:lnTo>
                <a:pt x="341746" y="110834"/>
              </a:lnTo>
              <a:lnTo>
                <a:pt x="341746" y="1626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0BB2BE-0B42-4606-B190-C22AE2DD72E3}">
      <dsp:nvSpPr>
        <dsp:cNvPr id="0" name=""/>
        <dsp:cNvSpPr/>
      </dsp:nvSpPr>
      <dsp:spPr>
        <a:xfrm>
          <a:off x="5067411" y="1336170"/>
          <a:ext cx="341746" cy="162640"/>
        </a:xfrm>
        <a:custGeom>
          <a:avLst/>
          <a:gdLst/>
          <a:ahLst/>
          <a:cxnLst/>
          <a:rect l="0" t="0" r="0" b="0"/>
          <a:pathLst>
            <a:path>
              <a:moveTo>
                <a:pt x="341746" y="0"/>
              </a:moveTo>
              <a:lnTo>
                <a:pt x="341746" y="110834"/>
              </a:lnTo>
              <a:lnTo>
                <a:pt x="0" y="110834"/>
              </a:lnTo>
              <a:lnTo>
                <a:pt x="0" y="1626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9341DB-9EC6-44F0-B0F0-CA17F40C7DA2}">
      <dsp:nvSpPr>
        <dsp:cNvPr id="0" name=""/>
        <dsp:cNvSpPr/>
      </dsp:nvSpPr>
      <dsp:spPr>
        <a:xfrm>
          <a:off x="3871298" y="818424"/>
          <a:ext cx="1537859" cy="162640"/>
        </a:xfrm>
        <a:custGeom>
          <a:avLst/>
          <a:gdLst/>
          <a:ahLst/>
          <a:cxnLst/>
          <a:rect l="0" t="0" r="0" b="0"/>
          <a:pathLst>
            <a:path>
              <a:moveTo>
                <a:pt x="0" y="0"/>
              </a:moveTo>
              <a:lnTo>
                <a:pt x="0" y="110834"/>
              </a:lnTo>
              <a:lnTo>
                <a:pt x="1537859" y="110834"/>
              </a:lnTo>
              <a:lnTo>
                <a:pt x="1537859" y="16264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EB6C37-F2F0-4695-AE84-085581E0C24F}">
      <dsp:nvSpPr>
        <dsp:cNvPr id="0" name=""/>
        <dsp:cNvSpPr/>
      </dsp:nvSpPr>
      <dsp:spPr>
        <a:xfrm>
          <a:off x="2333438" y="1336170"/>
          <a:ext cx="2050479" cy="162640"/>
        </a:xfrm>
        <a:custGeom>
          <a:avLst/>
          <a:gdLst/>
          <a:ahLst/>
          <a:cxnLst/>
          <a:rect l="0" t="0" r="0" b="0"/>
          <a:pathLst>
            <a:path>
              <a:moveTo>
                <a:pt x="0" y="0"/>
              </a:moveTo>
              <a:lnTo>
                <a:pt x="0" y="110834"/>
              </a:lnTo>
              <a:lnTo>
                <a:pt x="2050479" y="110834"/>
              </a:lnTo>
              <a:lnTo>
                <a:pt x="2050479" y="1626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F241EB-1880-49DF-B40C-61D571098486}">
      <dsp:nvSpPr>
        <dsp:cNvPr id="0" name=""/>
        <dsp:cNvSpPr/>
      </dsp:nvSpPr>
      <dsp:spPr>
        <a:xfrm>
          <a:off x="2333438" y="1336170"/>
          <a:ext cx="1366986" cy="162640"/>
        </a:xfrm>
        <a:custGeom>
          <a:avLst/>
          <a:gdLst/>
          <a:ahLst/>
          <a:cxnLst/>
          <a:rect l="0" t="0" r="0" b="0"/>
          <a:pathLst>
            <a:path>
              <a:moveTo>
                <a:pt x="0" y="0"/>
              </a:moveTo>
              <a:lnTo>
                <a:pt x="0" y="110834"/>
              </a:lnTo>
              <a:lnTo>
                <a:pt x="1366986" y="110834"/>
              </a:lnTo>
              <a:lnTo>
                <a:pt x="1366986" y="1626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93B89E-E54E-415C-B665-10E1BBDECC50}">
      <dsp:nvSpPr>
        <dsp:cNvPr id="0" name=""/>
        <dsp:cNvSpPr/>
      </dsp:nvSpPr>
      <dsp:spPr>
        <a:xfrm>
          <a:off x="2333438" y="1336170"/>
          <a:ext cx="683493" cy="162640"/>
        </a:xfrm>
        <a:custGeom>
          <a:avLst/>
          <a:gdLst/>
          <a:ahLst/>
          <a:cxnLst/>
          <a:rect l="0" t="0" r="0" b="0"/>
          <a:pathLst>
            <a:path>
              <a:moveTo>
                <a:pt x="0" y="0"/>
              </a:moveTo>
              <a:lnTo>
                <a:pt x="0" y="110834"/>
              </a:lnTo>
              <a:lnTo>
                <a:pt x="683493" y="110834"/>
              </a:lnTo>
              <a:lnTo>
                <a:pt x="683493" y="1626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D382A2-FF99-49C4-BE39-8DEF3972418E}">
      <dsp:nvSpPr>
        <dsp:cNvPr id="0" name=""/>
        <dsp:cNvSpPr/>
      </dsp:nvSpPr>
      <dsp:spPr>
        <a:xfrm>
          <a:off x="2287718" y="1336170"/>
          <a:ext cx="91440" cy="162640"/>
        </a:xfrm>
        <a:custGeom>
          <a:avLst/>
          <a:gdLst/>
          <a:ahLst/>
          <a:cxnLst/>
          <a:rect l="0" t="0" r="0" b="0"/>
          <a:pathLst>
            <a:path>
              <a:moveTo>
                <a:pt x="45720" y="0"/>
              </a:moveTo>
              <a:lnTo>
                <a:pt x="45720" y="1626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6DB8FF-72C7-4968-97CA-85CF22316854}">
      <dsp:nvSpPr>
        <dsp:cNvPr id="0" name=""/>
        <dsp:cNvSpPr/>
      </dsp:nvSpPr>
      <dsp:spPr>
        <a:xfrm>
          <a:off x="1649945" y="1336170"/>
          <a:ext cx="683493" cy="162640"/>
        </a:xfrm>
        <a:custGeom>
          <a:avLst/>
          <a:gdLst/>
          <a:ahLst/>
          <a:cxnLst/>
          <a:rect l="0" t="0" r="0" b="0"/>
          <a:pathLst>
            <a:path>
              <a:moveTo>
                <a:pt x="683493" y="0"/>
              </a:moveTo>
              <a:lnTo>
                <a:pt x="683493" y="110834"/>
              </a:lnTo>
              <a:lnTo>
                <a:pt x="0" y="110834"/>
              </a:lnTo>
              <a:lnTo>
                <a:pt x="0" y="1626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A3F29A-4C98-4BF3-8EE5-56BBFB72B312}">
      <dsp:nvSpPr>
        <dsp:cNvPr id="0" name=""/>
        <dsp:cNvSpPr/>
      </dsp:nvSpPr>
      <dsp:spPr>
        <a:xfrm>
          <a:off x="966452" y="1336170"/>
          <a:ext cx="1366986" cy="162640"/>
        </a:xfrm>
        <a:custGeom>
          <a:avLst/>
          <a:gdLst/>
          <a:ahLst/>
          <a:cxnLst/>
          <a:rect l="0" t="0" r="0" b="0"/>
          <a:pathLst>
            <a:path>
              <a:moveTo>
                <a:pt x="1366986" y="0"/>
              </a:moveTo>
              <a:lnTo>
                <a:pt x="1366986" y="110834"/>
              </a:lnTo>
              <a:lnTo>
                <a:pt x="0" y="110834"/>
              </a:lnTo>
              <a:lnTo>
                <a:pt x="0" y="1626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BCA044-53BB-4F2F-84DD-627FD51C1099}">
      <dsp:nvSpPr>
        <dsp:cNvPr id="0" name=""/>
        <dsp:cNvSpPr/>
      </dsp:nvSpPr>
      <dsp:spPr>
        <a:xfrm>
          <a:off x="282959" y="1336170"/>
          <a:ext cx="2050479" cy="162640"/>
        </a:xfrm>
        <a:custGeom>
          <a:avLst/>
          <a:gdLst/>
          <a:ahLst/>
          <a:cxnLst/>
          <a:rect l="0" t="0" r="0" b="0"/>
          <a:pathLst>
            <a:path>
              <a:moveTo>
                <a:pt x="2050479" y="0"/>
              </a:moveTo>
              <a:lnTo>
                <a:pt x="2050479" y="110834"/>
              </a:lnTo>
              <a:lnTo>
                <a:pt x="0" y="110834"/>
              </a:lnTo>
              <a:lnTo>
                <a:pt x="0" y="1626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B4875B-38A3-46FD-B586-C78A1B819E7F}">
      <dsp:nvSpPr>
        <dsp:cNvPr id="0" name=""/>
        <dsp:cNvSpPr/>
      </dsp:nvSpPr>
      <dsp:spPr>
        <a:xfrm>
          <a:off x="2333438" y="818424"/>
          <a:ext cx="1537859" cy="162640"/>
        </a:xfrm>
        <a:custGeom>
          <a:avLst/>
          <a:gdLst/>
          <a:ahLst/>
          <a:cxnLst/>
          <a:rect l="0" t="0" r="0" b="0"/>
          <a:pathLst>
            <a:path>
              <a:moveTo>
                <a:pt x="1537859" y="0"/>
              </a:moveTo>
              <a:lnTo>
                <a:pt x="1537859" y="110834"/>
              </a:lnTo>
              <a:lnTo>
                <a:pt x="0" y="110834"/>
              </a:lnTo>
              <a:lnTo>
                <a:pt x="0" y="16264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FA308-FB89-47CB-9D16-F3000A5E3252}">
      <dsp:nvSpPr>
        <dsp:cNvPr id="0" name=""/>
        <dsp:cNvSpPr/>
      </dsp:nvSpPr>
      <dsp:spPr>
        <a:xfrm>
          <a:off x="3591687" y="463318"/>
          <a:ext cx="559221" cy="3551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B08DB4-8750-4F07-A969-EA060C6B0FAC}">
      <dsp:nvSpPr>
        <dsp:cNvPr id="0" name=""/>
        <dsp:cNvSpPr/>
      </dsp:nvSpPr>
      <dsp:spPr>
        <a:xfrm>
          <a:off x="3653823" y="522347"/>
          <a:ext cx="559221" cy="3551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挡水建筑</a:t>
          </a:r>
          <a:endParaRPr lang="zh-CN" altLang="en-US" sz="1200" kern="1200"/>
        </a:p>
      </dsp:txBody>
      <dsp:txXfrm>
        <a:off x="3664224" y="532748"/>
        <a:ext cx="538419" cy="334303"/>
      </dsp:txXfrm>
    </dsp:sp>
    <dsp:sp modelId="{85E7E6AE-4859-48B6-AD54-6F7C36FD4BCA}">
      <dsp:nvSpPr>
        <dsp:cNvPr id="0" name=""/>
        <dsp:cNvSpPr/>
      </dsp:nvSpPr>
      <dsp:spPr>
        <a:xfrm>
          <a:off x="2053828" y="981064"/>
          <a:ext cx="559221" cy="3551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F487C4-6422-4B23-969A-DB16376340F4}">
      <dsp:nvSpPr>
        <dsp:cNvPr id="0" name=""/>
        <dsp:cNvSpPr/>
      </dsp:nvSpPr>
      <dsp:spPr>
        <a:xfrm>
          <a:off x="2115963" y="1040093"/>
          <a:ext cx="559221" cy="3551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工程结构</a:t>
          </a:r>
          <a:endParaRPr lang="zh-CN" altLang="en-US" sz="1200" kern="1200"/>
        </a:p>
      </dsp:txBody>
      <dsp:txXfrm>
        <a:off x="2126364" y="1050494"/>
        <a:ext cx="538419" cy="334303"/>
      </dsp:txXfrm>
    </dsp:sp>
    <dsp:sp modelId="{70219D43-16E8-45F0-8C2A-41F726D63360}">
      <dsp:nvSpPr>
        <dsp:cNvPr id="0" name=""/>
        <dsp:cNvSpPr/>
      </dsp:nvSpPr>
      <dsp:spPr>
        <a:xfrm>
          <a:off x="3348" y="1498810"/>
          <a:ext cx="559221" cy="3551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C9277D-DBE6-44E1-87F1-BBB6CBD3EA44}">
      <dsp:nvSpPr>
        <dsp:cNvPr id="0" name=""/>
        <dsp:cNvSpPr/>
      </dsp:nvSpPr>
      <dsp:spPr>
        <a:xfrm>
          <a:off x="65484" y="1557839"/>
          <a:ext cx="559221" cy="3551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倾覆稳定性</a:t>
          </a:r>
          <a:endParaRPr lang="zh-CN" altLang="en-US" sz="1200" kern="1200"/>
        </a:p>
      </dsp:txBody>
      <dsp:txXfrm>
        <a:off x="75885" y="1568240"/>
        <a:ext cx="538419" cy="334303"/>
      </dsp:txXfrm>
    </dsp:sp>
    <dsp:sp modelId="{67D29164-4EDF-4B0D-AD48-467131A7ECF7}">
      <dsp:nvSpPr>
        <dsp:cNvPr id="0" name=""/>
        <dsp:cNvSpPr/>
      </dsp:nvSpPr>
      <dsp:spPr>
        <a:xfrm>
          <a:off x="686841" y="1498810"/>
          <a:ext cx="559221" cy="3551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141C8E-FE01-4F79-8909-6F0B2D8C50E2}">
      <dsp:nvSpPr>
        <dsp:cNvPr id="0" name=""/>
        <dsp:cNvSpPr/>
      </dsp:nvSpPr>
      <dsp:spPr>
        <a:xfrm>
          <a:off x="748977" y="1557839"/>
          <a:ext cx="559221" cy="3551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抗滑稳定性</a:t>
          </a:r>
          <a:endParaRPr lang="zh-CN" altLang="en-US" sz="1200" kern="1200"/>
        </a:p>
      </dsp:txBody>
      <dsp:txXfrm>
        <a:off x="759378" y="1568240"/>
        <a:ext cx="538419" cy="334303"/>
      </dsp:txXfrm>
    </dsp:sp>
    <dsp:sp modelId="{E6E14BEF-EF60-4005-AF85-E67AFA76A873}">
      <dsp:nvSpPr>
        <dsp:cNvPr id="0" name=""/>
        <dsp:cNvSpPr/>
      </dsp:nvSpPr>
      <dsp:spPr>
        <a:xfrm>
          <a:off x="1370334" y="1498810"/>
          <a:ext cx="559221" cy="3551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B9B8C8-9FDA-4BAC-86D8-F429160BFC49}">
      <dsp:nvSpPr>
        <dsp:cNvPr id="0" name=""/>
        <dsp:cNvSpPr/>
      </dsp:nvSpPr>
      <dsp:spPr>
        <a:xfrm>
          <a:off x="1432470" y="1557839"/>
          <a:ext cx="559221" cy="3551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应力分析</a:t>
          </a:r>
          <a:endParaRPr lang="zh-CN" altLang="en-US" sz="1200" kern="1200"/>
        </a:p>
      </dsp:txBody>
      <dsp:txXfrm>
        <a:off x="1442871" y="1568240"/>
        <a:ext cx="538419" cy="334303"/>
      </dsp:txXfrm>
    </dsp:sp>
    <dsp:sp modelId="{F42ED5AC-AEB3-4170-AA8E-F8196AE630D2}">
      <dsp:nvSpPr>
        <dsp:cNvPr id="0" name=""/>
        <dsp:cNvSpPr/>
      </dsp:nvSpPr>
      <dsp:spPr>
        <a:xfrm>
          <a:off x="2053828" y="1498810"/>
          <a:ext cx="559221" cy="3551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9BF0A5-3143-4EBE-9A9D-65085B860B62}">
      <dsp:nvSpPr>
        <dsp:cNvPr id="0" name=""/>
        <dsp:cNvSpPr/>
      </dsp:nvSpPr>
      <dsp:spPr>
        <a:xfrm>
          <a:off x="2115963" y="1557839"/>
          <a:ext cx="559221" cy="3551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温度应力</a:t>
          </a:r>
          <a:endParaRPr lang="zh-CN" altLang="en-US" sz="1200" kern="1200"/>
        </a:p>
      </dsp:txBody>
      <dsp:txXfrm>
        <a:off x="2126364" y="1568240"/>
        <a:ext cx="538419" cy="334303"/>
      </dsp:txXfrm>
    </dsp:sp>
    <dsp:sp modelId="{D1E06512-A1B8-4C7D-9DDC-EC1A189A15F1}">
      <dsp:nvSpPr>
        <dsp:cNvPr id="0" name=""/>
        <dsp:cNvSpPr/>
      </dsp:nvSpPr>
      <dsp:spPr>
        <a:xfrm>
          <a:off x="2737321" y="1498810"/>
          <a:ext cx="559221" cy="3551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1C002E-7545-463F-9583-D9AD6046078F}">
      <dsp:nvSpPr>
        <dsp:cNvPr id="0" name=""/>
        <dsp:cNvSpPr/>
      </dsp:nvSpPr>
      <dsp:spPr>
        <a:xfrm>
          <a:off x="2799457" y="1557839"/>
          <a:ext cx="559221" cy="3551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抗震分析</a:t>
          </a:r>
          <a:endParaRPr lang="zh-CN" altLang="en-US" sz="1200" kern="1200"/>
        </a:p>
      </dsp:txBody>
      <dsp:txXfrm>
        <a:off x="2809858" y="1568240"/>
        <a:ext cx="538419" cy="334303"/>
      </dsp:txXfrm>
    </dsp:sp>
    <dsp:sp modelId="{5B49A76A-1633-4A1F-AF14-8459149158AC}">
      <dsp:nvSpPr>
        <dsp:cNvPr id="0" name=""/>
        <dsp:cNvSpPr/>
      </dsp:nvSpPr>
      <dsp:spPr>
        <a:xfrm>
          <a:off x="3420814" y="1498810"/>
          <a:ext cx="559221" cy="3551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E9016C-C2B6-4E90-B34A-263F46252086}">
      <dsp:nvSpPr>
        <dsp:cNvPr id="0" name=""/>
        <dsp:cNvSpPr/>
      </dsp:nvSpPr>
      <dsp:spPr>
        <a:xfrm>
          <a:off x="3482950" y="1557839"/>
          <a:ext cx="559221" cy="3551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廊道计算</a:t>
          </a:r>
          <a:endParaRPr lang="zh-CN" altLang="en-US" sz="1200" kern="1200"/>
        </a:p>
      </dsp:txBody>
      <dsp:txXfrm>
        <a:off x="3493351" y="1568240"/>
        <a:ext cx="538419" cy="334303"/>
      </dsp:txXfrm>
    </dsp:sp>
    <dsp:sp modelId="{92CDEEFD-DBEB-48CF-87D9-4C354663899C}">
      <dsp:nvSpPr>
        <dsp:cNvPr id="0" name=""/>
        <dsp:cNvSpPr/>
      </dsp:nvSpPr>
      <dsp:spPr>
        <a:xfrm>
          <a:off x="4104307" y="1498810"/>
          <a:ext cx="559221" cy="3551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A35D9B-5D5F-47A4-9D1C-38AEDD02CB43}">
      <dsp:nvSpPr>
        <dsp:cNvPr id="0" name=""/>
        <dsp:cNvSpPr/>
      </dsp:nvSpPr>
      <dsp:spPr>
        <a:xfrm>
          <a:off x="4166443" y="1557839"/>
          <a:ext cx="559221" cy="3551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体型优化</a:t>
          </a:r>
          <a:endParaRPr lang="zh-CN" altLang="en-US" sz="1200" kern="1200"/>
        </a:p>
      </dsp:txBody>
      <dsp:txXfrm>
        <a:off x="4176844" y="1568240"/>
        <a:ext cx="538419" cy="334303"/>
      </dsp:txXfrm>
    </dsp:sp>
    <dsp:sp modelId="{C6500F46-1A7B-4C7F-9193-E636ED6E40F0}">
      <dsp:nvSpPr>
        <dsp:cNvPr id="0" name=""/>
        <dsp:cNvSpPr/>
      </dsp:nvSpPr>
      <dsp:spPr>
        <a:xfrm>
          <a:off x="5129547" y="981064"/>
          <a:ext cx="559221" cy="3551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599F66-956D-4229-9A48-28021E6D8601}">
      <dsp:nvSpPr>
        <dsp:cNvPr id="0" name=""/>
        <dsp:cNvSpPr/>
      </dsp:nvSpPr>
      <dsp:spPr>
        <a:xfrm>
          <a:off x="5191683" y="1040093"/>
          <a:ext cx="559221" cy="3551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水力计算</a:t>
          </a:r>
          <a:endParaRPr lang="zh-CN" altLang="en-US" sz="1200" kern="1200"/>
        </a:p>
      </dsp:txBody>
      <dsp:txXfrm>
        <a:off x="5202084" y="1050494"/>
        <a:ext cx="538419" cy="334303"/>
      </dsp:txXfrm>
    </dsp:sp>
    <dsp:sp modelId="{680A2BF3-8DA4-4194-A8A7-0B33BA882FF3}">
      <dsp:nvSpPr>
        <dsp:cNvPr id="0" name=""/>
        <dsp:cNvSpPr/>
      </dsp:nvSpPr>
      <dsp:spPr>
        <a:xfrm>
          <a:off x="4787800" y="1498810"/>
          <a:ext cx="559221" cy="3551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DF4519-E1B3-40A6-AF01-8BED01823FB1}">
      <dsp:nvSpPr>
        <dsp:cNvPr id="0" name=""/>
        <dsp:cNvSpPr/>
      </dsp:nvSpPr>
      <dsp:spPr>
        <a:xfrm>
          <a:off x="4849936" y="1557839"/>
          <a:ext cx="559221" cy="3551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泄洪消能</a:t>
          </a:r>
          <a:endParaRPr lang="zh-CN" altLang="en-US" sz="1200" kern="1200"/>
        </a:p>
      </dsp:txBody>
      <dsp:txXfrm>
        <a:off x="4860337" y="1568240"/>
        <a:ext cx="538419" cy="334303"/>
      </dsp:txXfrm>
    </dsp:sp>
    <dsp:sp modelId="{7D4B1189-1AAB-4831-B803-4E3B12C013C8}">
      <dsp:nvSpPr>
        <dsp:cNvPr id="0" name=""/>
        <dsp:cNvSpPr/>
      </dsp:nvSpPr>
      <dsp:spPr>
        <a:xfrm>
          <a:off x="5471293" y="1498810"/>
          <a:ext cx="559221" cy="3551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8C8846-B46B-4414-A035-A6F2A1622769}">
      <dsp:nvSpPr>
        <dsp:cNvPr id="0" name=""/>
        <dsp:cNvSpPr/>
      </dsp:nvSpPr>
      <dsp:spPr>
        <a:xfrm>
          <a:off x="5533429" y="1557839"/>
          <a:ext cx="559221" cy="3551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水流冲刷</a:t>
          </a:r>
          <a:endParaRPr lang="zh-CN" altLang="en-US" sz="1200" kern="1200"/>
        </a:p>
      </dsp:txBody>
      <dsp:txXfrm>
        <a:off x="5543830" y="1568240"/>
        <a:ext cx="538419" cy="3343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E7BC4-4CA7-4066-9704-9F1F75E8D813}">
      <dsp:nvSpPr>
        <dsp:cNvPr id="0" name=""/>
        <dsp:cNvSpPr/>
      </dsp:nvSpPr>
      <dsp:spPr>
        <a:xfrm>
          <a:off x="4725665" y="1336170"/>
          <a:ext cx="1025239" cy="162640"/>
        </a:xfrm>
        <a:custGeom>
          <a:avLst/>
          <a:gdLst/>
          <a:ahLst/>
          <a:cxnLst/>
          <a:rect l="0" t="0" r="0" b="0"/>
          <a:pathLst>
            <a:path>
              <a:moveTo>
                <a:pt x="0" y="0"/>
              </a:moveTo>
              <a:lnTo>
                <a:pt x="0" y="110834"/>
              </a:lnTo>
              <a:lnTo>
                <a:pt x="1025239" y="110834"/>
              </a:lnTo>
              <a:lnTo>
                <a:pt x="1025239" y="1626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813490-0638-4992-8CA8-4CD5B75F8765}">
      <dsp:nvSpPr>
        <dsp:cNvPr id="0" name=""/>
        <dsp:cNvSpPr/>
      </dsp:nvSpPr>
      <dsp:spPr>
        <a:xfrm>
          <a:off x="4725665" y="1336170"/>
          <a:ext cx="341746" cy="162640"/>
        </a:xfrm>
        <a:custGeom>
          <a:avLst/>
          <a:gdLst/>
          <a:ahLst/>
          <a:cxnLst/>
          <a:rect l="0" t="0" r="0" b="0"/>
          <a:pathLst>
            <a:path>
              <a:moveTo>
                <a:pt x="0" y="0"/>
              </a:moveTo>
              <a:lnTo>
                <a:pt x="0" y="110834"/>
              </a:lnTo>
              <a:lnTo>
                <a:pt x="341746" y="110834"/>
              </a:lnTo>
              <a:lnTo>
                <a:pt x="341746" y="1626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81409B-DCA9-4E0C-AE23-85960D2C1F98}">
      <dsp:nvSpPr>
        <dsp:cNvPr id="0" name=""/>
        <dsp:cNvSpPr/>
      </dsp:nvSpPr>
      <dsp:spPr>
        <a:xfrm>
          <a:off x="4383918" y="1336170"/>
          <a:ext cx="341746" cy="162640"/>
        </a:xfrm>
        <a:custGeom>
          <a:avLst/>
          <a:gdLst/>
          <a:ahLst/>
          <a:cxnLst/>
          <a:rect l="0" t="0" r="0" b="0"/>
          <a:pathLst>
            <a:path>
              <a:moveTo>
                <a:pt x="341746" y="0"/>
              </a:moveTo>
              <a:lnTo>
                <a:pt x="341746" y="110834"/>
              </a:lnTo>
              <a:lnTo>
                <a:pt x="0" y="110834"/>
              </a:lnTo>
              <a:lnTo>
                <a:pt x="0" y="1626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0BB2BE-0B42-4606-B190-C22AE2DD72E3}">
      <dsp:nvSpPr>
        <dsp:cNvPr id="0" name=""/>
        <dsp:cNvSpPr/>
      </dsp:nvSpPr>
      <dsp:spPr>
        <a:xfrm>
          <a:off x="3700425" y="1336170"/>
          <a:ext cx="1025239" cy="162640"/>
        </a:xfrm>
        <a:custGeom>
          <a:avLst/>
          <a:gdLst/>
          <a:ahLst/>
          <a:cxnLst/>
          <a:rect l="0" t="0" r="0" b="0"/>
          <a:pathLst>
            <a:path>
              <a:moveTo>
                <a:pt x="1025239" y="0"/>
              </a:moveTo>
              <a:lnTo>
                <a:pt x="1025239" y="110834"/>
              </a:lnTo>
              <a:lnTo>
                <a:pt x="0" y="110834"/>
              </a:lnTo>
              <a:lnTo>
                <a:pt x="0" y="1626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9341DB-9EC6-44F0-B0F0-CA17F40C7DA2}">
      <dsp:nvSpPr>
        <dsp:cNvPr id="0" name=""/>
        <dsp:cNvSpPr/>
      </dsp:nvSpPr>
      <dsp:spPr>
        <a:xfrm>
          <a:off x="2675185" y="818424"/>
          <a:ext cx="2050479" cy="162640"/>
        </a:xfrm>
        <a:custGeom>
          <a:avLst/>
          <a:gdLst/>
          <a:ahLst/>
          <a:cxnLst/>
          <a:rect l="0" t="0" r="0" b="0"/>
          <a:pathLst>
            <a:path>
              <a:moveTo>
                <a:pt x="0" y="0"/>
              </a:moveTo>
              <a:lnTo>
                <a:pt x="0" y="110834"/>
              </a:lnTo>
              <a:lnTo>
                <a:pt x="2050479" y="110834"/>
              </a:lnTo>
              <a:lnTo>
                <a:pt x="2050479" y="16264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58C126-475F-40D5-9F23-412854B7E0A0}">
      <dsp:nvSpPr>
        <dsp:cNvPr id="0" name=""/>
        <dsp:cNvSpPr/>
      </dsp:nvSpPr>
      <dsp:spPr>
        <a:xfrm>
          <a:off x="2333438" y="1336170"/>
          <a:ext cx="683493" cy="162640"/>
        </a:xfrm>
        <a:custGeom>
          <a:avLst/>
          <a:gdLst/>
          <a:ahLst/>
          <a:cxnLst/>
          <a:rect l="0" t="0" r="0" b="0"/>
          <a:pathLst>
            <a:path>
              <a:moveTo>
                <a:pt x="0" y="0"/>
              </a:moveTo>
              <a:lnTo>
                <a:pt x="0" y="110834"/>
              </a:lnTo>
              <a:lnTo>
                <a:pt x="683493" y="110834"/>
              </a:lnTo>
              <a:lnTo>
                <a:pt x="683493" y="1626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8A2D48-C9C2-4E92-806E-F2ABB36432B7}">
      <dsp:nvSpPr>
        <dsp:cNvPr id="0" name=""/>
        <dsp:cNvSpPr/>
      </dsp:nvSpPr>
      <dsp:spPr>
        <a:xfrm>
          <a:off x="2287718" y="1336170"/>
          <a:ext cx="91440" cy="162640"/>
        </a:xfrm>
        <a:custGeom>
          <a:avLst/>
          <a:gdLst/>
          <a:ahLst/>
          <a:cxnLst/>
          <a:rect l="0" t="0" r="0" b="0"/>
          <a:pathLst>
            <a:path>
              <a:moveTo>
                <a:pt x="45720" y="0"/>
              </a:moveTo>
              <a:lnTo>
                <a:pt x="45720" y="1626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EB6C37-F2F0-4695-AE84-085581E0C24F}">
      <dsp:nvSpPr>
        <dsp:cNvPr id="0" name=""/>
        <dsp:cNvSpPr/>
      </dsp:nvSpPr>
      <dsp:spPr>
        <a:xfrm>
          <a:off x="1649945" y="1336170"/>
          <a:ext cx="683493" cy="162640"/>
        </a:xfrm>
        <a:custGeom>
          <a:avLst/>
          <a:gdLst/>
          <a:ahLst/>
          <a:cxnLst/>
          <a:rect l="0" t="0" r="0" b="0"/>
          <a:pathLst>
            <a:path>
              <a:moveTo>
                <a:pt x="683493" y="0"/>
              </a:moveTo>
              <a:lnTo>
                <a:pt x="683493" y="110834"/>
              </a:lnTo>
              <a:lnTo>
                <a:pt x="0" y="110834"/>
              </a:lnTo>
              <a:lnTo>
                <a:pt x="0" y="1626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B4875B-38A3-46FD-B586-C78A1B819E7F}">
      <dsp:nvSpPr>
        <dsp:cNvPr id="0" name=""/>
        <dsp:cNvSpPr/>
      </dsp:nvSpPr>
      <dsp:spPr>
        <a:xfrm>
          <a:off x="2333438" y="818424"/>
          <a:ext cx="341746" cy="162640"/>
        </a:xfrm>
        <a:custGeom>
          <a:avLst/>
          <a:gdLst/>
          <a:ahLst/>
          <a:cxnLst/>
          <a:rect l="0" t="0" r="0" b="0"/>
          <a:pathLst>
            <a:path>
              <a:moveTo>
                <a:pt x="341746" y="0"/>
              </a:moveTo>
              <a:lnTo>
                <a:pt x="341746" y="110834"/>
              </a:lnTo>
              <a:lnTo>
                <a:pt x="0" y="110834"/>
              </a:lnTo>
              <a:lnTo>
                <a:pt x="0" y="16264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ACBACE-D3D7-4191-ABA6-3A36307EA73A}">
      <dsp:nvSpPr>
        <dsp:cNvPr id="0" name=""/>
        <dsp:cNvSpPr/>
      </dsp:nvSpPr>
      <dsp:spPr>
        <a:xfrm>
          <a:off x="624706" y="1336170"/>
          <a:ext cx="341746" cy="162640"/>
        </a:xfrm>
        <a:custGeom>
          <a:avLst/>
          <a:gdLst/>
          <a:ahLst/>
          <a:cxnLst/>
          <a:rect l="0" t="0" r="0" b="0"/>
          <a:pathLst>
            <a:path>
              <a:moveTo>
                <a:pt x="0" y="0"/>
              </a:moveTo>
              <a:lnTo>
                <a:pt x="0" y="110834"/>
              </a:lnTo>
              <a:lnTo>
                <a:pt x="341746" y="110834"/>
              </a:lnTo>
              <a:lnTo>
                <a:pt x="341746" y="1626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E7C49B-BE52-40FD-9C51-807348C820EF}">
      <dsp:nvSpPr>
        <dsp:cNvPr id="0" name=""/>
        <dsp:cNvSpPr/>
      </dsp:nvSpPr>
      <dsp:spPr>
        <a:xfrm>
          <a:off x="282959" y="1336170"/>
          <a:ext cx="341746" cy="162640"/>
        </a:xfrm>
        <a:custGeom>
          <a:avLst/>
          <a:gdLst/>
          <a:ahLst/>
          <a:cxnLst/>
          <a:rect l="0" t="0" r="0" b="0"/>
          <a:pathLst>
            <a:path>
              <a:moveTo>
                <a:pt x="341746" y="0"/>
              </a:moveTo>
              <a:lnTo>
                <a:pt x="341746" y="110834"/>
              </a:lnTo>
              <a:lnTo>
                <a:pt x="0" y="110834"/>
              </a:lnTo>
              <a:lnTo>
                <a:pt x="0" y="1626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F9B881-4596-4EBE-A548-E447CFFFA1E4}">
      <dsp:nvSpPr>
        <dsp:cNvPr id="0" name=""/>
        <dsp:cNvSpPr/>
      </dsp:nvSpPr>
      <dsp:spPr>
        <a:xfrm>
          <a:off x="624706" y="818424"/>
          <a:ext cx="2050479" cy="162640"/>
        </a:xfrm>
        <a:custGeom>
          <a:avLst/>
          <a:gdLst/>
          <a:ahLst/>
          <a:cxnLst/>
          <a:rect l="0" t="0" r="0" b="0"/>
          <a:pathLst>
            <a:path>
              <a:moveTo>
                <a:pt x="2050479" y="0"/>
              </a:moveTo>
              <a:lnTo>
                <a:pt x="2050479" y="110834"/>
              </a:lnTo>
              <a:lnTo>
                <a:pt x="0" y="110834"/>
              </a:lnTo>
              <a:lnTo>
                <a:pt x="0" y="16264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FA308-FB89-47CB-9D16-F3000A5E3252}">
      <dsp:nvSpPr>
        <dsp:cNvPr id="0" name=""/>
        <dsp:cNvSpPr/>
      </dsp:nvSpPr>
      <dsp:spPr>
        <a:xfrm>
          <a:off x="2395574" y="463318"/>
          <a:ext cx="559221" cy="3551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B08DB4-8750-4F07-A969-EA060C6B0FAC}">
      <dsp:nvSpPr>
        <dsp:cNvPr id="0" name=""/>
        <dsp:cNvSpPr/>
      </dsp:nvSpPr>
      <dsp:spPr>
        <a:xfrm>
          <a:off x="2457710" y="522347"/>
          <a:ext cx="559221" cy="3551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泄水建筑</a:t>
          </a:r>
          <a:endParaRPr lang="zh-CN" altLang="en-US" sz="1200" kern="1200"/>
        </a:p>
      </dsp:txBody>
      <dsp:txXfrm>
        <a:off x="2468111" y="532748"/>
        <a:ext cx="538419" cy="334303"/>
      </dsp:txXfrm>
    </dsp:sp>
    <dsp:sp modelId="{6AA47232-1589-4AC2-8A48-6EF0E9A48285}">
      <dsp:nvSpPr>
        <dsp:cNvPr id="0" name=""/>
        <dsp:cNvSpPr/>
      </dsp:nvSpPr>
      <dsp:spPr>
        <a:xfrm>
          <a:off x="345095" y="981064"/>
          <a:ext cx="559221" cy="3551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BE865B-F279-4FEA-B4F2-440C025C1CB0}">
      <dsp:nvSpPr>
        <dsp:cNvPr id="0" name=""/>
        <dsp:cNvSpPr/>
      </dsp:nvSpPr>
      <dsp:spPr>
        <a:xfrm>
          <a:off x="407230" y="1040093"/>
          <a:ext cx="559221" cy="3551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岩体地质</a:t>
          </a:r>
          <a:endParaRPr lang="zh-CN" altLang="en-US" sz="1200" kern="1200"/>
        </a:p>
      </dsp:txBody>
      <dsp:txXfrm>
        <a:off x="417631" y="1050494"/>
        <a:ext cx="538419" cy="334303"/>
      </dsp:txXfrm>
    </dsp:sp>
    <dsp:sp modelId="{57B93AEA-D901-4B16-BB49-D5005AD4101D}">
      <dsp:nvSpPr>
        <dsp:cNvPr id="0" name=""/>
        <dsp:cNvSpPr/>
      </dsp:nvSpPr>
      <dsp:spPr>
        <a:xfrm>
          <a:off x="3348" y="1498810"/>
          <a:ext cx="559221" cy="3551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A9DB5F-04FF-4125-ABEA-34EE01EE7C75}">
      <dsp:nvSpPr>
        <dsp:cNvPr id="0" name=""/>
        <dsp:cNvSpPr/>
      </dsp:nvSpPr>
      <dsp:spPr>
        <a:xfrm>
          <a:off x="65484" y="1557839"/>
          <a:ext cx="559221" cy="3551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围岩稳定性</a:t>
          </a:r>
          <a:endParaRPr lang="zh-CN" altLang="en-US" sz="1200" kern="1200"/>
        </a:p>
      </dsp:txBody>
      <dsp:txXfrm>
        <a:off x="75885" y="1568240"/>
        <a:ext cx="538419" cy="334303"/>
      </dsp:txXfrm>
    </dsp:sp>
    <dsp:sp modelId="{03564937-9B44-4B3D-AE5A-97AAEEBF4EEA}">
      <dsp:nvSpPr>
        <dsp:cNvPr id="0" name=""/>
        <dsp:cNvSpPr/>
      </dsp:nvSpPr>
      <dsp:spPr>
        <a:xfrm>
          <a:off x="686841" y="1498810"/>
          <a:ext cx="559221" cy="3551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E41E08-0AD9-40A8-A27F-2C962A8ECF82}">
      <dsp:nvSpPr>
        <dsp:cNvPr id="0" name=""/>
        <dsp:cNvSpPr/>
      </dsp:nvSpPr>
      <dsp:spPr>
        <a:xfrm>
          <a:off x="748977" y="1557839"/>
          <a:ext cx="559221" cy="3551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变形沉降过程</a:t>
          </a:r>
          <a:endParaRPr lang="zh-CN" altLang="en-US" sz="1200" kern="1200"/>
        </a:p>
      </dsp:txBody>
      <dsp:txXfrm>
        <a:off x="759378" y="1568240"/>
        <a:ext cx="538419" cy="334303"/>
      </dsp:txXfrm>
    </dsp:sp>
    <dsp:sp modelId="{85E7E6AE-4859-48B6-AD54-6F7C36FD4BCA}">
      <dsp:nvSpPr>
        <dsp:cNvPr id="0" name=""/>
        <dsp:cNvSpPr/>
      </dsp:nvSpPr>
      <dsp:spPr>
        <a:xfrm>
          <a:off x="2053828" y="981064"/>
          <a:ext cx="559221" cy="3551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F487C4-6422-4B23-969A-DB16376340F4}">
      <dsp:nvSpPr>
        <dsp:cNvPr id="0" name=""/>
        <dsp:cNvSpPr/>
      </dsp:nvSpPr>
      <dsp:spPr>
        <a:xfrm>
          <a:off x="2115963" y="1040093"/>
          <a:ext cx="559221" cy="3551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工程结构</a:t>
          </a:r>
          <a:endParaRPr lang="zh-CN" altLang="en-US" sz="1200" kern="1200"/>
        </a:p>
      </dsp:txBody>
      <dsp:txXfrm>
        <a:off x="2126364" y="1050494"/>
        <a:ext cx="538419" cy="334303"/>
      </dsp:txXfrm>
    </dsp:sp>
    <dsp:sp modelId="{92CDEEFD-DBEB-48CF-87D9-4C354663899C}">
      <dsp:nvSpPr>
        <dsp:cNvPr id="0" name=""/>
        <dsp:cNvSpPr/>
      </dsp:nvSpPr>
      <dsp:spPr>
        <a:xfrm>
          <a:off x="1370334" y="1498810"/>
          <a:ext cx="559221" cy="3551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A35D9B-5D5F-47A4-9D1C-38AEDD02CB43}">
      <dsp:nvSpPr>
        <dsp:cNvPr id="0" name=""/>
        <dsp:cNvSpPr/>
      </dsp:nvSpPr>
      <dsp:spPr>
        <a:xfrm>
          <a:off x="1432470" y="1557839"/>
          <a:ext cx="559221" cy="3551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衬砌强度</a:t>
          </a:r>
          <a:endParaRPr lang="zh-CN" altLang="en-US" sz="1200" kern="1200"/>
        </a:p>
      </dsp:txBody>
      <dsp:txXfrm>
        <a:off x="1442871" y="1568240"/>
        <a:ext cx="538419" cy="334303"/>
      </dsp:txXfrm>
    </dsp:sp>
    <dsp:sp modelId="{41CF04AA-F5B2-4E4C-A5FB-C0FB210B28B6}">
      <dsp:nvSpPr>
        <dsp:cNvPr id="0" name=""/>
        <dsp:cNvSpPr/>
      </dsp:nvSpPr>
      <dsp:spPr>
        <a:xfrm>
          <a:off x="2053828" y="1498810"/>
          <a:ext cx="559221" cy="3551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3C39EA-B4D1-4BC9-AF94-9B05BAD674CA}">
      <dsp:nvSpPr>
        <dsp:cNvPr id="0" name=""/>
        <dsp:cNvSpPr/>
      </dsp:nvSpPr>
      <dsp:spPr>
        <a:xfrm>
          <a:off x="2115963" y="1557839"/>
          <a:ext cx="559221" cy="3551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支护验算</a:t>
          </a:r>
          <a:endParaRPr lang="zh-CN" altLang="en-US" sz="1200" kern="1200"/>
        </a:p>
      </dsp:txBody>
      <dsp:txXfrm>
        <a:off x="2126364" y="1568240"/>
        <a:ext cx="538419" cy="334303"/>
      </dsp:txXfrm>
    </dsp:sp>
    <dsp:sp modelId="{67E27F3B-4F0F-4561-9AFF-D9441394EE70}">
      <dsp:nvSpPr>
        <dsp:cNvPr id="0" name=""/>
        <dsp:cNvSpPr/>
      </dsp:nvSpPr>
      <dsp:spPr>
        <a:xfrm>
          <a:off x="2737321" y="1498810"/>
          <a:ext cx="559221" cy="3551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B666F4-D171-4263-A4F8-CC6794E159AA}">
      <dsp:nvSpPr>
        <dsp:cNvPr id="0" name=""/>
        <dsp:cNvSpPr/>
      </dsp:nvSpPr>
      <dsp:spPr>
        <a:xfrm>
          <a:off x="2799457" y="1557839"/>
          <a:ext cx="559221" cy="3551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抗震计算</a:t>
          </a:r>
          <a:endParaRPr lang="zh-CN" altLang="en-US" sz="1200" kern="1200"/>
        </a:p>
      </dsp:txBody>
      <dsp:txXfrm>
        <a:off x="2809858" y="1568240"/>
        <a:ext cx="538419" cy="334303"/>
      </dsp:txXfrm>
    </dsp:sp>
    <dsp:sp modelId="{C6500F46-1A7B-4C7F-9193-E636ED6E40F0}">
      <dsp:nvSpPr>
        <dsp:cNvPr id="0" name=""/>
        <dsp:cNvSpPr/>
      </dsp:nvSpPr>
      <dsp:spPr>
        <a:xfrm>
          <a:off x="4446054" y="981064"/>
          <a:ext cx="559221" cy="3551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599F66-956D-4229-9A48-28021E6D8601}">
      <dsp:nvSpPr>
        <dsp:cNvPr id="0" name=""/>
        <dsp:cNvSpPr/>
      </dsp:nvSpPr>
      <dsp:spPr>
        <a:xfrm>
          <a:off x="4508189" y="1040093"/>
          <a:ext cx="559221" cy="3551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水力计算</a:t>
          </a:r>
          <a:endParaRPr lang="zh-CN" altLang="en-US" sz="1200" kern="1200"/>
        </a:p>
      </dsp:txBody>
      <dsp:txXfrm>
        <a:off x="4518590" y="1050494"/>
        <a:ext cx="538419" cy="334303"/>
      </dsp:txXfrm>
    </dsp:sp>
    <dsp:sp modelId="{680A2BF3-8DA4-4194-A8A7-0B33BA882FF3}">
      <dsp:nvSpPr>
        <dsp:cNvPr id="0" name=""/>
        <dsp:cNvSpPr/>
      </dsp:nvSpPr>
      <dsp:spPr>
        <a:xfrm>
          <a:off x="3420814" y="1498810"/>
          <a:ext cx="559221" cy="3551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DF4519-E1B3-40A6-AF01-8BED01823FB1}">
      <dsp:nvSpPr>
        <dsp:cNvPr id="0" name=""/>
        <dsp:cNvSpPr/>
      </dsp:nvSpPr>
      <dsp:spPr>
        <a:xfrm>
          <a:off x="3482950" y="1557839"/>
          <a:ext cx="559221" cy="3551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空化减蚀</a:t>
          </a:r>
          <a:endParaRPr lang="zh-CN" altLang="en-US" sz="1200" kern="1200"/>
        </a:p>
      </dsp:txBody>
      <dsp:txXfrm>
        <a:off x="3493351" y="1568240"/>
        <a:ext cx="538419" cy="334303"/>
      </dsp:txXfrm>
    </dsp:sp>
    <dsp:sp modelId="{7D4B1189-1AAB-4831-B803-4E3B12C013C8}">
      <dsp:nvSpPr>
        <dsp:cNvPr id="0" name=""/>
        <dsp:cNvSpPr/>
      </dsp:nvSpPr>
      <dsp:spPr>
        <a:xfrm>
          <a:off x="4104307" y="1498810"/>
          <a:ext cx="559221" cy="3551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8C8846-B46B-4414-A035-A6F2A1622769}">
      <dsp:nvSpPr>
        <dsp:cNvPr id="0" name=""/>
        <dsp:cNvSpPr/>
      </dsp:nvSpPr>
      <dsp:spPr>
        <a:xfrm>
          <a:off x="4166443" y="1557839"/>
          <a:ext cx="559221" cy="3551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进出水口选择</a:t>
          </a:r>
          <a:endParaRPr lang="zh-CN" altLang="en-US" sz="1200" kern="1200"/>
        </a:p>
      </dsp:txBody>
      <dsp:txXfrm>
        <a:off x="4176844" y="1568240"/>
        <a:ext cx="538419" cy="334303"/>
      </dsp:txXfrm>
    </dsp:sp>
    <dsp:sp modelId="{B23FB0B7-B56C-43B8-9EB4-B64C8079FE07}">
      <dsp:nvSpPr>
        <dsp:cNvPr id="0" name=""/>
        <dsp:cNvSpPr/>
      </dsp:nvSpPr>
      <dsp:spPr>
        <a:xfrm>
          <a:off x="4787800" y="1498810"/>
          <a:ext cx="559221" cy="3551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263432-DA4A-4178-BA05-1A6D5CEC1571}">
      <dsp:nvSpPr>
        <dsp:cNvPr id="0" name=""/>
        <dsp:cNvSpPr/>
      </dsp:nvSpPr>
      <dsp:spPr>
        <a:xfrm>
          <a:off x="4849936" y="1557839"/>
          <a:ext cx="559221" cy="3551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断面泄洪能力</a:t>
          </a:r>
          <a:endParaRPr lang="zh-CN" altLang="en-US" sz="1200" kern="1200"/>
        </a:p>
      </dsp:txBody>
      <dsp:txXfrm>
        <a:off x="4860337" y="1568240"/>
        <a:ext cx="538419" cy="334303"/>
      </dsp:txXfrm>
    </dsp:sp>
    <dsp:sp modelId="{7007245D-9E63-436C-A0E7-43E0BF11461E}">
      <dsp:nvSpPr>
        <dsp:cNvPr id="0" name=""/>
        <dsp:cNvSpPr/>
      </dsp:nvSpPr>
      <dsp:spPr>
        <a:xfrm>
          <a:off x="5471293" y="1498810"/>
          <a:ext cx="559221" cy="3551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C24709-45B9-4AEC-85B9-0326EDCE94CF}">
      <dsp:nvSpPr>
        <dsp:cNvPr id="0" name=""/>
        <dsp:cNvSpPr/>
      </dsp:nvSpPr>
      <dsp:spPr>
        <a:xfrm>
          <a:off x="5533429" y="1557839"/>
          <a:ext cx="559221" cy="35510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水头损失</a:t>
          </a:r>
          <a:endParaRPr lang="zh-CN" altLang="en-US" sz="1200" kern="1200"/>
        </a:p>
      </dsp:txBody>
      <dsp:txXfrm>
        <a:off x="5543830" y="1568240"/>
        <a:ext cx="538419" cy="3343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20B95-3AA4-45AD-AB95-ED585CB8F897}">
      <dsp:nvSpPr>
        <dsp:cNvPr id="0" name=""/>
        <dsp:cNvSpPr/>
      </dsp:nvSpPr>
      <dsp:spPr>
        <a:xfrm>
          <a:off x="2127013" y="1130431"/>
          <a:ext cx="1827449" cy="173939"/>
        </a:xfrm>
        <a:custGeom>
          <a:avLst/>
          <a:gdLst/>
          <a:ahLst/>
          <a:cxnLst/>
          <a:rect l="0" t="0" r="0" b="0"/>
          <a:pathLst>
            <a:path>
              <a:moveTo>
                <a:pt x="0" y="0"/>
              </a:moveTo>
              <a:lnTo>
                <a:pt x="0" y="118534"/>
              </a:lnTo>
              <a:lnTo>
                <a:pt x="1827449" y="118534"/>
              </a:lnTo>
              <a:lnTo>
                <a:pt x="1827449" y="17393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9A113A-401E-4A0D-B7CB-E8C914A4D9D3}">
      <dsp:nvSpPr>
        <dsp:cNvPr id="0" name=""/>
        <dsp:cNvSpPr/>
      </dsp:nvSpPr>
      <dsp:spPr>
        <a:xfrm>
          <a:off x="2127013" y="1130431"/>
          <a:ext cx="1096469" cy="173939"/>
        </a:xfrm>
        <a:custGeom>
          <a:avLst/>
          <a:gdLst/>
          <a:ahLst/>
          <a:cxnLst/>
          <a:rect l="0" t="0" r="0" b="0"/>
          <a:pathLst>
            <a:path>
              <a:moveTo>
                <a:pt x="0" y="0"/>
              </a:moveTo>
              <a:lnTo>
                <a:pt x="0" y="118534"/>
              </a:lnTo>
              <a:lnTo>
                <a:pt x="1096469" y="118534"/>
              </a:lnTo>
              <a:lnTo>
                <a:pt x="1096469" y="17393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58C126-475F-40D5-9F23-412854B7E0A0}">
      <dsp:nvSpPr>
        <dsp:cNvPr id="0" name=""/>
        <dsp:cNvSpPr/>
      </dsp:nvSpPr>
      <dsp:spPr>
        <a:xfrm>
          <a:off x="2127013" y="1130431"/>
          <a:ext cx="365489" cy="173939"/>
        </a:xfrm>
        <a:custGeom>
          <a:avLst/>
          <a:gdLst/>
          <a:ahLst/>
          <a:cxnLst/>
          <a:rect l="0" t="0" r="0" b="0"/>
          <a:pathLst>
            <a:path>
              <a:moveTo>
                <a:pt x="0" y="0"/>
              </a:moveTo>
              <a:lnTo>
                <a:pt x="0" y="118534"/>
              </a:lnTo>
              <a:lnTo>
                <a:pt x="365489" y="118534"/>
              </a:lnTo>
              <a:lnTo>
                <a:pt x="365489" y="17393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49365F-E4A3-49D6-9EA0-4F652094BFD6}">
      <dsp:nvSpPr>
        <dsp:cNvPr id="0" name=""/>
        <dsp:cNvSpPr/>
      </dsp:nvSpPr>
      <dsp:spPr>
        <a:xfrm>
          <a:off x="1761523" y="1130431"/>
          <a:ext cx="365489" cy="173939"/>
        </a:xfrm>
        <a:custGeom>
          <a:avLst/>
          <a:gdLst/>
          <a:ahLst/>
          <a:cxnLst/>
          <a:rect l="0" t="0" r="0" b="0"/>
          <a:pathLst>
            <a:path>
              <a:moveTo>
                <a:pt x="365489" y="0"/>
              </a:moveTo>
              <a:lnTo>
                <a:pt x="365489" y="118534"/>
              </a:lnTo>
              <a:lnTo>
                <a:pt x="0" y="118534"/>
              </a:lnTo>
              <a:lnTo>
                <a:pt x="0" y="17393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8A2D48-C9C2-4E92-806E-F2ABB36432B7}">
      <dsp:nvSpPr>
        <dsp:cNvPr id="0" name=""/>
        <dsp:cNvSpPr/>
      </dsp:nvSpPr>
      <dsp:spPr>
        <a:xfrm>
          <a:off x="1030544" y="1130431"/>
          <a:ext cx="1096469" cy="173939"/>
        </a:xfrm>
        <a:custGeom>
          <a:avLst/>
          <a:gdLst/>
          <a:ahLst/>
          <a:cxnLst/>
          <a:rect l="0" t="0" r="0" b="0"/>
          <a:pathLst>
            <a:path>
              <a:moveTo>
                <a:pt x="1096469" y="0"/>
              </a:moveTo>
              <a:lnTo>
                <a:pt x="1096469" y="118534"/>
              </a:lnTo>
              <a:lnTo>
                <a:pt x="0" y="118534"/>
              </a:lnTo>
              <a:lnTo>
                <a:pt x="0" y="17393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EB6C37-F2F0-4695-AE84-085581E0C24F}">
      <dsp:nvSpPr>
        <dsp:cNvPr id="0" name=""/>
        <dsp:cNvSpPr/>
      </dsp:nvSpPr>
      <dsp:spPr>
        <a:xfrm>
          <a:off x="299564" y="1130431"/>
          <a:ext cx="1827449" cy="173939"/>
        </a:xfrm>
        <a:custGeom>
          <a:avLst/>
          <a:gdLst/>
          <a:ahLst/>
          <a:cxnLst/>
          <a:rect l="0" t="0" r="0" b="0"/>
          <a:pathLst>
            <a:path>
              <a:moveTo>
                <a:pt x="1827449" y="0"/>
              </a:moveTo>
              <a:lnTo>
                <a:pt x="1827449" y="118534"/>
              </a:lnTo>
              <a:lnTo>
                <a:pt x="0" y="118534"/>
              </a:lnTo>
              <a:lnTo>
                <a:pt x="0" y="17393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B4875B-38A3-46FD-B586-C78A1B819E7F}">
      <dsp:nvSpPr>
        <dsp:cNvPr id="0" name=""/>
        <dsp:cNvSpPr/>
      </dsp:nvSpPr>
      <dsp:spPr>
        <a:xfrm>
          <a:off x="2081293" y="576714"/>
          <a:ext cx="91440" cy="173939"/>
        </a:xfrm>
        <a:custGeom>
          <a:avLst/>
          <a:gdLst/>
          <a:ahLst/>
          <a:cxnLst/>
          <a:rect l="0" t="0" r="0" b="0"/>
          <a:pathLst>
            <a:path>
              <a:moveTo>
                <a:pt x="45720" y="0"/>
              </a:moveTo>
              <a:lnTo>
                <a:pt x="45720" y="17393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FA308-FB89-47CB-9D16-F3000A5E3252}">
      <dsp:nvSpPr>
        <dsp:cNvPr id="0" name=""/>
        <dsp:cNvSpPr/>
      </dsp:nvSpPr>
      <dsp:spPr>
        <a:xfrm>
          <a:off x="1827976" y="196937"/>
          <a:ext cx="598074" cy="3797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B08DB4-8750-4F07-A969-EA060C6B0FAC}">
      <dsp:nvSpPr>
        <dsp:cNvPr id="0" name=""/>
        <dsp:cNvSpPr/>
      </dsp:nvSpPr>
      <dsp:spPr>
        <a:xfrm>
          <a:off x="1894429" y="260067"/>
          <a:ext cx="598074" cy="3797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发电厂房</a:t>
          </a:r>
          <a:endParaRPr lang="zh-CN" altLang="en-US" sz="1200" kern="1200"/>
        </a:p>
      </dsp:txBody>
      <dsp:txXfrm>
        <a:off x="1905552" y="271190"/>
        <a:ext cx="575828" cy="357531"/>
      </dsp:txXfrm>
    </dsp:sp>
    <dsp:sp modelId="{85E7E6AE-4859-48B6-AD54-6F7C36FD4BCA}">
      <dsp:nvSpPr>
        <dsp:cNvPr id="0" name=""/>
        <dsp:cNvSpPr/>
      </dsp:nvSpPr>
      <dsp:spPr>
        <a:xfrm>
          <a:off x="1827976" y="750654"/>
          <a:ext cx="598074" cy="3797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F487C4-6422-4B23-969A-DB16376340F4}">
      <dsp:nvSpPr>
        <dsp:cNvPr id="0" name=""/>
        <dsp:cNvSpPr/>
      </dsp:nvSpPr>
      <dsp:spPr>
        <a:xfrm>
          <a:off x="1894429" y="813784"/>
          <a:ext cx="598074" cy="3797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工程结构</a:t>
          </a:r>
          <a:endParaRPr lang="zh-CN" altLang="en-US" sz="1200" kern="1200"/>
        </a:p>
      </dsp:txBody>
      <dsp:txXfrm>
        <a:off x="1905552" y="824907"/>
        <a:ext cx="575828" cy="357531"/>
      </dsp:txXfrm>
    </dsp:sp>
    <dsp:sp modelId="{92CDEEFD-DBEB-48CF-87D9-4C354663899C}">
      <dsp:nvSpPr>
        <dsp:cNvPr id="0" name=""/>
        <dsp:cNvSpPr/>
      </dsp:nvSpPr>
      <dsp:spPr>
        <a:xfrm>
          <a:off x="527" y="1304371"/>
          <a:ext cx="598074" cy="3797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A35D9B-5D5F-47A4-9D1C-38AEDD02CB43}">
      <dsp:nvSpPr>
        <dsp:cNvPr id="0" name=""/>
        <dsp:cNvSpPr/>
      </dsp:nvSpPr>
      <dsp:spPr>
        <a:xfrm>
          <a:off x="66980" y="1367501"/>
          <a:ext cx="598074" cy="3797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屋面钢结构计算</a:t>
          </a:r>
          <a:endParaRPr lang="zh-CN" altLang="en-US" sz="1200" kern="1200"/>
        </a:p>
      </dsp:txBody>
      <dsp:txXfrm>
        <a:off x="78103" y="1378624"/>
        <a:ext cx="575828" cy="357531"/>
      </dsp:txXfrm>
    </dsp:sp>
    <dsp:sp modelId="{41CF04AA-F5B2-4E4C-A5FB-C0FB210B28B6}">
      <dsp:nvSpPr>
        <dsp:cNvPr id="0" name=""/>
        <dsp:cNvSpPr/>
      </dsp:nvSpPr>
      <dsp:spPr>
        <a:xfrm>
          <a:off x="731507" y="1304371"/>
          <a:ext cx="598074" cy="3797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3C39EA-B4D1-4BC9-AF94-9B05BAD674CA}">
      <dsp:nvSpPr>
        <dsp:cNvPr id="0" name=""/>
        <dsp:cNvSpPr/>
      </dsp:nvSpPr>
      <dsp:spPr>
        <a:xfrm>
          <a:off x="797959" y="1367501"/>
          <a:ext cx="598074" cy="3797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吊车梁及排架计算</a:t>
          </a:r>
          <a:endParaRPr lang="zh-CN" altLang="en-US" sz="1200" kern="1200"/>
        </a:p>
      </dsp:txBody>
      <dsp:txXfrm>
        <a:off x="809082" y="1378624"/>
        <a:ext cx="575828" cy="357531"/>
      </dsp:txXfrm>
    </dsp:sp>
    <dsp:sp modelId="{E454087F-F6AA-4D6F-904D-DE98F3B3A729}">
      <dsp:nvSpPr>
        <dsp:cNvPr id="0" name=""/>
        <dsp:cNvSpPr/>
      </dsp:nvSpPr>
      <dsp:spPr>
        <a:xfrm>
          <a:off x="1462486" y="1304371"/>
          <a:ext cx="598074" cy="3797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E51D24-F31D-4328-85A6-D6D86F8F05D4}">
      <dsp:nvSpPr>
        <dsp:cNvPr id="0" name=""/>
        <dsp:cNvSpPr/>
      </dsp:nvSpPr>
      <dsp:spPr>
        <a:xfrm>
          <a:off x="1528939" y="1367501"/>
          <a:ext cx="598074" cy="3797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整体结构计算</a:t>
          </a:r>
          <a:endParaRPr lang="zh-CN" altLang="en-US" sz="1200" kern="1200"/>
        </a:p>
      </dsp:txBody>
      <dsp:txXfrm>
        <a:off x="1540062" y="1378624"/>
        <a:ext cx="575828" cy="357531"/>
      </dsp:txXfrm>
    </dsp:sp>
    <dsp:sp modelId="{67E27F3B-4F0F-4561-9AFF-D9441394EE70}">
      <dsp:nvSpPr>
        <dsp:cNvPr id="0" name=""/>
        <dsp:cNvSpPr/>
      </dsp:nvSpPr>
      <dsp:spPr>
        <a:xfrm>
          <a:off x="2193466" y="1304371"/>
          <a:ext cx="598074" cy="3797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B666F4-D171-4263-A4F8-CC6794E159AA}">
      <dsp:nvSpPr>
        <dsp:cNvPr id="0" name=""/>
        <dsp:cNvSpPr/>
      </dsp:nvSpPr>
      <dsp:spPr>
        <a:xfrm>
          <a:off x="2259919" y="1367501"/>
          <a:ext cx="598074" cy="3797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抗震计算</a:t>
          </a:r>
          <a:endParaRPr lang="zh-CN" altLang="en-US" sz="1200" kern="1200"/>
        </a:p>
      </dsp:txBody>
      <dsp:txXfrm>
        <a:off x="2271042" y="1378624"/>
        <a:ext cx="575828" cy="357531"/>
      </dsp:txXfrm>
    </dsp:sp>
    <dsp:sp modelId="{07AA553B-DA73-45A8-B8F1-04436338C82F}">
      <dsp:nvSpPr>
        <dsp:cNvPr id="0" name=""/>
        <dsp:cNvSpPr/>
      </dsp:nvSpPr>
      <dsp:spPr>
        <a:xfrm>
          <a:off x="2924445" y="1304371"/>
          <a:ext cx="598074" cy="3797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CCC7CD-A3ED-4ACD-82A6-6E1A9ECCA451}">
      <dsp:nvSpPr>
        <dsp:cNvPr id="0" name=""/>
        <dsp:cNvSpPr/>
      </dsp:nvSpPr>
      <dsp:spPr>
        <a:xfrm>
          <a:off x="2990898" y="1367501"/>
          <a:ext cx="598074" cy="3797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机墩结构计算</a:t>
          </a:r>
          <a:endParaRPr lang="zh-CN" altLang="en-US" sz="1200" kern="1200"/>
        </a:p>
      </dsp:txBody>
      <dsp:txXfrm>
        <a:off x="3002021" y="1378624"/>
        <a:ext cx="575828" cy="357531"/>
      </dsp:txXfrm>
    </dsp:sp>
    <dsp:sp modelId="{10E580A0-79E2-4445-A0B6-0F3BDDC7F931}">
      <dsp:nvSpPr>
        <dsp:cNvPr id="0" name=""/>
        <dsp:cNvSpPr/>
      </dsp:nvSpPr>
      <dsp:spPr>
        <a:xfrm>
          <a:off x="3655425" y="1304371"/>
          <a:ext cx="598074" cy="3797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FF1B9B-15FD-4A37-80A4-5C48F5EE977B}">
      <dsp:nvSpPr>
        <dsp:cNvPr id="0" name=""/>
        <dsp:cNvSpPr/>
      </dsp:nvSpPr>
      <dsp:spPr>
        <a:xfrm>
          <a:off x="3721878" y="1367501"/>
          <a:ext cx="598074" cy="3797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蜗壳结构计算</a:t>
          </a:r>
          <a:endParaRPr lang="zh-CN" altLang="en-US" sz="1200" kern="1200"/>
        </a:p>
      </dsp:txBody>
      <dsp:txXfrm>
        <a:off x="3733001" y="1378624"/>
        <a:ext cx="575828" cy="357531"/>
      </dsp:txXfrm>
    </dsp:sp>
  </dsp:spTree>
</dsp:drawing>
</file>

<file path=ppt/diagrams/layout1.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B48629-8476-4DDC-A475-08359ED8FAD3}" type="datetimeFigureOut">
              <a:rPr lang="zh-CN" altLang="en-US" smtClean="0"/>
              <a:pPr/>
              <a:t>2013/5/28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E8B84EE-A341-4B7B-B6AB-185B57CEACA1}" type="slidenum">
              <a:rPr lang="zh-CN" altLang="en-US" smtClean="0"/>
              <a:pPr/>
              <a:t>‹#›</a:t>
            </a:fld>
            <a:endParaRPr lang="zh-CN" altLang="en-US"/>
          </a:p>
        </p:txBody>
      </p:sp>
    </p:spTree>
    <p:extLst>
      <p:ext uri="{BB962C8B-B14F-4D97-AF65-F5344CB8AC3E}">
        <p14:creationId xmlns:p14="http://schemas.microsoft.com/office/powerpoint/2010/main" val="2090489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3C0A83-F4FF-43FE-9383-64484CE6EE72}" type="datetimeFigureOut">
              <a:rPr lang="zh-CN" altLang="en-US" smtClean="0"/>
              <a:pPr/>
              <a:t>2013/5/28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A3B619-424A-44C1-84B9-2278523304C6}" type="slidenum">
              <a:rPr lang="zh-CN" altLang="en-US" smtClean="0"/>
              <a:pPr/>
              <a:t>‹#›</a:t>
            </a:fld>
            <a:endParaRPr lang="zh-CN" altLang="en-US"/>
          </a:p>
        </p:txBody>
      </p:sp>
    </p:spTree>
    <p:extLst>
      <p:ext uri="{BB962C8B-B14F-4D97-AF65-F5344CB8AC3E}">
        <p14:creationId xmlns:p14="http://schemas.microsoft.com/office/powerpoint/2010/main" val="1064406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a:t>
            </a:r>
            <a:r>
              <a:rPr lang="en-US" altLang="zh-CN" dirty="0" smtClean="0"/>
              <a:t>ANSYS</a:t>
            </a:r>
            <a:r>
              <a:rPr lang="zh-CN" altLang="en-US" dirty="0" smtClean="0"/>
              <a:t>用户，下午好。</a:t>
            </a:r>
            <a:endParaRPr lang="en-US" altLang="zh-CN" dirty="0" smtClean="0"/>
          </a:p>
          <a:p>
            <a:r>
              <a:rPr lang="zh-CN" altLang="en-US" dirty="0" smtClean="0"/>
              <a:t>我讲解的题目，比较新颖。用红字标出，仿真体系。基于我们服务中国用户十几年的经验，站在一个全新的角度，来考虑</a:t>
            </a:r>
            <a:r>
              <a:rPr lang="en-US" altLang="zh-CN" dirty="0" smtClean="0"/>
              <a:t>CAE</a:t>
            </a:r>
            <a:r>
              <a:rPr lang="zh-CN" altLang="en-US" dirty="0" smtClean="0"/>
              <a:t>仿真运用的下一步趋势。</a:t>
            </a:r>
            <a:endParaRPr lang="zh-CN" altLang="en-US" dirty="0"/>
          </a:p>
        </p:txBody>
      </p:sp>
      <p:sp>
        <p:nvSpPr>
          <p:cNvPr id="4" name="灯片编号占位符 3"/>
          <p:cNvSpPr>
            <a:spLocks noGrp="1"/>
          </p:cNvSpPr>
          <p:nvPr>
            <p:ph type="sldNum" sz="quarter" idx="10"/>
          </p:nvPr>
        </p:nvSpPr>
        <p:spPr/>
        <p:txBody>
          <a:bodyPr/>
          <a:lstStyle/>
          <a:p>
            <a:fld id="{D8A3B619-424A-44C1-84B9-2278523304C6}" type="slidenum">
              <a:rPr lang="zh-CN" altLang="en-US" smtClean="0"/>
              <a:pPr/>
              <a:t>1</a:t>
            </a:fld>
            <a:endParaRPr lang="zh-CN" altLang="en-US"/>
          </a:p>
        </p:txBody>
      </p:sp>
    </p:spTree>
    <p:extLst>
      <p:ext uri="{BB962C8B-B14F-4D97-AF65-F5344CB8AC3E}">
        <p14:creationId xmlns:p14="http://schemas.microsoft.com/office/powerpoint/2010/main" val="676099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这里我们看看在座的工程师们常见的工作状态，仿真的任务逐渐增多，会用的人却有限。那么，埋头加班是经常的了。</a:t>
            </a:r>
            <a:endParaRPr lang="zh-CN" altLang="en-US" dirty="0"/>
          </a:p>
        </p:txBody>
      </p:sp>
      <p:sp>
        <p:nvSpPr>
          <p:cNvPr id="4" name="灯片编号占位符 3"/>
          <p:cNvSpPr>
            <a:spLocks noGrp="1"/>
          </p:cNvSpPr>
          <p:nvPr>
            <p:ph type="sldNum" sz="quarter" idx="10"/>
          </p:nvPr>
        </p:nvSpPr>
        <p:spPr/>
        <p:txBody>
          <a:bodyPr/>
          <a:lstStyle/>
          <a:p>
            <a:fld id="{D8A3B619-424A-44C1-84B9-2278523304C6}" type="slidenum">
              <a:rPr lang="zh-CN" altLang="en-US" smtClean="0"/>
              <a:pPr/>
              <a:t>16</a:t>
            </a:fld>
            <a:endParaRPr lang="zh-CN" altLang="en-US"/>
          </a:p>
        </p:txBody>
      </p:sp>
    </p:spTree>
    <p:extLst>
      <p:ext uri="{BB962C8B-B14F-4D97-AF65-F5344CB8AC3E}">
        <p14:creationId xmlns:p14="http://schemas.microsoft.com/office/powerpoint/2010/main" val="2345372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53B02F6-7BC1-48D8-A2C1-A213C198FED4}" type="slidenum">
              <a:rPr lang="zh-CN" altLang="en-US" smtClean="0"/>
              <a:pPr/>
              <a:t>19</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从一个用户使用情况，来说明对仿真技术体系的需求。</a:t>
            </a:r>
            <a:endParaRPr lang="en-US" altLang="zh-CN" dirty="0" smtClean="0"/>
          </a:p>
          <a:p>
            <a:r>
              <a:rPr lang="zh-CN" altLang="en-US" dirty="0" smtClean="0"/>
              <a:t>一个设计院的澜沧江水电站工程，对其强度进行计算设计，首先，会有数字化的几何模型，还有工程规范的计算要求。那么，该怎么作仿真，计算结果是否准确？我们看这个用户的成果，使用</a:t>
            </a:r>
            <a:r>
              <a:rPr lang="en-US" altLang="zh-CN" dirty="0" smtClean="0"/>
              <a:t>ANSYS</a:t>
            </a:r>
            <a:r>
              <a:rPr lang="zh-CN" altLang="en-US" dirty="0" smtClean="0"/>
              <a:t>，非常漂亮的六面体网格，各种工况的处理和组合，我想，这样的结果，是可以满足工程需求的。</a:t>
            </a:r>
            <a:endParaRPr lang="en-US" altLang="zh-CN" dirty="0" smtClean="0"/>
          </a:p>
          <a:p>
            <a:r>
              <a:rPr lang="zh-CN" altLang="en-US" dirty="0" smtClean="0"/>
              <a:t>同时，这样的仿真技术和经验，集合起来就是企业技术体系中的最重要部分</a:t>
            </a:r>
            <a:r>
              <a:rPr lang="en-US" altLang="zh-CN" dirty="0" smtClean="0"/>
              <a:t>——</a:t>
            </a:r>
            <a:r>
              <a:rPr lang="zh-CN" altLang="en-US" dirty="0" smtClean="0"/>
              <a:t>能力，而软件则是实现的手段。</a:t>
            </a:r>
            <a:endParaRPr lang="zh-CN" altLang="en-US" dirty="0"/>
          </a:p>
        </p:txBody>
      </p:sp>
      <p:sp>
        <p:nvSpPr>
          <p:cNvPr id="4" name="灯片编号占位符 3"/>
          <p:cNvSpPr>
            <a:spLocks noGrp="1"/>
          </p:cNvSpPr>
          <p:nvPr>
            <p:ph type="sldNum" sz="quarter" idx="10"/>
          </p:nvPr>
        </p:nvSpPr>
        <p:spPr/>
        <p:txBody>
          <a:bodyPr/>
          <a:lstStyle/>
          <a:p>
            <a:fld id="{D8A3B619-424A-44C1-84B9-2278523304C6}" type="slidenum">
              <a:rPr lang="zh-CN" altLang="en-US" smtClean="0"/>
              <a:pPr/>
              <a:t>28</a:t>
            </a:fld>
            <a:endParaRPr lang="zh-CN" altLang="en-US"/>
          </a:p>
        </p:txBody>
      </p:sp>
    </p:spTree>
    <p:extLst>
      <p:ext uri="{BB962C8B-B14F-4D97-AF65-F5344CB8AC3E}">
        <p14:creationId xmlns:p14="http://schemas.microsoft.com/office/powerpoint/2010/main" val="32660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3482F6A-1780-418E-9B3D-9B406300C45F}" type="slidenum">
              <a:rPr lang="en-US" altLang="zh-CN" smtClean="0"/>
              <a:pPr>
                <a:defRPr/>
              </a:pPr>
              <a:t>30</a:t>
            </a:fld>
            <a:endParaRPr lang="en-US" altLang="zh-CN"/>
          </a:p>
        </p:txBody>
      </p:sp>
    </p:spTree>
    <p:extLst>
      <p:ext uri="{BB962C8B-B14F-4D97-AF65-F5344CB8AC3E}">
        <p14:creationId xmlns:p14="http://schemas.microsoft.com/office/powerpoint/2010/main" val="1300728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auto" latinLnBrk="0" hangingPunct="0">
              <a:lnSpc>
                <a:spcPct val="100000"/>
              </a:lnSpc>
              <a:spcBef>
                <a:spcPts val="0"/>
              </a:spcBef>
              <a:spcAft>
                <a:spcPts val="0"/>
              </a:spcAft>
              <a:buClrTx/>
              <a:buSzTx/>
              <a:buFontTx/>
              <a:buNone/>
              <a:tabLst/>
              <a:defRPr/>
            </a:pPr>
            <a:r>
              <a:rPr lang="zh-CN" altLang="en-US" dirty="0" smtClean="0"/>
              <a:t>最后，做个小结，作为现代的创新型企业，数字化研发是必备的研发体系。</a:t>
            </a:r>
            <a:r>
              <a:rPr lang="zh-CN" altLang="en-US" sz="1200" i="1" dirty="0" smtClean="0">
                <a:solidFill>
                  <a:srgbClr val="1C1C1C"/>
                </a:solidFill>
                <a:ea typeface="宋体" charset="-122"/>
              </a:rPr>
              <a:t>我们一方面提供</a:t>
            </a:r>
            <a:r>
              <a:rPr lang="en-US" altLang="zh-CN" sz="1200" i="1" dirty="0" smtClean="0">
                <a:solidFill>
                  <a:srgbClr val="1C1C1C"/>
                </a:solidFill>
                <a:ea typeface="宋体" charset="-122"/>
              </a:rPr>
              <a:t>CAE</a:t>
            </a:r>
            <a:r>
              <a:rPr lang="zh-CN" altLang="en-US" sz="1200" i="1" dirty="0" smtClean="0">
                <a:solidFill>
                  <a:srgbClr val="1C1C1C"/>
                </a:solidFill>
                <a:ea typeface="宋体" charset="-122"/>
              </a:rPr>
              <a:t>仿真的结构、流体、优化等专业软件，另一方面，提供软件服务、能力服务、系统服务等</a:t>
            </a:r>
            <a:endParaRPr lang="en-US" altLang="zh-CN" sz="1200" i="1" dirty="0" smtClean="0">
              <a:solidFill>
                <a:srgbClr val="1C1C1C"/>
              </a:solidFill>
              <a:ea typeface="宋体" charset="-122"/>
            </a:endParaRPr>
          </a:p>
          <a:p>
            <a:pPr eaLnBrk="0" hangingPunct="0"/>
            <a:r>
              <a:rPr lang="zh-CN" altLang="en-US" dirty="0" smtClean="0"/>
              <a:t>软件服务，针对刚采用</a:t>
            </a:r>
            <a:r>
              <a:rPr lang="en-US" altLang="zh-CN" dirty="0" smtClean="0"/>
              <a:t>CAE</a:t>
            </a:r>
            <a:r>
              <a:rPr lang="zh-CN" altLang="en-US" dirty="0" smtClean="0"/>
              <a:t>做分析的用户，提供一系列的培训和支持，帮助用户快速形成对关键问题的仿真分析能力。</a:t>
            </a:r>
            <a:endParaRPr lang="en-US" altLang="zh-CN" dirty="0" smtClean="0"/>
          </a:p>
          <a:p>
            <a:pPr eaLnBrk="0" hangingPunct="0"/>
            <a:r>
              <a:rPr lang="zh-CN" altLang="en-US" dirty="0" smtClean="0"/>
              <a:t>能力服务，针对有一定技术基础或有复杂仿真需求的用户，提供项目咨询、仿真流程和规范的制定、多学科集成和联合仿真的咨询服务。</a:t>
            </a:r>
            <a:endParaRPr lang="en-US" altLang="zh-CN" dirty="0" smtClean="0"/>
          </a:p>
          <a:p>
            <a:pPr eaLnBrk="0" hangingPunct="0"/>
            <a:r>
              <a:rPr lang="zh-CN" altLang="en-US" dirty="0" smtClean="0"/>
              <a:t>系统服务，针对用户的设计与仿真需求，建立仿真平台、进行知识梳理和知识工程、开发专用软件系统、并建立完善的技术、流程、数据的管理系统，以支撑企业的复杂研发过程。</a:t>
            </a:r>
            <a:endParaRPr lang="en-US" altLang="zh-CN" dirty="0" smtClean="0"/>
          </a:p>
          <a:p>
            <a:pPr eaLnBrk="0" hangingPunct="0"/>
            <a:r>
              <a:rPr lang="zh-CN" altLang="en-US" sz="1200" i="1" dirty="0" smtClean="0">
                <a:solidFill>
                  <a:srgbClr val="1C1C1C"/>
                </a:solidFill>
                <a:ea typeface="宋体" charset="-122"/>
              </a:rPr>
              <a:t>安世亚太，可以作为用户的长期合作伙伴，为用户提供</a:t>
            </a:r>
            <a:r>
              <a:rPr lang="en-US" altLang="zh-CN" sz="1200" i="1" dirty="0" smtClean="0">
                <a:solidFill>
                  <a:srgbClr val="1C1C1C"/>
                </a:solidFill>
                <a:ea typeface="宋体" charset="-122"/>
              </a:rPr>
              <a:t>CAE</a:t>
            </a:r>
            <a:r>
              <a:rPr lang="zh-CN" altLang="en-US" sz="1200" i="1" dirty="0" smtClean="0">
                <a:solidFill>
                  <a:srgbClr val="1C1C1C"/>
                </a:solidFill>
                <a:ea typeface="宋体" charset="-122"/>
              </a:rPr>
              <a:t>仿真体系和能力建设的系统化解决方案。</a:t>
            </a:r>
            <a:endParaRPr lang="en-US" altLang="zh-CN" sz="1200" i="1" dirty="0" smtClean="0">
              <a:solidFill>
                <a:srgbClr val="1C1C1C"/>
              </a:solidFill>
              <a:ea typeface="宋体" charset="-122"/>
            </a:endParaRPr>
          </a:p>
        </p:txBody>
      </p:sp>
      <p:sp>
        <p:nvSpPr>
          <p:cNvPr id="4" name="灯片编号占位符 3"/>
          <p:cNvSpPr>
            <a:spLocks noGrp="1"/>
          </p:cNvSpPr>
          <p:nvPr>
            <p:ph type="sldNum" sz="quarter" idx="10"/>
          </p:nvPr>
        </p:nvSpPr>
        <p:spPr/>
        <p:txBody>
          <a:bodyPr/>
          <a:lstStyle/>
          <a:p>
            <a:fld id="{B10A6C25-0914-43DC-B48F-8F154066A855}" type="slidenum">
              <a:rPr lang="zh-CN" altLang="en-US" smtClean="0"/>
              <a:pPr/>
              <a:t>37</a:t>
            </a:fld>
            <a:endParaRPr lang="zh-CN" altLang="en-US"/>
          </a:p>
        </p:txBody>
      </p:sp>
    </p:spTree>
    <p:extLst>
      <p:ext uri="{BB962C8B-B14F-4D97-AF65-F5344CB8AC3E}">
        <p14:creationId xmlns:p14="http://schemas.microsoft.com/office/powerpoint/2010/main" val="187654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5D7CE84-C7D5-4654-9D6F-65AF33538400}" type="slidenum">
              <a:rPr lang="en-US" altLang="zh-CN" smtClean="0">
                <a:latin typeface="Arial" pitchFamily="34" charset="0"/>
              </a:rPr>
              <a:pPr fontAlgn="base">
                <a:spcBef>
                  <a:spcPct val="0"/>
                </a:spcBef>
                <a:spcAft>
                  <a:spcPct val="0"/>
                </a:spcAft>
                <a:defRPr/>
              </a:pPr>
              <a:t>38</a:t>
            </a:fld>
            <a:endParaRPr lang="en-US" altLang="zh-CN" smtClean="0">
              <a:latin typeface="Arial" pitchFamily="34" charset="0"/>
            </a:endParaRPr>
          </a:p>
        </p:txBody>
      </p:sp>
      <p:sp>
        <p:nvSpPr>
          <p:cNvPr id="204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0484" name="Rectangle 3"/>
          <p:cNvSpPr>
            <a:spLocks noGrp="1" noChangeArrowheads="1"/>
          </p:cNvSpPr>
          <p:nvPr>
            <p:ph type="body" idx="1"/>
          </p:nvPr>
        </p:nvSpPr>
        <p:spPr bwMode="auto">
          <a:xfrm>
            <a:off x="914400" y="4343400"/>
            <a:ext cx="5029200" cy="4114800"/>
          </a:xfrm>
          <a:noFill/>
        </p:spPr>
        <p:txBody>
          <a:bodyPr wrap="square" lIns="91851" tIns="45926" rIns="91851" bIns="45926" numCol="1" anchor="t" anchorCtr="0" compatLnSpc="1">
            <a:prstTxWarp prst="textNoShape">
              <a:avLst/>
            </a:prstTxWarp>
          </a:bodyPr>
          <a:lstStyle/>
          <a:p>
            <a:pPr eaLnBrk="1" hangingPunct="1">
              <a:spcBef>
                <a:spcPct val="0"/>
              </a:spcBef>
            </a:pPr>
            <a:endParaRPr lang="zh-CN" altLang="zh-CN"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endParaRPr lang="en-US" altLang="zh-CN" dirty="0" smtClean="0"/>
          </a:p>
        </p:txBody>
      </p:sp>
      <p:sp>
        <p:nvSpPr>
          <p:cNvPr id="4" name="灯片编号占位符 3"/>
          <p:cNvSpPr>
            <a:spLocks noGrp="1"/>
          </p:cNvSpPr>
          <p:nvPr>
            <p:ph type="sldNum" sz="quarter" idx="10"/>
          </p:nvPr>
        </p:nvSpPr>
        <p:spPr/>
        <p:txBody>
          <a:bodyPr/>
          <a:lstStyle/>
          <a:p>
            <a:fld id="{44220CAF-3BEC-4AFC-B962-D85A7D31EDCD}"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那么，全新的角度，就是这样两个的两个问题。</a:t>
            </a:r>
            <a:endParaRPr lang="zh-CN" altLang="en-US" dirty="0"/>
          </a:p>
        </p:txBody>
      </p:sp>
      <p:sp>
        <p:nvSpPr>
          <p:cNvPr id="4" name="灯片编号占位符 3"/>
          <p:cNvSpPr>
            <a:spLocks noGrp="1"/>
          </p:cNvSpPr>
          <p:nvPr>
            <p:ph type="sldNum" sz="quarter" idx="10"/>
          </p:nvPr>
        </p:nvSpPr>
        <p:spPr/>
        <p:txBody>
          <a:bodyPr/>
          <a:lstStyle/>
          <a:p>
            <a:fld id="{D8A3B619-424A-44C1-84B9-2278523304C6}" type="slidenum">
              <a:rPr lang="zh-CN" altLang="en-US" smtClean="0"/>
              <a:pPr/>
              <a:t>3</a:t>
            </a:fld>
            <a:endParaRPr lang="zh-CN" altLang="en-US"/>
          </a:p>
        </p:txBody>
      </p:sp>
    </p:spTree>
    <p:extLst>
      <p:ext uri="{BB962C8B-B14F-4D97-AF65-F5344CB8AC3E}">
        <p14:creationId xmlns:p14="http://schemas.microsoft.com/office/powerpoint/2010/main" val="4017228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B46882AE-6750-4189-9959-CB845FF25321}" type="slidenum">
              <a:rPr lang="en-US" smtClean="0">
                <a:latin typeface="Arial" charset="0"/>
              </a:rPr>
              <a:pPr/>
              <a:t>6</a:t>
            </a:fld>
            <a:endParaRPr lang="en-US" smtClean="0">
              <a:latin typeface="Arial" charset="0"/>
            </a:endParaRPr>
          </a:p>
        </p:txBody>
      </p:sp>
      <p:sp>
        <p:nvSpPr>
          <p:cNvPr id="47107" name="Rectangle 2"/>
          <p:cNvSpPr>
            <a:spLocks noGrp="1" noRot="1" noChangeAspect="1" noChangeArrowheads="1" noTextEdit="1"/>
          </p:cNvSpPr>
          <p:nvPr>
            <p:ph type="sldImg"/>
          </p:nvPr>
        </p:nvSpPr>
        <p:spPr>
          <a:xfrm>
            <a:off x="1150938" y="690563"/>
            <a:ext cx="4565650" cy="3424237"/>
          </a:xfrm>
          <a:ln/>
        </p:spPr>
      </p:sp>
      <p:sp>
        <p:nvSpPr>
          <p:cNvPr id="47108" name="Rectangle 3"/>
          <p:cNvSpPr>
            <a:spLocks noGrp="1" noChangeArrowheads="1"/>
          </p:cNvSpPr>
          <p:nvPr>
            <p:ph type="body" idx="1"/>
          </p:nvPr>
        </p:nvSpPr>
        <p:spPr>
          <a:xfrm>
            <a:off x="529570" y="4344025"/>
            <a:ext cx="5805074" cy="4109803"/>
          </a:xfrm>
          <a:noFill/>
          <a:ln/>
        </p:spPr>
        <p:txBody>
          <a:bodyPr lIns="88082" tIns="44042" rIns="88082" bIns="44042">
            <a:noAutofit/>
          </a:bodyPr>
          <a:lstStyle/>
          <a:p>
            <a:pPr eaLnBrk="1" hangingPunct="1"/>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505CC8B5-42A7-47CB-9CCB-9E2B85B8C013}"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eaLnBrk="1" hangingPunct="1"/>
            <a:fld id="{432F633E-418E-469C-B79B-CF8BA0A41F83}" type="slidenum">
              <a:rPr lang="en-US" altLang="zh-CN" smtClean="0">
                <a:ea typeface="宋体" charset="-122"/>
              </a:rPr>
              <a:pPr eaLnBrk="1" hangingPunct="1"/>
              <a:t>8</a:t>
            </a:fld>
            <a:endParaRPr lang="en-US" altLang="zh-CN" smtClean="0">
              <a:ea typeface="宋体" charset="-122"/>
            </a:endParaRPr>
          </a:p>
        </p:txBody>
      </p:sp>
      <p:sp>
        <p:nvSpPr>
          <p:cNvPr id="56323"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ln/>
        </p:spPr>
        <p:txBody>
          <a:bodyPr/>
          <a:lstStyle/>
          <a:p>
            <a:pPr eaLnBrk="1" hangingPunct="1">
              <a:defRPr/>
            </a:pPr>
            <a:r>
              <a:rPr lang="en-US" sz="800" b="1" dirty="0" smtClean="0">
                <a:latin typeface="Arial" pitchFamily="34" charset="0"/>
              </a:rPr>
              <a:t>Notes to Presenter:</a:t>
            </a:r>
          </a:p>
          <a:p>
            <a:pPr eaLnBrk="1" hangingPunct="1">
              <a:defRPr/>
            </a:pPr>
            <a:r>
              <a:rPr lang="zh-CN" altLang="en-US" sz="800" dirty="0" smtClean="0">
                <a:latin typeface="Arial" pitchFamily="34" charset="0"/>
              </a:rPr>
              <a:t>在</a:t>
            </a:r>
            <a:r>
              <a:rPr lang="en-US" altLang="zh-CN" sz="800" dirty="0" smtClean="0">
                <a:latin typeface="Arial" pitchFamily="34" charset="0"/>
              </a:rPr>
              <a:t>12.0</a:t>
            </a:r>
            <a:r>
              <a:rPr lang="zh-CN" altLang="en-US" sz="800" dirty="0" smtClean="0">
                <a:latin typeface="Arial" pitchFamily="34" charset="0"/>
              </a:rPr>
              <a:t>中，我们显著加强了</a:t>
            </a:r>
            <a:r>
              <a:rPr lang="en-US" altLang="zh-CN" sz="800" dirty="0" smtClean="0">
                <a:latin typeface="Arial" pitchFamily="34" charset="0"/>
              </a:rPr>
              <a:t>Workbench</a:t>
            </a:r>
            <a:r>
              <a:rPr lang="zh-CN" altLang="en-US" sz="800" dirty="0" smtClean="0">
                <a:latin typeface="Arial" pitchFamily="34" charset="0"/>
              </a:rPr>
              <a:t>的架构，事实上，这个架构叫做</a:t>
            </a:r>
            <a:r>
              <a:rPr lang="en-US" altLang="zh-CN" sz="800" dirty="0" smtClean="0">
                <a:latin typeface="Arial" pitchFamily="34" charset="0"/>
              </a:rPr>
              <a:t>wb2.0</a:t>
            </a:r>
            <a:r>
              <a:rPr lang="zh-CN" altLang="en-US" sz="800" dirty="0" smtClean="0">
                <a:latin typeface="Arial" pitchFamily="34" charset="0"/>
              </a:rPr>
              <a:t>，</a:t>
            </a:r>
            <a:r>
              <a:rPr lang="en-US" altLang="zh-CN" sz="800" dirty="0" smtClean="0">
                <a:latin typeface="Arial" pitchFamily="34" charset="0"/>
              </a:rPr>
              <a:t>WB</a:t>
            </a:r>
            <a:r>
              <a:rPr lang="zh-CN" altLang="en-US" sz="800" dirty="0" smtClean="0">
                <a:latin typeface="Arial" pitchFamily="34" charset="0"/>
              </a:rPr>
              <a:t>承载了我们过去的很多开发的成果，并且精炼在</a:t>
            </a:r>
            <a:r>
              <a:rPr lang="en-US" altLang="zh-CN" sz="800" dirty="0" smtClean="0">
                <a:latin typeface="Arial" pitchFamily="34" charset="0"/>
              </a:rPr>
              <a:t>wb</a:t>
            </a:r>
            <a:r>
              <a:rPr lang="zh-CN" altLang="en-US" sz="800" dirty="0" smtClean="0">
                <a:latin typeface="Arial" pitchFamily="34" charset="0"/>
              </a:rPr>
              <a:t>中，更何况，我们做的更多。</a:t>
            </a:r>
            <a:endParaRPr lang="en-US" altLang="zh-CN" sz="800" dirty="0" smtClean="0">
              <a:latin typeface="Arial" pitchFamily="34" charset="0"/>
            </a:endParaRPr>
          </a:p>
          <a:p>
            <a:pPr eaLnBrk="1" hangingPunct="1">
              <a:defRPr/>
            </a:pPr>
            <a:r>
              <a:rPr lang="en-US" sz="800" b="1" dirty="0" smtClean="0">
                <a:latin typeface="Arial" pitchFamily="34" charset="0"/>
              </a:rPr>
              <a:t>(click)</a:t>
            </a:r>
            <a:endParaRPr lang="en-US" sz="800" dirty="0" smtClean="0">
              <a:latin typeface="Arial" pitchFamily="34" charset="0"/>
            </a:endParaRPr>
          </a:p>
          <a:p>
            <a:pPr eaLnBrk="1" hangingPunct="1">
              <a:defRPr/>
            </a:pPr>
            <a:r>
              <a:rPr lang="zh-CN" altLang="en-US" sz="800" dirty="0" smtClean="0">
                <a:latin typeface="Arial" pitchFamily="34" charset="0"/>
              </a:rPr>
              <a:t>这个架构现在具有更多的灵活性，可以扩展和适应未来的需要。包括脚本语言和整个系统级几何、网格、材料等的参数化。</a:t>
            </a:r>
            <a:endParaRPr lang="en-US" altLang="zh-CN" sz="800" dirty="0" smtClean="0">
              <a:latin typeface="Arial" pitchFamily="34" charset="0"/>
            </a:endParaRPr>
          </a:p>
          <a:p>
            <a:pPr eaLnBrk="1" hangingPunct="1">
              <a:defRPr/>
            </a:pPr>
            <a:r>
              <a:rPr lang="en-US" sz="800" b="1" dirty="0" smtClean="0">
                <a:latin typeface="Arial" pitchFamily="34" charset="0"/>
              </a:rPr>
              <a:t>(click)</a:t>
            </a:r>
            <a:endParaRPr lang="en-US" sz="800" dirty="0" smtClean="0">
              <a:latin typeface="Arial" pitchFamily="34" charset="0"/>
            </a:endParaRPr>
          </a:p>
          <a:p>
            <a:pPr eaLnBrk="1" hangingPunct="1">
              <a:defRPr/>
            </a:pPr>
            <a:r>
              <a:rPr lang="zh-CN" altLang="en-US" sz="800" dirty="0" smtClean="0">
                <a:latin typeface="Arial" pitchFamily="34" charset="0"/>
              </a:rPr>
              <a:t>这个架构支持从</a:t>
            </a:r>
            <a:r>
              <a:rPr lang="en-US" altLang="zh-CN" sz="800" dirty="0" smtClean="0">
                <a:latin typeface="Arial" pitchFamily="34" charset="0"/>
              </a:rPr>
              <a:t>CAD</a:t>
            </a:r>
            <a:r>
              <a:rPr lang="zh-CN" altLang="en-US" sz="800" dirty="0" smtClean="0">
                <a:latin typeface="Arial" pitchFamily="34" charset="0"/>
              </a:rPr>
              <a:t>导入到后处理、甚至是数据管理。</a:t>
            </a:r>
            <a:endParaRPr lang="en-US" altLang="zh-CN" sz="800" dirty="0" smtClean="0">
              <a:latin typeface="Arial" pitchFamily="34" charset="0"/>
            </a:endParaRPr>
          </a:p>
          <a:p>
            <a:pPr eaLnBrk="1" hangingPunct="1">
              <a:defRPr/>
            </a:pPr>
            <a:r>
              <a:rPr lang="en-US" sz="800" b="1" dirty="0" smtClean="0">
                <a:latin typeface="Arial" pitchFamily="34" charset="0"/>
              </a:rPr>
              <a:t>(click)</a:t>
            </a:r>
          </a:p>
          <a:p>
            <a:pPr eaLnBrk="1" hangingPunct="1">
              <a:defRPr/>
            </a:pPr>
            <a:r>
              <a:rPr lang="zh-CN" altLang="en-US" sz="800" dirty="0" smtClean="0">
                <a:latin typeface="Arial" pitchFamily="34" charset="0"/>
              </a:rPr>
              <a:t>更不用说，它集成了</a:t>
            </a:r>
            <a:r>
              <a:rPr lang="en-US" altLang="zh-CN" sz="800" dirty="0" smtClean="0">
                <a:latin typeface="Arial" pitchFamily="34" charset="0"/>
              </a:rPr>
              <a:t>Fluent</a:t>
            </a:r>
            <a:r>
              <a:rPr lang="zh-CN" altLang="en-US" sz="800" dirty="0" smtClean="0">
                <a:latin typeface="Arial" pitchFamily="34" charset="0"/>
              </a:rPr>
              <a:t>，</a:t>
            </a:r>
            <a:r>
              <a:rPr lang="en-US" altLang="zh-CN" sz="800" dirty="0" smtClean="0">
                <a:latin typeface="Arial" pitchFamily="34" charset="0"/>
              </a:rPr>
              <a:t>fluent</a:t>
            </a:r>
            <a:r>
              <a:rPr lang="zh-CN" altLang="en-US" sz="800" dirty="0" smtClean="0">
                <a:latin typeface="Arial" pitchFamily="34" charset="0"/>
              </a:rPr>
              <a:t>现在可以使用</a:t>
            </a:r>
            <a:r>
              <a:rPr lang="en-US" altLang="zh-CN" sz="800" dirty="0" smtClean="0">
                <a:latin typeface="Arial" pitchFamily="34" charset="0"/>
              </a:rPr>
              <a:t>wb</a:t>
            </a:r>
            <a:r>
              <a:rPr lang="zh-CN" altLang="en-US" sz="800" dirty="0" smtClean="0">
                <a:latin typeface="Arial" pitchFamily="34" charset="0"/>
              </a:rPr>
              <a:t>所有的优势和能力，包括几何建模和导入。</a:t>
            </a:r>
            <a:endParaRPr lang="en-US" altLang="zh-CN" sz="800" dirty="0" smtClean="0">
              <a:latin typeface="Arial" pitchFamily="34" charset="0"/>
            </a:endParaRPr>
          </a:p>
          <a:p>
            <a:pPr eaLnBrk="1" hangingPunct="1">
              <a:defRPr/>
            </a:pPr>
            <a:r>
              <a:rPr lang="en-US" sz="800" b="1" dirty="0" smtClean="0">
                <a:latin typeface="Arial" pitchFamily="34" charset="0"/>
              </a:rPr>
              <a:t>(click)</a:t>
            </a:r>
          </a:p>
          <a:p>
            <a:pPr eaLnBrk="1" hangingPunct="1">
              <a:defRPr/>
            </a:pPr>
            <a:r>
              <a:rPr lang="zh-CN" altLang="en-US" sz="800" dirty="0" smtClean="0">
                <a:latin typeface="Arial" pitchFamily="34" charset="0"/>
              </a:rPr>
              <a:t>它添加了一个通用的</a:t>
            </a:r>
            <a:r>
              <a:rPr lang="en-US" altLang="zh-CN" sz="800" dirty="0" smtClean="0">
                <a:latin typeface="Arial" pitchFamily="34" charset="0"/>
              </a:rPr>
              <a:t>CFD</a:t>
            </a:r>
            <a:r>
              <a:rPr lang="zh-CN" altLang="en-US" sz="800" dirty="0" smtClean="0">
                <a:latin typeface="Arial" pitchFamily="34" charset="0"/>
              </a:rPr>
              <a:t>后处理，</a:t>
            </a:r>
            <a:r>
              <a:rPr lang="en-US" altLang="zh-CN" sz="800" dirty="0" smtClean="0">
                <a:latin typeface="Arial" pitchFamily="34" charset="0"/>
              </a:rPr>
              <a:t>Fluent</a:t>
            </a:r>
            <a:r>
              <a:rPr lang="zh-CN" altLang="en-US" sz="800" dirty="0" smtClean="0">
                <a:latin typeface="Arial" pitchFamily="34" charset="0"/>
              </a:rPr>
              <a:t>和</a:t>
            </a:r>
            <a:r>
              <a:rPr lang="en-US" altLang="zh-CN" sz="800" dirty="0" smtClean="0">
                <a:latin typeface="Arial" pitchFamily="34" charset="0"/>
              </a:rPr>
              <a:t>CFX</a:t>
            </a:r>
            <a:r>
              <a:rPr lang="zh-CN" altLang="en-US" sz="800" dirty="0" smtClean="0">
                <a:latin typeface="Arial" pitchFamily="34" charset="0"/>
              </a:rPr>
              <a:t>都可以，</a:t>
            </a:r>
            <a:r>
              <a:rPr lang="zh-CN" altLang="en-US" sz="800" dirty="0" smtClean="0">
                <a:ea typeface="+mn-ea"/>
              </a:rPr>
              <a:t>这是我们较长远的</a:t>
            </a:r>
            <a:r>
              <a:rPr lang="en-US" sz="800" dirty="0" smtClean="0">
                <a:ea typeface="+mn-ea"/>
              </a:rPr>
              <a:t>CFD</a:t>
            </a:r>
            <a:r>
              <a:rPr lang="zh-CN" altLang="en-US" sz="800" dirty="0" smtClean="0">
                <a:ea typeface="+mn-ea"/>
              </a:rPr>
              <a:t>融合战略的最初的里程碑。</a:t>
            </a:r>
            <a:endParaRPr lang="en-US" altLang="zh-CN" sz="800" dirty="0"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eaLnBrk="1" hangingPunct="1"/>
            <a:fld id="{04530080-543B-4FF4-A604-7F99D35DD5B0}" type="slidenum">
              <a:rPr lang="en-US" altLang="zh-CN" smtClean="0">
                <a:ea typeface="宋体" charset="-122"/>
              </a:rPr>
              <a:pPr eaLnBrk="1" hangingPunct="1"/>
              <a:t>9</a:t>
            </a:fld>
            <a:endParaRPr lang="en-US" altLang="zh-CN" smtClean="0">
              <a:ea typeface="宋体" charset="-122"/>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400" b="1" dirty="0" smtClean="0">
                <a:ea typeface="宋体" charset="-122"/>
              </a:rPr>
              <a:t>Notes to Presenter</a:t>
            </a:r>
          </a:p>
          <a:p>
            <a:pPr eaLnBrk="1" hangingPunct="1"/>
            <a:endParaRPr lang="en-US" altLang="zh-CN" sz="1400" b="1" dirty="0" smtClean="0">
              <a:ea typeface="宋体" charset="-122"/>
            </a:endParaRPr>
          </a:p>
          <a:p>
            <a:pPr eaLnBrk="1" hangingPunct="1"/>
            <a:r>
              <a:rPr lang="en-US" altLang="zh-CN" sz="1400" dirty="0" err="1" smtClean="0">
                <a:ea typeface="宋体" charset="-122"/>
              </a:rPr>
              <a:t>Wb</a:t>
            </a:r>
            <a:r>
              <a:rPr lang="zh-CN" altLang="en-US" sz="1400" dirty="0" smtClean="0">
                <a:ea typeface="宋体" charset="-122"/>
              </a:rPr>
              <a:t>这样优秀的产品在项目管理和流程管理方面具有较大的优势，</a:t>
            </a:r>
            <a:r>
              <a:rPr lang="en-US" altLang="zh-CN" sz="1400" dirty="0" smtClean="0">
                <a:ea typeface="宋体" charset="-122"/>
              </a:rPr>
              <a:t>wb2.0</a:t>
            </a:r>
            <a:r>
              <a:rPr lang="zh-CN" altLang="en-US" sz="1400" dirty="0" smtClean="0">
                <a:ea typeface="宋体" charset="-122"/>
              </a:rPr>
              <a:t>通过流程图给用户展示了清晰直观的数据关系。这可以有效的帮助你管理仿真过程，你可以集中精力在创新而非操作软件方面。</a:t>
            </a:r>
            <a:endParaRPr lang="en-US" altLang="zh-CN" sz="1400" dirty="0" smtClean="0">
              <a:ea typeface="宋体" charset="-122"/>
            </a:endParaRPr>
          </a:p>
          <a:p>
            <a:pPr eaLnBrk="1" hangingPunct="1"/>
            <a:endParaRPr lang="en-US" altLang="zh-CN" sz="1400" dirty="0" smtClean="0">
              <a:ea typeface="宋体" charset="-122"/>
            </a:endParaRPr>
          </a:p>
          <a:p>
            <a:pPr eaLnBrk="1" hangingPunct="1"/>
            <a:r>
              <a:rPr lang="en-US" altLang="zh-CN" sz="1400" dirty="0" smtClean="0">
                <a:ea typeface="宋体" charset="-122"/>
              </a:rPr>
              <a:t>Hallmarks for Workbench 2.0 are the advancements in project and workflow management.  Workbench 2.0 </a:t>
            </a:r>
            <a:r>
              <a:rPr lang="en-US" altLang="zh-CN" dirty="0" smtClean="0">
                <a:ea typeface="宋体" charset="-122"/>
              </a:rPr>
              <a:t>presents the user with explicit data relationships in a flowchart schematic form.  This allows you to efficiently manage your simulation processes, so you can focus on innovation and not operating software. </a:t>
            </a:r>
          </a:p>
          <a:p>
            <a:pPr eaLnBrk="1" hangingPunct="1"/>
            <a:endParaRPr lang="en-US" altLang="zh-CN" dirty="0" smtClean="0">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eaLnBrk="1" hangingPunct="1"/>
            <a:fld id="{806B7EA5-2F36-4446-9891-C6C815438623}" type="slidenum">
              <a:rPr lang="en-US" altLang="zh-CN" smtClean="0">
                <a:ea typeface="宋体" charset="-122"/>
              </a:rPr>
              <a:pPr eaLnBrk="1" hangingPunct="1"/>
              <a:t>10</a:t>
            </a:fld>
            <a:endParaRPr lang="en-US" altLang="zh-CN" smtClean="0">
              <a:ea typeface="宋体" charset="-122"/>
            </a:endParaRPr>
          </a:p>
        </p:txBody>
      </p:sp>
      <p:sp>
        <p:nvSpPr>
          <p:cNvPr id="58371"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ln/>
        </p:spPr>
        <p:txBody>
          <a:bodyPr/>
          <a:lstStyle/>
          <a:p>
            <a:pPr eaLnBrk="1" hangingPunct="1">
              <a:defRPr/>
            </a:pPr>
            <a:r>
              <a:rPr lang="en-US" b="1" dirty="0" smtClean="0">
                <a:latin typeface="Arial" pitchFamily="34" charset="0"/>
              </a:rPr>
              <a:t>Notes to Presenter:</a:t>
            </a:r>
          </a:p>
          <a:p>
            <a:pPr eaLnBrk="1" hangingPunct="1">
              <a:defRPr/>
            </a:pPr>
            <a:endParaRPr lang="en-US" b="1" dirty="0" smtClean="0">
              <a:latin typeface="Arial" pitchFamily="34" charset="0"/>
            </a:endParaRPr>
          </a:p>
          <a:p>
            <a:pPr eaLnBrk="1" hangingPunct="1">
              <a:defRPr/>
            </a:pPr>
            <a:r>
              <a:rPr lang="zh-CN" altLang="en-US" sz="1100" dirty="0" smtClean="0">
                <a:ea typeface="+mn-ea"/>
              </a:rPr>
              <a:t>继最初的</a:t>
            </a:r>
            <a:r>
              <a:rPr lang="en-US" altLang="zh-CN" sz="1100" dirty="0" smtClean="0">
                <a:ea typeface="+mn-ea"/>
              </a:rPr>
              <a:t>12.0</a:t>
            </a:r>
            <a:r>
              <a:rPr lang="zh-CN" altLang="en-US" sz="1100" dirty="0" smtClean="0">
                <a:ea typeface="+mn-ea"/>
              </a:rPr>
              <a:t>分配，一些</a:t>
            </a:r>
            <a:r>
              <a:rPr lang="en-US" altLang="zh-CN" sz="1100" dirty="0" smtClean="0">
                <a:ea typeface="+mn-ea"/>
              </a:rPr>
              <a:t>ANSYS</a:t>
            </a:r>
            <a:r>
              <a:rPr lang="zh-CN" altLang="en-US" sz="1100" dirty="0" smtClean="0">
                <a:ea typeface="+mn-ea"/>
              </a:rPr>
              <a:t>垂直产品将被放在</a:t>
            </a:r>
            <a:r>
              <a:rPr lang="en-US" altLang="zh-CN" sz="1100" dirty="0" smtClean="0">
                <a:ea typeface="+mn-ea"/>
              </a:rPr>
              <a:t>workbench</a:t>
            </a:r>
            <a:r>
              <a:rPr lang="zh-CN" altLang="en-US" sz="1100" dirty="0" smtClean="0">
                <a:ea typeface="+mn-ea"/>
              </a:rPr>
              <a:t>架构的顶部</a:t>
            </a:r>
          </a:p>
          <a:p>
            <a:pPr eaLnBrk="1" hangingPunct="1">
              <a:defRPr/>
            </a:pPr>
            <a:endParaRPr lang="en-US" altLang="zh-CN" dirty="0" smtClean="0">
              <a:latin typeface="Arial" pitchFamily="34" charset="0"/>
            </a:endParaRPr>
          </a:p>
          <a:p>
            <a:pPr eaLnBrk="1" hangingPunct="1">
              <a:defRPr/>
            </a:pPr>
            <a:r>
              <a:rPr lang="zh-CN" altLang="en-US" dirty="0" smtClean="0">
                <a:latin typeface="Arial" pitchFamily="34" charset="0"/>
              </a:rPr>
              <a:t>现在，行业专用工具，像涡轮机械，海上结构物，电子设备等可以充分利用</a:t>
            </a:r>
            <a:r>
              <a:rPr lang="en-US" altLang="zh-CN" dirty="0" smtClean="0">
                <a:latin typeface="Arial" pitchFamily="34" charset="0"/>
              </a:rPr>
              <a:t>wb</a:t>
            </a:r>
            <a:r>
              <a:rPr lang="zh-CN" altLang="en-US" dirty="0" smtClean="0">
                <a:latin typeface="Arial" pitchFamily="34" charset="0"/>
              </a:rPr>
              <a:t>的能力</a:t>
            </a:r>
            <a:endParaRPr lang="en-US" altLang="zh-CN" dirty="0" smtClean="0">
              <a:latin typeface="Arial" pitchFamily="34" charset="0"/>
            </a:endParaRPr>
          </a:p>
          <a:p>
            <a:pPr eaLnBrk="1" hangingPunct="1">
              <a:defRPr/>
            </a:pPr>
            <a:endParaRPr lang="en-US" dirty="0" smtClean="0">
              <a:latin typeface="Arial" pitchFamily="34" charset="0"/>
            </a:endParaRPr>
          </a:p>
          <a:p>
            <a:pPr eaLnBrk="1" hangingPunct="1">
              <a:defRPr/>
            </a:pPr>
            <a:r>
              <a:rPr lang="en-US" altLang="zh-CN" dirty="0" smtClean="0">
                <a:latin typeface="Arial" pitchFamily="34" charset="0"/>
              </a:rPr>
              <a:t>F</a:t>
            </a:r>
            <a:r>
              <a:rPr lang="en-US" dirty="0" smtClean="0">
                <a:latin typeface="Arial" pitchFamily="34" charset="0"/>
              </a:rPr>
              <a:t>ollowing the initial 12.0 distribution, several ANSYS vertical products will be released on top of Workbench.  Now industry specify applications for turbomachinery, offshore structures, electronics, etc will take </a:t>
            </a:r>
            <a:r>
              <a:rPr lang="en-US" sz="1400" dirty="0" smtClean="0">
                <a:latin typeface="Arial" pitchFamily="34" charset="0"/>
              </a:rPr>
              <a:t>full advantage of the new Workbench capabilities.  </a:t>
            </a:r>
            <a:r>
              <a:rPr lang="en-US" dirty="0" smtClean="0">
                <a:latin typeface="Arial" pitchFamily="34" charset="0"/>
              </a:rPr>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eaLnBrk="1" hangingPunct="1"/>
            <a:fld id="{7C9AF02E-21FB-4E0C-8B1F-5B6BD58738F9}" type="slidenum">
              <a:rPr lang="en-US" altLang="zh-CN" smtClean="0">
                <a:ea typeface="宋体" charset="-122"/>
              </a:rPr>
              <a:pPr eaLnBrk="1" hangingPunct="1"/>
              <a:t>11</a:t>
            </a:fld>
            <a:endParaRPr lang="en-US" altLang="zh-CN" smtClean="0">
              <a:ea typeface="宋体" charset="-122"/>
            </a:endParaRPr>
          </a:p>
        </p:txBody>
      </p:sp>
      <p:sp>
        <p:nvSpPr>
          <p:cNvPr id="59395"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ln/>
        </p:spPr>
        <p:txBody>
          <a:bodyPr/>
          <a:lstStyle/>
          <a:p>
            <a:pPr eaLnBrk="1" hangingPunct="1">
              <a:defRPr/>
            </a:pPr>
            <a:r>
              <a:rPr lang="en-US" b="1" dirty="0" smtClean="0">
                <a:latin typeface="Arial" pitchFamily="34" charset="0"/>
              </a:rPr>
              <a:t>Notes to Presenter:</a:t>
            </a:r>
          </a:p>
          <a:p>
            <a:pPr eaLnBrk="1" hangingPunct="1">
              <a:defRPr/>
            </a:pPr>
            <a:r>
              <a:rPr lang="zh-CN" altLang="en-US" dirty="0" smtClean="0">
                <a:latin typeface="Arial" pitchFamily="34" charset="0"/>
              </a:rPr>
              <a:t>伴随着</a:t>
            </a:r>
            <a:r>
              <a:rPr lang="en-US" altLang="zh-CN" dirty="0" smtClean="0">
                <a:latin typeface="Arial" pitchFamily="34" charset="0"/>
              </a:rPr>
              <a:t>12.0</a:t>
            </a:r>
            <a:r>
              <a:rPr lang="zh-CN" altLang="en-US" dirty="0" smtClean="0">
                <a:latin typeface="Arial" pitchFamily="34" charset="0"/>
              </a:rPr>
              <a:t>的发布，</a:t>
            </a:r>
            <a:r>
              <a:rPr lang="en-US" altLang="zh-CN" dirty="0" smtClean="0">
                <a:latin typeface="Arial" pitchFamily="34" charset="0"/>
              </a:rPr>
              <a:t>wb</a:t>
            </a:r>
            <a:r>
              <a:rPr lang="zh-CN" altLang="en-US" dirty="0" smtClean="0">
                <a:latin typeface="Arial" pitchFamily="34" charset="0"/>
              </a:rPr>
              <a:t>架构和支持能力将持续提升。</a:t>
            </a:r>
            <a:endParaRPr lang="en-US" dirty="0" smtClean="0">
              <a:latin typeface="Arial" pitchFamily="34" charset="0"/>
            </a:endParaRPr>
          </a:p>
          <a:p>
            <a:pPr eaLnBrk="1" hangingPunct="1">
              <a:buFontTx/>
              <a:buChar char="•"/>
              <a:defRPr/>
            </a:pPr>
            <a:r>
              <a:rPr lang="en-US" dirty="0" smtClean="0">
                <a:latin typeface="Arial" pitchFamily="34" charset="0"/>
              </a:rPr>
              <a:t>Hosted applications will become native to Workbench and share the same GUI components, scripting language and other system services.  We feel this is an advantage to our users because all applications will benefit from the advancements in common components and services.</a:t>
            </a:r>
          </a:p>
          <a:p>
            <a:pPr eaLnBrk="1" hangingPunct="1">
              <a:buFontTx/>
              <a:buChar char="•"/>
              <a:defRPr/>
            </a:pPr>
            <a:endParaRPr lang="en-US" dirty="0" smtClean="0">
              <a:latin typeface="Arial" pitchFamily="34" charset="0"/>
            </a:endParaRPr>
          </a:p>
          <a:p>
            <a:pPr eaLnBrk="1" hangingPunct="1">
              <a:buFontTx/>
              <a:buChar char="•"/>
              <a:defRPr/>
            </a:pPr>
            <a:r>
              <a:rPr lang="zh-CN" altLang="en-US" dirty="0" smtClean="0">
                <a:latin typeface="Arial" pitchFamily="34" charset="0"/>
              </a:rPr>
              <a:t>数据结构和程序接口将开放给任何的第三方软件，例如，这张图表示的是我们后续可以加入第三方的</a:t>
            </a:r>
            <a:r>
              <a:rPr lang="en-US" altLang="zh-CN" dirty="0" smtClean="0">
                <a:latin typeface="Arial" pitchFamily="34" charset="0"/>
              </a:rPr>
              <a:t>mesh</a:t>
            </a:r>
            <a:r>
              <a:rPr lang="zh-CN" altLang="en-US" dirty="0" smtClean="0">
                <a:latin typeface="Arial" pitchFamily="34" charset="0"/>
              </a:rPr>
              <a:t>工具和疲劳求解程序。</a:t>
            </a:r>
            <a:endParaRPr lang="en-US" altLang="zh-CN" dirty="0" smtClean="0">
              <a:latin typeface="Arial" pitchFamily="34" charset="0"/>
            </a:endParaRPr>
          </a:p>
          <a:p>
            <a:pPr eaLnBrk="1" hangingPunct="1">
              <a:buFontTx/>
              <a:buChar char="•"/>
              <a:defRPr/>
            </a:pPr>
            <a:endParaRPr lang="en-US" dirty="0" smtClean="0">
              <a:latin typeface="Arial" pitchFamily="34" charset="0"/>
            </a:endParaRPr>
          </a:p>
          <a:p>
            <a:pPr eaLnBrk="1" hangingPunct="1">
              <a:buFontTx/>
              <a:buChar char="•"/>
              <a:defRPr/>
            </a:pPr>
            <a:r>
              <a:rPr lang="zh-CN" altLang="en-US" dirty="0" smtClean="0">
                <a:latin typeface="Arial" pitchFamily="34" charset="0"/>
              </a:rPr>
              <a:t>我们整合</a:t>
            </a:r>
            <a:r>
              <a:rPr lang="en-US" altLang="zh-CN" dirty="0" smtClean="0">
                <a:latin typeface="Arial" pitchFamily="34" charset="0"/>
              </a:rPr>
              <a:t>CFD</a:t>
            </a:r>
            <a:r>
              <a:rPr lang="zh-CN" altLang="en-US" dirty="0" smtClean="0">
                <a:latin typeface="Arial" pitchFamily="34" charset="0"/>
              </a:rPr>
              <a:t>技术的计划将持续进行，</a:t>
            </a:r>
            <a:r>
              <a:rPr lang="en-US" sz="1100" dirty="0" smtClean="0">
                <a:ea typeface="+mn-ea"/>
              </a:rPr>
              <a:t>CFX</a:t>
            </a:r>
            <a:r>
              <a:rPr lang="zh-CN" altLang="en-US" sz="1100" dirty="0" smtClean="0">
                <a:ea typeface="+mn-ea"/>
              </a:rPr>
              <a:t>及</a:t>
            </a:r>
            <a:r>
              <a:rPr lang="en-US" sz="1100" dirty="0" smtClean="0">
                <a:ea typeface="+mn-ea"/>
              </a:rPr>
              <a:t>Fluent</a:t>
            </a:r>
            <a:r>
              <a:rPr lang="zh-CN" altLang="en-US" sz="1100" dirty="0" smtClean="0">
                <a:ea typeface="+mn-ea"/>
              </a:rPr>
              <a:t>求解器将被整合成一个，结合各自的优势，鲁棒性、精确度和技术的深入性将至关重要，其他都要让路。</a:t>
            </a:r>
            <a:endParaRPr lang="en-US" altLang="zh-CN" sz="1100" dirty="0" smtClean="0">
              <a:ea typeface="+mn-ea"/>
            </a:endParaRPr>
          </a:p>
          <a:p>
            <a:pPr eaLnBrk="1" hangingPunct="1">
              <a:buFontTx/>
              <a:buChar char="•"/>
              <a:defRPr/>
            </a:pPr>
            <a:endParaRPr lang="zh-CN" altLang="en-US" sz="1100" dirty="0" smtClean="0">
              <a:ea typeface="+mn-ea"/>
            </a:endParaRPr>
          </a:p>
          <a:p>
            <a:pPr eaLnBrk="1" hangingPunct="1">
              <a:buFontTx/>
              <a:buChar char="•"/>
              <a:defRPr/>
            </a:pPr>
            <a:r>
              <a:rPr lang="zh-CN" altLang="en-US" sz="1400" dirty="0" smtClean="0">
                <a:latin typeface="Arial" pitchFamily="34" charset="0"/>
              </a:rPr>
              <a:t>我们的前后处理功能将持续融合，直到一个单一的应用程序能够可以设置所有学科，查询所有结果。</a:t>
            </a:r>
            <a:endParaRPr lang="en-US" sz="1400" dirty="0" smtClean="0">
              <a:latin typeface="Arial" pitchFamily="34" charset="0"/>
            </a:endParaRPr>
          </a:p>
          <a:p>
            <a:pPr eaLnBrk="1" hangingPunct="1">
              <a:buFontTx/>
              <a:buChar char="•"/>
              <a:defRPr/>
            </a:pPr>
            <a:endParaRPr lang="en-US" dirty="0"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Picture 2" descr="C:\Users\e40s\Desktop\PPT-封面－4：3.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9075" y="-171400"/>
            <a:ext cx="9363075" cy="702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Presentation_Title">
    <p:spTree>
      <p:nvGrpSpPr>
        <p:cNvPr id="1" name=""/>
        <p:cNvGrpSpPr/>
        <p:nvPr/>
      </p:nvGrpSpPr>
      <p:grpSpPr>
        <a:xfrm>
          <a:off x="0" y="0"/>
          <a:ext cx="0" cy="0"/>
          <a:chOff x="0" y="0"/>
          <a:chExt cx="0" cy="0"/>
        </a:xfrm>
      </p:grpSpPr>
      <p:pic>
        <p:nvPicPr>
          <p:cNvPr id="6" name="Picture 5" descr="Title slide bkg.jpg"/>
          <p:cNvPicPr>
            <a:picLocks noChangeAspect="1"/>
          </p:cNvPicPr>
          <p:nvPr userDrawn="1"/>
        </p:nvPicPr>
        <p:blipFill>
          <a:blip r:embed="rId2" cstate="print"/>
          <a:stretch>
            <a:fillRect/>
          </a:stretch>
        </p:blipFill>
        <p:spPr>
          <a:xfrm>
            <a:off x="0" y="0"/>
            <a:ext cx="9144000" cy="6858000"/>
          </a:xfrm>
          <a:prstGeom prst="rect">
            <a:avLst/>
          </a:prstGeom>
        </p:spPr>
      </p:pic>
      <p:pic>
        <p:nvPicPr>
          <p:cNvPr id="5" name="Picture 29"/>
          <p:cNvPicPr>
            <a:picLocks noChangeAspect="1" noChangeArrowheads="1"/>
          </p:cNvPicPr>
          <p:nvPr/>
        </p:nvPicPr>
        <p:blipFill>
          <a:blip r:embed="rId3" cstate="print"/>
          <a:srcRect/>
          <a:stretch>
            <a:fillRect/>
          </a:stretch>
        </p:blipFill>
        <p:spPr bwMode="auto">
          <a:xfrm>
            <a:off x="0" y="477838"/>
            <a:ext cx="1185863" cy="37465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555016" name="Rectangle 8"/>
          <p:cNvSpPr>
            <a:spLocks noGrp="1" noChangeArrowheads="1"/>
          </p:cNvSpPr>
          <p:nvPr>
            <p:ph type="ctrTitle" sz="quarter"/>
          </p:nvPr>
        </p:nvSpPr>
        <p:spPr>
          <a:xfrm>
            <a:off x="3657600" y="914400"/>
            <a:ext cx="5062538" cy="1107996"/>
          </a:xfrm>
        </p:spPr>
        <p:txBody>
          <a:bodyPr>
            <a:spAutoFit/>
          </a:bodyPr>
          <a:lstStyle>
            <a:lvl1pPr>
              <a:defRPr sz="4000" b="1">
                <a:solidFill>
                  <a:schemeClr val="tx1"/>
                </a:solidFill>
                <a:latin typeface="+mn-lt"/>
              </a:defRPr>
            </a:lvl1pPr>
          </a:lstStyle>
          <a:p>
            <a:r>
              <a:rPr lang="en-US" dirty="0" smtClean="0"/>
              <a:t>Click to edit Master title style</a:t>
            </a:r>
            <a:endParaRPr lang="en-US" dirty="0"/>
          </a:p>
        </p:txBody>
      </p:sp>
      <p:sp>
        <p:nvSpPr>
          <p:cNvPr id="555017" name="Rectangle 9"/>
          <p:cNvSpPr>
            <a:spLocks noGrp="1" noChangeArrowheads="1"/>
          </p:cNvSpPr>
          <p:nvPr>
            <p:ph type="subTitle" sz="quarter" idx="1"/>
          </p:nvPr>
        </p:nvSpPr>
        <p:spPr>
          <a:xfrm>
            <a:off x="3641725" y="5249985"/>
            <a:ext cx="5349875" cy="438582"/>
          </a:xfrm>
        </p:spPr>
        <p:txBody>
          <a:bodyPr>
            <a:spAutoFit/>
          </a:bodyPr>
          <a:lstStyle>
            <a:lvl1pPr marL="0" indent="0">
              <a:spcBef>
                <a:spcPct val="25000"/>
              </a:spcBef>
              <a:buFontTx/>
              <a:buNone/>
              <a:defRPr sz="3000">
                <a:solidFill>
                  <a:schemeClr val="tx1"/>
                </a:solidFill>
              </a:defRPr>
            </a:lvl1pPr>
          </a:lstStyle>
          <a:p>
            <a:r>
              <a:rPr lang="en-US" dirty="0" smtClean="0"/>
              <a:t>Click to edit Master subtitle style</a:t>
            </a:r>
            <a:endParaRPr lang="en-US" dirty="0"/>
          </a:p>
        </p:txBody>
      </p:sp>
    </p:spTree>
    <p:extLst>
      <p:ext uri="{BB962C8B-B14F-4D97-AF65-F5344CB8AC3E}">
        <p14:creationId xmlns:p14="http://schemas.microsoft.com/office/powerpoint/2010/main" val="2408327051"/>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5" name="Picture 13"/>
          <p:cNvPicPr>
            <a:picLocks noChangeAspect="1" noChangeArrowheads="1"/>
          </p:cNvPicPr>
          <p:nvPr/>
        </p:nvPicPr>
        <p:blipFill>
          <a:blip r:embed="rId2" cstate="print"/>
          <a:srcRect/>
          <a:stretch>
            <a:fillRect/>
          </a:stretch>
        </p:blipFill>
        <p:spPr bwMode="auto">
          <a:xfrm>
            <a:off x="1809750" y="0"/>
            <a:ext cx="7334250" cy="58738"/>
          </a:xfrm>
          <a:prstGeom prst="rect">
            <a:avLst/>
          </a:prstGeom>
          <a:noFill/>
          <a:ln w="9525">
            <a:noFill/>
            <a:miter lim="800000"/>
            <a:headEnd/>
            <a:tailEnd/>
          </a:ln>
        </p:spPr>
      </p:pic>
      <p:sp>
        <p:nvSpPr>
          <p:cNvPr id="6" name="Text Placeholder 4"/>
          <p:cNvSpPr>
            <a:spLocks noGrp="1"/>
          </p:cNvSpPr>
          <p:nvPr>
            <p:ph type="body" sz="quarter" idx="10"/>
          </p:nvPr>
        </p:nvSpPr>
        <p:spPr>
          <a:xfrm>
            <a:off x="1447800" y="1752600"/>
            <a:ext cx="6096000" cy="3733800"/>
          </a:xfrm>
        </p:spPr>
        <p:txBody>
          <a:bodyPr/>
          <a:lstStyle>
            <a:lvl1pPr>
              <a:defRPr sz="2000" b="1">
                <a:latin typeface="Calibri" pitchFamily="34" charset="0"/>
                <a:cs typeface="Calibri" pitchFamily="34" charset="0"/>
              </a:defRPr>
            </a:lvl1pPr>
            <a:lvl2pPr marL="228600" indent="-228600">
              <a:buClrTx/>
              <a:buFont typeface="Arial" pitchFamily="34" charset="0"/>
              <a:buChar char="•"/>
              <a:defRPr b="1">
                <a:latin typeface="Calibri" pitchFamily="34" charset="0"/>
                <a:cs typeface="Calibri" pitchFamily="34" charset="0"/>
              </a:defRPr>
            </a:lvl2pPr>
            <a:lvl3pPr marL="457200" indent="-228600">
              <a:buFont typeface="Arial Narrow" pitchFamily="34" charset="0"/>
              <a:buChar char="–"/>
              <a:tabLst/>
              <a:defRPr b="1">
                <a:latin typeface="Calibri" pitchFamily="34" charset="0"/>
                <a:cs typeface="Calibri" pitchFamily="34" charset="0"/>
              </a:defRPr>
            </a:lvl3pPr>
            <a:lvl4pPr marL="685800" indent="-228600">
              <a:buClrTx/>
              <a:buFont typeface="Arial" pitchFamily="34" charset="0"/>
              <a:buChar char="•"/>
              <a:defRPr b="1">
                <a:latin typeface="Calibri" pitchFamily="34" charset="0"/>
                <a:cs typeface="Calibri" pitchFamily="34" charset="0"/>
              </a:defRPr>
            </a:lvl4pPr>
            <a:lvl5pPr marL="914400" indent="-228600">
              <a:buClrTx/>
              <a:buFont typeface="Arial Narrow" pitchFamily="34" charset="0"/>
              <a:buChar char="–"/>
              <a:defRPr b="1">
                <a:solidFill>
                  <a:schemeClr val="tx1"/>
                </a:solidFill>
                <a:latin typeface="Calibri" pitchFamily="34" charset="0"/>
                <a:cs typeface="Calibri" pitchFamily="34" charset="0"/>
              </a:defRPr>
            </a:lvl5pPr>
            <a:lvl6pPr>
              <a:buNone/>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8" name="Title 1"/>
          <p:cNvSpPr>
            <a:spLocks noGrp="1"/>
          </p:cNvSpPr>
          <p:nvPr>
            <p:ph type="title"/>
          </p:nvPr>
        </p:nvSpPr>
        <p:spPr>
          <a:xfrm>
            <a:off x="1447800" y="457201"/>
            <a:ext cx="7126287" cy="609600"/>
          </a:xfrm>
        </p:spPr>
        <p:txBody>
          <a:bodyPr/>
          <a:lstStyle>
            <a:lvl1pPr>
              <a:defRPr>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47904397"/>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6" name="Rectangle 5"/>
          <p:cNvSpPr/>
          <p:nvPr/>
        </p:nvSpPr>
        <p:spPr bwMode="auto">
          <a:xfrm>
            <a:off x="3638550" y="2937932"/>
            <a:ext cx="5505450" cy="1862138"/>
          </a:xfrm>
          <a:prstGeom prst="rect">
            <a:avLst/>
          </a:prstGeom>
          <a:solidFill>
            <a:schemeClr val="accent6"/>
          </a:solidFill>
          <a:ln w="12700" cap="sq" algn="ctr">
            <a:noFill/>
            <a:miter lim="800000"/>
            <a:headEnd/>
            <a:tailEnd/>
          </a:ln>
          <a:effectLst/>
        </p:spPr>
        <p:txBody>
          <a:bodyPr wrap="none" anchor="ctr"/>
          <a:lstStyle/>
          <a:p>
            <a:pPr algn="ctr">
              <a:defRPr/>
            </a:pPr>
            <a:endParaRPr lang="en-US" b="1" dirty="0">
              <a:solidFill>
                <a:prstClr val="white"/>
              </a:solidFill>
            </a:endParaRPr>
          </a:p>
        </p:txBody>
      </p:sp>
      <p:sp>
        <p:nvSpPr>
          <p:cNvPr id="7" name="Rectangle 6"/>
          <p:cNvSpPr/>
          <p:nvPr/>
        </p:nvSpPr>
        <p:spPr bwMode="auto">
          <a:xfrm>
            <a:off x="6076950" y="4461932"/>
            <a:ext cx="3067050" cy="1023938"/>
          </a:xfrm>
          <a:prstGeom prst="rect">
            <a:avLst/>
          </a:prstGeom>
          <a:solidFill>
            <a:schemeClr val="accent6">
              <a:lumMod val="50000"/>
            </a:schemeClr>
          </a:solidFill>
          <a:ln w="12700" cap="sq" algn="ctr">
            <a:noFill/>
            <a:miter lim="800000"/>
            <a:headEnd/>
            <a:tailEnd/>
          </a:ln>
          <a:effectLst/>
        </p:spPr>
        <p:txBody>
          <a:bodyPr wrap="none" anchor="ctr"/>
          <a:lstStyle/>
          <a:p>
            <a:pPr algn="ctr">
              <a:defRPr/>
            </a:pPr>
            <a:endParaRPr lang="en-US" b="1" dirty="0">
              <a:solidFill>
                <a:prstClr val="white"/>
              </a:solidFill>
            </a:endParaRPr>
          </a:p>
        </p:txBody>
      </p:sp>
      <p:pic>
        <p:nvPicPr>
          <p:cNvPr id="8" name="Picture 13"/>
          <p:cNvPicPr>
            <a:picLocks noChangeAspect="1" noChangeArrowheads="1"/>
          </p:cNvPicPr>
          <p:nvPr/>
        </p:nvPicPr>
        <p:blipFill>
          <a:blip r:embed="rId2" cstate="print"/>
          <a:srcRect/>
          <a:stretch>
            <a:fillRect/>
          </a:stretch>
        </p:blipFill>
        <p:spPr bwMode="auto">
          <a:xfrm>
            <a:off x="1809750" y="0"/>
            <a:ext cx="7334250" cy="58738"/>
          </a:xfrm>
          <a:prstGeom prst="rect">
            <a:avLst/>
          </a:prstGeom>
          <a:noFill/>
          <a:ln w="9525">
            <a:noFill/>
            <a:miter lim="800000"/>
            <a:headEnd/>
            <a:tailEnd/>
          </a:ln>
        </p:spPr>
      </p:pic>
      <p:sp>
        <p:nvSpPr>
          <p:cNvPr id="43" name="Content Placeholder 2"/>
          <p:cNvSpPr>
            <a:spLocks noGrp="1"/>
          </p:cNvSpPr>
          <p:nvPr>
            <p:ph idx="10"/>
          </p:nvPr>
        </p:nvSpPr>
        <p:spPr>
          <a:xfrm>
            <a:off x="3638550" y="2937932"/>
            <a:ext cx="5505450" cy="1524000"/>
          </a:xfrm>
          <a:noFill/>
        </p:spPr>
        <p:txBody>
          <a:bodyPr lIns="182880" tIns="182880"/>
          <a:lstStyle>
            <a:lvl1pPr marL="0" indent="0">
              <a:lnSpc>
                <a:spcPct val="100000"/>
              </a:lnSpc>
              <a:spcBef>
                <a:spcPts val="0"/>
              </a:spcBef>
              <a:buNone/>
              <a:defRPr sz="1400" b="1">
                <a:solidFill>
                  <a:schemeClr val="bg1"/>
                </a:solidFill>
              </a:defRPr>
            </a:lvl1pPr>
            <a:lvl2pPr marL="0" indent="0">
              <a:spcBef>
                <a:spcPts val="0"/>
              </a:spcBef>
              <a:buFont typeface="Arial" pitchFamily="34" charset="0"/>
              <a:buNone/>
              <a:defRPr sz="1400" b="1">
                <a:solidFill>
                  <a:schemeClr val="tx1"/>
                </a:solidFill>
              </a:defRPr>
            </a:lvl2pPr>
          </a:lstStyle>
          <a:p>
            <a:pPr lvl="0"/>
            <a:r>
              <a:rPr lang="en-US" dirty="0" smtClean="0"/>
              <a:t>Click to edit Master text styles</a:t>
            </a:r>
          </a:p>
        </p:txBody>
      </p:sp>
      <p:sp>
        <p:nvSpPr>
          <p:cNvPr id="3" name="Content Placeholder 2"/>
          <p:cNvSpPr>
            <a:spLocks noGrp="1"/>
          </p:cNvSpPr>
          <p:nvPr>
            <p:ph idx="1"/>
          </p:nvPr>
        </p:nvSpPr>
        <p:spPr>
          <a:xfrm>
            <a:off x="1447800" y="1752600"/>
            <a:ext cx="7696200" cy="1238250"/>
          </a:xfrm>
          <a:noFill/>
          <a:ln w="9525">
            <a:noFill/>
            <a:miter lim="800000"/>
            <a:headEnd/>
            <a:tailEnd/>
          </a:ln>
          <a:effectLst/>
        </p:spPr>
        <p:txBody>
          <a:bodyPr/>
          <a:lstStyle>
            <a:lvl1pPr>
              <a:defRPr lang="en-US" sz="2000" smtClean="0">
                <a:latin typeface="Calibri" pitchFamily="34" charset="0"/>
                <a:cs typeface="Calibri" pitchFamily="34" charset="0"/>
              </a:defRPr>
            </a:lvl1pPr>
            <a:lvl2pPr marL="228600" indent="-228600">
              <a:buClrTx/>
              <a:buFont typeface="Arial" pitchFamily="34" charset="0"/>
              <a:buChar char="•"/>
              <a:defRPr lang="en-US" sz="1800" smtClean="0">
                <a:latin typeface="Calibri" pitchFamily="34" charset="0"/>
                <a:cs typeface="Calibri" pitchFamily="34" charset="0"/>
              </a:defRPr>
            </a:lvl2pPr>
            <a:lvl3pPr>
              <a:defRPr/>
            </a:lvl3pPr>
            <a:lvl5pPr>
              <a:defRPr/>
            </a:lvl5pPr>
            <a:lvl6pPr>
              <a:defRPr/>
            </a:lvl6pPr>
          </a:lstStyle>
          <a:p>
            <a:pPr lvl="0"/>
            <a:r>
              <a:rPr lang="en-US" dirty="0" smtClean="0"/>
              <a:t>Click to edit Master text styles</a:t>
            </a:r>
          </a:p>
          <a:p>
            <a:pPr lvl="1"/>
            <a:r>
              <a:rPr lang="en-US" dirty="0" smtClean="0"/>
              <a:t>Second level</a:t>
            </a:r>
          </a:p>
        </p:txBody>
      </p:sp>
      <p:sp>
        <p:nvSpPr>
          <p:cNvPr id="9" name="Content Placeholder 2"/>
          <p:cNvSpPr>
            <a:spLocks noGrp="1"/>
          </p:cNvSpPr>
          <p:nvPr>
            <p:ph idx="11"/>
          </p:nvPr>
        </p:nvSpPr>
        <p:spPr>
          <a:xfrm>
            <a:off x="6076950" y="4461932"/>
            <a:ext cx="3067050" cy="1024468"/>
          </a:xfrm>
          <a:noFill/>
        </p:spPr>
        <p:txBody>
          <a:bodyPr lIns="274320" tIns="91440"/>
          <a:lstStyle>
            <a:lvl1pPr marL="0" indent="0">
              <a:buNone/>
              <a:defRPr sz="1400" b="0">
                <a:solidFill>
                  <a:schemeClr val="bg1"/>
                </a:solidFill>
              </a:defRPr>
            </a:lvl1pPr>
            <a:lvl2pPr marL="0" indent="0">
              <a:spcBef>
                <a:spcPts val="0"/>
              </a:spcBef>
              <a:buFont typeface="Arial" pitchFamily="34" charset="0"/>
              <a:buNone/>
              <a:defRPr sz="1400" b="1">
                <a:solidFill>
                  <a:schemeClr val="tx1"/>
                </a:solidFill>
              </a:defRPr>
            </a:lvl2pPr>
          </a:lstStyle>
          <a:p>
            <a:pPr lvl="0"/>
            <a:r>
              <a:rPr lang="en-US" dirty="0" smtClean="0"/>
              <a:t>Click to edit Master text styles</a:t>
            </a:r>
          </a:p>
        </p:txBody>
      </p:sp>
      <p:sp>
        <p:nvSpPr>
          <p:cNvPr id="10" name="Title 1"/>
          <p:cNvSpPr>
            <a:spLocks noGrp="1"/>
          </p:cNvSpPr>
          <p:nvPr>
            <p:ph type="title"/>
          </p:nvPr>
        </p:nvSpPr>
        <p:spPr>
          <a:xfrm>
            <a:off x="1447800" y="457201"/>
            <a:ext cx="7126287" cy="609600"/>
          </a:xfrm>
        </p:spPr>
        <p:txBody>
          <a:bodyPr/>
          <a:lstStyle>
            <a:lvl1pPr>
              <a:defRPr>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83751686"/>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Rectangle 5"/>
          <p:cNvSpPr/>
          <p:nvPr/>
        </p:nvSpPr>
        <p:spPr bwMode="auto">
          <a:xfrm>
            <a:off x="3638550" y="2937932"/>
            <a:ext cx="5505450" cy="1862138"/>
          </a:xfrm>
          <a:prstGeom prst="rect">
            <a:avLst/>
          </a:prstGeom>
          <a:solidFill>
            <a:schemeClr val="accent6"/>
          </a:solidFill>
          <a:ln w="12700" cap="sq" algn="ctr">
            <a:noFill/>
            <a:miter lim="800000"/>
            <a:headEnd/>
            <a:tailEnd/>
          </a:ln>
          <a:effectLst/>
        </p:spPr>
        <p:txBody>
          <a:bodyPr wrap="none" anchor="ctr"/>
          <a:lstStyle/>
          <a:p>
            <a:pPr algn="ctr">
              <a:defRPr/>
            </a:pPr>
            <a:endParaRPr lang="en-US" b="1" dirty="0">
              <a:solidFill>
                <a:prstClr val="white"/>
              </a:solidFill>
            </a:endParaRPr>
          </a:p>
        </p:txBody>
      </p:sp>
      <p:sp>
        <p:nvSpPr>
          <p:cNvPr id="7" name="Rectangle 6"/>
          <p:cNvSpPr/>
          <p:nvPr/>
        </p:nvSpPr>
        <p:spPr bwMode="auto">
          <a:xfrm>
            <a:off x="6076950" y="4461932"/>
            <a:ext cx="3067050" cy="1023938"/>
          </a:xfrm>
          <a:prstGeom prst="rect">
            <a:avLst/>
          </a:prstGeom>
          <a:solidFill>
            <a:schemeClr val="accent6">
              <a:lumMod val="50000"/>
            </a:schemeClr>
          </a:solidFill>
          <a:ln w="12700" cap="sq" algn="ctr">
            <a:noFill/>
            <a:miter lim="800000"/>
            <a:headEnd/>
            <a:tailEnd/>
          </a:ln>
          <a:effectLst/>
        </p:spPr>
        <p:txBody>
          <a:bodyPr wrap="none" anchor="ctr"/>
          <a:lstStyle/>
          <a:p>
            <a:pPr algn="ctr">
              <a:defRPr/>
            </a:pPr>
            <a:endParaRPr lang="en-US" b="1" dirty="0">
              <a:solidFill>
                <a:prstClr val="white"/>
              </a:solidFill>
            </a:endParaRPr>
          </a:p>
        </p:txBody>
      </p:sp>
      <p:pic>
        <p:nvPicPr>
          <p:cNvPr id="8" name="Picture 13"/>
          <p:cNvPicPr>
            <a:picLocks noChangeAspect="1" noChangeArrowheads="1"/>
          </p:cNvPicPr>
          <p:nvPr/>
        </p:nvPicPr>
        <p:blipFill>
          <a:blip r:embed="rId2" cstate="print"/>
          <a:srcRect/>
          <a:stretch>
            <a:fillRect/>
          </a:stretch>
        </p:blipFill>
        <p:spPr bwMode="auto">
          <a:xfrm>
            <a:off x="1809750" y="0"/>
            <a:ext cx="7334250" cy="58738"/>
          </a:xfrm>
          <a:prstGeom prst="rect">
            <a:avLst/>
          </a:prstGeom>
          <a:noFill/>
          <a:ln w="9525">
            <a:noFill/>
            <a:miter lim="800000"/>
            <a:headEnd/>
            <a:tailEnd/>
          </a:ln>
        </p:spPr>
      </p:pic>
      <p:sp>
        <p:nvSpPr>
          <p:cNvPr id="10" name="Rectangle 9"/>
          <p:cNvSpPr/>
          <p:nvPr/>
        </p:nvSpPr>
        <p:spPr bwMode="auto">
          <a:xfrm>
            <a:off x="1109663" y="2937932"/>
            <a:ext cx="2528887" cy="1862138"/>
          </a:xfrm>
          <a:prstGeom prst="rect">
            <a:avLst/>
          </a:prstGeom>
          <a:solidFill>
            <a:schemeClr val="accent5">
              <a:lumMod val="60000"/>
              <a:lumOff val="40000"/>
            </a:schemeClr>
          </a:solidFill>
          <a:ln w="12700" cap="sq" algn="ctr">
            <a:solidFill>
              <a:schemeClr val="accent6">
                <a:lumMod val="60000"/>
                <a:lumOff val="40000"/>
              </a:schemeClr>
            </a:solidFill>
            <a:miter lim="800000"/>
            <a:headEnd/>
            <a:tailEnd/>
          </a:ln>
          <a:effectLst/>
        </p:spPr>
        <p:txBody>
          <a:bodyPr anchor="ctr"/>
          <a:lstStyle/>
          <a:p>
            <a:pPr algn="ctr">
              <a:lnSpc>
                <a:spcPct val="90000"/>
              </a:lnSpc>
              <a:spcBef>
                <a:spcPct val="50000"/>
              </a:spcBef>
              <a:defRPr/>
            </a:pPr>
            <a:r>
              <a:rPr lang="en-US" dirty="0">
                <a:solidFill>
                  <a:srgbClr val="939598">
                    <a:lumMod val="75000"/>
                  </a:srgbClr>
                </a:solidFill>
              </a:rPr>
              <a:t>Insert</a:t>
            </a:r>
            <a:br>
              <a:rPr lang="en-US" dirty="0">
                <a:solidFill>
                  <a:srgbClr val="939598">
                    <a:lumMod val="75000"/>
                  </a:srgbClr>
                </a:solidFill>
              </a:rPr>
            </a:br>
            <a:r>
              <a:rPr lang="en-US" dirty="0">
                <a:solidFill>
                  <a:srgbClr val="939598">
                    <a:lumMod val="75000"/>
                  </a:srgbClr>
                </a:solidFill>
              </a:rPr>
              <a:t>image</a:t>
            </a:r>
            <a:br>
              <a:rPr lang="en-US" dirty="0">
                <a:solidFill>
                  <a:srgbClr val="939598">
                    <a:lumMod val="75000"/>
                  </a:srgbClr>
                </a:solidFill>
              </a:rPr>
            </a:br>
            <a:r>
              <a:rPr lang="en-US" dirty="0">
                <a:solidFill>
                  <a:srgbClr val="939598">
                    <a:lumMod val="75000"/>
                  </a:srgbClr>
                </a:solidFill>
              </a:rPr>
              <a:t>here</a:t>
            </a:r>
          </a:p>
        </p:txBody>
      </p:sp>
      <p:sp>
        <p:nvSpPr>
          <p:cNvPr id="43" name="Content Placeholder 2"/>
          <p:cNvSpPr>
            <a:spLocks noGrp="1"/>
          </p:cNvSpPr>
          <p:nvPr>
            <p:ph idx="10"/>
          </p:nvPr>
        </p:nvSpPr>
        <p:spPr>
          <a:xfrm>
            <a:off x="3638550" y="2937932"/>
            <a:ext cx="5505450" cy="1524000"/>
          </a:xfrm>
          <a:noFill/>
        </p:spPr>
        <p:txBody>
          <a:bodyPr lIns="182880" tIns="182880"/>
          <a:lstStyle>
            <a:lvl1pPr marL="0" indent="0">
              <a:lnSpc>
                <a:spcPct val="100000"/>
              </a:lnSpc>
              <a:spcBef>
                <a:spcPts val="0"/>
              </a:spcBef>
              <a:buNone/>
              <a:defRPr sz="1400" b="1">
                <a:solidFill>
                  <a:schemeClr val="bg1"/>
                </a:solidFill>
              </a:defRPr>
            </a:lvl1pPr>
            <a:lvl2pPr marL="0" indent="0">
              <a:spcBef>
                <a:spcPts val="0"/>
              </a:spcBef>
              <a:buFont typeface="Arial" pitchFamily="34" charset="0"/>
              <a:buNone/>
              <a:defRPr sz="1400" b="1">
                <a:solidFill>
                  <a:schemeClr val="tx1"/>
                </a:solidFill>
              </a:defRPr>
            </a:lvl2pPr>
          </a:lstStyle>
          <a:p>
            <a:pPr lvl="0"/>
            <a:r>
              <a:rPr lang="en-US" smtClean="0"/>
              <a:t>Click to edit Master text styles</a:t>
            </a:r>
          </a:p>
        </p:txBody>
      </p:sp>
      <p:sp>
        <p:nvSpPr>
          <p:cNvPr id="3" name="Content Placeholder 2"/>
          <p:cNvSpPr>
            <a:spLocks noGrp="1"/>
          </p:cNvSpPr>
          <p:nvPr>
            <p:ph idx="1"/>
          </p:nvPr>
        </p:nvSpPr>
        <p:spPr>
          <a:xfrm>
            <a:off x="1447800" y="1752600"/>
            <a:ext cx="7696200" cy="1238250"/>
          </a:xfrm>
          <a:noFill/>
          <a:ln w="9525">
            <a:noFill/>
            <a:miter lim="800000"/>
            <a:headEnd/>
            <a:tailEnd/>
          </a:ln>
          <a:effectLst/>
        </p:spPr>
        <p:txBody>
          <a:bodyPr/>
          <a:lstStyle>
            <a:lvl1pPr>
              <a:defRPr lang="en-US" sz="2000" b="1" dirty="0" smtClean="0">
                <a:latin typeface="Calibri" pitchFamily="34" charset="0"/>
                <a:cs typeface="Calibri" pitchFamily="34" charset="0"/>
              </a:defRPr>
            </a:lvl1pPr>
            <a:lvl2pPr marL="228600" indent="-228600">
              <a:buClrTx/>
              <a:buFont typeface="Arial" pitchFamily="34" charset="0"/>
              <a:buChar char="•"/>
              <a:defRPr lang="en-US" sz="1800" b="1" dirty="0" smtClean="0">
                <a:latin typeface="Calibri" pitchFamily="34" charset="0"/>
                <a:cs typeface="Calibri" pitchFamily="34" charset="0"/>
              </a:defRPr>
            </a:lvl2pPr>
          </a:lstStyle>
          <a:p>
            <a:pPr lvl="0"/>
            <a:r>
              <a:rPr lang="en-US" dirty="0" smtClean="0"/>
              <a:t>Click to edit Master text styles</a:t>
            </a:r>
          </a:p>
          <a:p>
            <a:pPr lvl="1"/>
            <a:r>
              <a:rPr lang="en-US" dirty="0" smtClean="0"/>
              <a:t>Second level</a:t>
            </a:r>
          </a:p>
          <a:p>
            <a:pPr lvl="2"/>
            <a:endParaRPr lang="en-US" dirty="0" smtClean="0"/>
          </a:p>
          <a:p>
            <a:pPr lvl="4"/>
            <a:endParaRPr lang="en-US" dirty="0" smtClean="0"/>
          </a:p>
        </p:txBody>
      </p:sp>
      <p:sp>
        <p:nvSpPr>
          <p:cNvPr id="9" name="Content Placeholder 2"/>
          <p:cNvSpPr>
            <a:spLocks noGrp="1"/>
          </p:cNvSpPr>
          <p:nvPr>
            <p:ph idx="11"/>
          </p:nvPr>
        </p:nvSpPr>
        <p:spPr>
          <a:xfrm>
            <a:off x="6076950" y="4461932"/>
            <a:ext cx="3067050" cy="1024468"/>
          </a:xfrm>
          <a:noFill/>
        </p:spPr>
        <p:txBody>
          <a:bodyPr lIns="274320" tIns="91440"/>
          <a:lstStyle>
            <a:lvl1pPr marL="0" indent="0">
              <a:buNone/>
              <a:defRPr sz="1400" b="0">
                <a:solidFill>
                  <a:schemeClr val="bg1"/>
                </a:solidFill>
              </a:defRPr>
            </a:lvl1pPr>
            <a:lvl2pPr marL="0" indent="0">
              <a:spcBef>
                <a:spcPts val="0"/>
              </a:spcBef>
              <a:buFont typeface="Arial" pitchFamily="34" charset="0"/>
              <a:buNone/>
              <a:defRPr sz="1400" b="1">
                <a:solidFill>
                  <a:schemeClr val="tx1"/>
                </a:solidFill>
              </a:defRPr>
            </a:lvl2pPr>
          </a:lstStyle>
          <a:p>
            <a:pPr lvl="0"/>
            <a:r>
              <a:rPr lang="en-US" smtClean="0"/>
              <a:t>Click to edit Master text styles</a:t>
            </a:r>
          </a:p>
        </p:txBody>
      </p:sp>
      <p:sp>
        <p:nvSpPr>
          <p:cNvPr id="13" name="Title 1"/>
          <p:cNvSpPr>
            <a:spLocks noGrp="1"/>
          </p:cNvSpPr>
          <p:nvPr>
            <p:ph type="title"/>
          </p:nvPr>
        </p:nvSpPr>
        <p:spPr>
          <a:xfrm>
            <a:off x="1447800" y="457201"/>
            <a:ext cx="7126287" cy="533400"/>
          </a:xfrm>
        </p:spPr>
        <p:txBody>
          <a:bodyPr/>
          <a:lstStyle>
            <a:lvl1pPr>
              <a:defRPr>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1436048552"/>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6" name="Rectangle 5"/>
          <p:cNvSpPr/>
          <p:nvPr/>
        </p:nvSpPr>
        <p:spPr bwMode="auto">
          <a:xfrm>
            <a:off x="3638550" y="2974975"/>
            <a:ext cx="5505450" cy="1862138"/>
          </a:xfrm>
          <a:prstGeom prst="rect">
            <a:avLst/>
          </a:prstGeom>
          <a:solidFill>
            <a:schemeClr val="accent6"/>
          </a:solidFill>
          <a:ln w="12700" cap="sq" algn="ctr">
            <a:noFill/>
            <a:miter lim="800000"/>
            <a:headEnd/>
            <a:tailEnd/>
          </a:ln>
          <a:effectLst/>
        </p:spPr>
        <p:txBody>
          <a:bodyPr wrap="none" anchor="ctr"/>
          <a:lstStyle/>
          <a:p>
            <a:pPr algn="ctr">
              <a:defRPr/>
            </a:pPr>
            <a:endParaRPr lang="en-US" b="1" dirty="0">
              <a:solidFill>
                <a:prstClr val="white"/>
              </a:solidFill>
            </a:endParaRPr>
          </a:p>
        </p:txBody>
      </p:sp>
      <p:sp>
        <p:nvSpPr>
          <p:cNvPr id="7" name="Rectangle 6"/>
          <p:cNvSpPr/>
          <p:nvPr/>
        </p:nvSpPr>
        <p:spPr bwMode="auto">
          <a:xfrm>
            <a:off x="6076950" y="4498975"/>
            <a:ext cx="3067050" cy="1023938"/>
          </a:xfrm>
          <a:prstGeom prst="rect">
            <a:avLst/>
          </a:prstGeom>
          <a:solidFill>
            <a:schemeClr val="accent6">
              <a:lumMod val="50000"/>
            </a:schemeClr>
          </a:solidFill>
          <a:ln w="12700" cap="sq" algn="ctr">
            <a:noFill/>
            <a:miter lim="800000"/>
            <a:headEnd/>
            <a:tailEnd/>
          </a:ln>
          <a:effectLst/>
        </p:spPr>
        <p:txBody>
          <a:bodyPr wrap="none" anchor="ctr"/>
          <a:lstStyle/>
          <a:p>
            <a:pPr algn="ctr">
              <a:defRPr/>
            </a:pPr>
            <a:endParaRPr lang="en-US" b="1" dirty="0">
              <a:solidFill>
                <a:prstClr val="white"/>
              </a:solidFill>
            </a:endParaRPr>
          </a:p>
        </p:txBody>
      </p:sp>
      <p:pic>
        <p:nvPicPr>
          <p:cNvPr id="8" name="Picture 13"/>
          <p:cNvPicPr>
            <a:picLocks noChangeAspect="1" noChangeArrowheads="1"/>
          </p:cNvPicPr>
          <p:nvPr/>
        </p:nvPicPr>
        <p:blipFill>
          <a:blip r:embed="rId2" cstate="print"/>
          <a:srcRect/>
          <a:stretch>
            <a:fillRect/>
          </a:stretch>
        </p:blipFill>
        <p:spPr bwMode="auto">
          <a:xfrm>
            <a:off x="1809750" y="0"/>
            <a:ext cx="7334250" cy="58738"/>
          </a:xfrm>
          <a:prstGeom prst="rect">
            <a:avLst/>
          </a:prstGeom>
          <a:noFill/>
          <a:ln w="9525">
            <a:noFill/>
            <a:miter lim="800000"/>
            <a:headEnd/>
            <a:tailEnd/>
          </a:ln>
        </p:spPr>
      </p:pic>
      <p:sp>
        <p:nvSpPr>
          <p:cNvPr id="9" name="Rectangle 8"/>
          <p:cNvSpPr/>
          <p:nvPr/>
        </p:nvSpPr>
        <p:spPr bwMode="auto">
          <a:xfrm>
            <a:off x="0" y="2989263"/>
            <a:ext cx="3638550" cy="2533650"/>
          </a:xfrm>
          <a:prstGeom prst="rect">
            <a:avLst/>
          </a:prstGeom>
          <a:solidFill>
            <a:schemeClr val="accent5">
              <a:lumMod val="60000"/>
              <a:lumOff val="40000"/>
            </a:schemeClr>
          </a:solidFill>
          <a:ln w="12700" cap="sq" algn="ctr">
            <a:solidFill>
              <a:schemeClr val="accent6">
                <a:lumMod val="60000"/>
                <a:lumOff val="40000"/>
              </a:schemeClr>
            </a:solidFill>
            <a:miter lim="800000"/>
            <a:headEnd/>
            <a:tailEnd/>
          </a:ln>
          <a:effectLst/>
        </p:spPr>
        <p:txBody>
          <a:bodyPr anchor="ctr"/>
          <a:lstStyle/>
          <a:p>
            <a:pPr algn="ctr">
              <a:defRPr/>
            </a:pPr>
            <a:r>
              <a:rPr lang="en-US" dirty="0">
                <a:solidFill>
                  <a:srgbClr val="939598">
                    <a:lumMod val="75000"/>
                  </a:srgbClr>
                </a:solidFill>
              </a:rPr>
              <a:t>Insert</a:t>
            </a:r>
            <a:br>
              <a:rPr lang="en-US" dirty="0">
                <a:solidFill>
                  <a:srgbClr val="939598">
                    <a:lumMod val="75000"/>
                  </a:srgbClr>
                </a:solidFill>
              </a:rPr>
            </a:br>
            <a:r>
              <a:rPr lang="en-US" dirty="0">
                <a:solidFill>
                  <a:srgbClr val="939598">
                    <a:lumMod val="75000"/>
                  </a:srgbClr>
                </a:solidFill>
              </a:rPr>
              <a:t>image</a:t>
            </a:r>
            <a:br>
              <a:rPr lang="en-US" dirty="0">
                <a:solidFill>
                  <a:srgbClr val="939598">
                    <a:lumMod val="75000"/>
                  </a:srgbClr>
                </a:solidFill>
              </a:rPr>
            </a:br>
            <a:r>
              <a:rPr lang="en-US" dirty="0">
                <a:solidFill>
                  <a:srgbClr val="939598">
                    <a:lumMod val="75000"/>
                  </a:srgbClr>
                </a:solidFill>
              </a:rPr>
              <a:t>here</a:t>
            </a:r>
          </a:p>
        </p:txBody>
      </p:sp>
      <p:sp>
        <p:nvSpPr>
          <p:cNvPr id="10" name="Rectangle 9"/>
          <p:cNvSpPr/>
          <p:nvPr/>
        </p:nvSpPr>
        <p:spPr bwMode="auto">
          <a:xfrm>
            <a:off x="3638550" y="4498975"/>
            <a:ext cx="2438400" cy="1825625"/>
          </a:xfrm>
          <a:prstGeom prst="rect">
            <a:avLst/>
          </a:prstGeom>
          <a:solidFill>
            <a:schemeClr val="accent5">
              <a:lumMod val="60000"/>
              <a:lumOff val="40000"/>
            </a:schemeClr>
          </a:solidFill>
          <a:ln w="12700" cap="sq" algn="ctr">
            <a:solidFill>
              <a:schemeClr val="accent6">
                <a:lumMod val="60000"/>
                <a:lumOff val="40000"/>
              </a:schemeClr>
            </a:solidFill>
            <a:miter lim="800000"/>
            <a:headEnd/>
            <a:tailEnd/>
          </a:ln>
          <a:effectLst/>
        </p:spPr>
        <p:txBody>
          <a:bodyPr anchor="ctr"/>
          <a:lstStyle/>
          <a:p>
            <a:pPr algn="ctr">
              <a:defRPr/>
            </a:pPr>
            <a:r>
              <a:rPr lang="en-US" dirty="0">
                <a:solidFill>
                  <a:srgbClr val="939598">
                    <a:lumMod val="75000"/>
                  </a:srgbClr>
                </a:solidFill>
              </a:rPr>
              <a:t>Insert</a:t>
            </a:r>
            <a:br>
              <a:rPr lang="en-US" dirty="0">
                <a:solidFill>
                  <a:srgbClr val="939598">
                    <a:lumMod val="75000"/>
                  </a:srgbClr>
                </a:solidFill>
              </a:rPr>
            </a:br>
            <a:r>
              <a:rPr lang="en-US" dirty="0">
                <a:solidFill>
                  <a:srgbClr val="939598">
                    <a:lumMod val="75000"/>
                  </a:srgbClr>
                </a:solidFill>
              </a:rPr>
              <a:t>image</a:t>
            </a:r>
            <a:br>
              <a:rPr lang="en-US" dirty="0">
                <a:solidFill>
                  <a:srgbClr val="939598">
                    <a:lumMod val="75000"/>
                  </a:srgbClr>
                </a:solidFill>
              </a:rPr>
            </a:br>
            <a:r>
              <a:rPr lang="en-US" dirty="0">
                <a:solidFill>
                  <a:srgbClr val="939598">
                    <a:lumMod val="75000"/>
                  </a:srgbClr>
                </a:solidFill>
              </a:rPr>
              <a:t>here</a:t>
            </a:r>
          </a:p>
        </p:txBody>
      </p:sp>
      <p:sp>
        <p:nvSpPr>
          <p:cNvPr id="13" name="Content Placeholder 2"/>
          <p:cNvSpPr>
            <a:spLocks noGrp="1"/>
          </p:cNvSpPr>
          <p:nvPr>
            <p:ph idx="10"/>
          </p:nvPr>
        </p:nvSpPr>
        <p:spPr>
          <a:xfrm>
            <a:off x="3638550" y="2974975"/>
            <a:ext cx="5505450" cy="1524000"/>
          </a:xfrm>
          <a:noFill/>
        </p:spPr>
        <p:txBody>
          <a:bodyPr lIns="182880" tIns="182880"/>
          <a:lstStyle>
            <a:lvl1pPr marL="0" indent="0">
              <a:lnSpc>
                <a:spcPct val="100000"/>
              </a:lnSpc>
              <a:spcBef>
                <a:spcPts val="0"/>
              </a:spcBef>
              <a:buNone/>
              <a:defRPr sz="1400" b="1">
                <a:solidFill>
                  <a:schemeClr val="bg1"/>
                </a:solidFill>
              </a:defRPr>
            </a:lvl1pPr>
            <a:lvl2pPr marL="0" indent="0">
              <a:spcBef>
                <a:spcPts val="0"/>
              </a:spcBef>
              <a:buFont typeface="Arial" pitchFamily="34" charset="0"/>
              <a:buNone/>
              <a:defRPr sz="1400" b="1">
                <a:solidFill>
                  <a:schemeClr val="tx1"/>
                </a:solidFill>
              </a:defRPr>
            </a:lvl2pPr>
          </a:lstStyle>
          <a:p>
            <a:pPr lvl="0"/>
            <a:r>
              <a:rPr lang="en-US" smtClean="0"/>
              <a:t>Click to edit Master text styles</a:t>
            </a:r>
          </a:p>
        </p:txBody>
      </p:sp>
      <p:sp>
        <p:nvSpPr>
          <p:cNvPr id="14" name="Content Placeholder 2"/>
          <p:cNvSpPr>
            <a:spLocks noGrp="1"/>
          </p:cNvSpPr>
          <p:nvPr>
            <p:ph idx="11"/>
          </p:nvPr>
        </p:nvSpPr>
        <p:spPr>
          <a:xfrm>
            <a:off x="6076950" y="4498975"/>
            <a:ext cx="3067050" cy="1024468"/>
          </a:xfrm>
          <a:noFill/>
        </p:spPr>
        <p:txBody>
          <a:bodyPr lIns="274320" tIns="91440"/>
          <a:lstStyle>
            <a:lvl1pPr marL="0" indent="0">
              <a:buNone/>
              <a:defRPr sz="1400" b="0">
                <a:solidFill>
                  <a:schemeClr val="bg1"/>
                </a:solidFill>
              </a:defRPr>
            </a:lvl1pPr>
            <a:lvl2pPr marL="0" indent="0">
              <a:spcBef>
                <a:spcPts val="0"/>
              </a:spcBef>
              <a:buFont typeface="Arial" pitchFamily="34" charset="0"/>
              <a:buNone/>
              <a:defRPr sz="1400" b="1">
                <a:solidFill>
                  <a:schemeClr val="tx1"/>
                </a:solidFill>
              </a:defRPr>
            </a:lvl2pPr>
          </a:lstStyle>
          <a:p>
            <a:pPr lvl="0"/>
            <a:r>
              <a:rPr lang="en-US" smtClean="0"/>
              <a:t>Click to edit Master text styles</a:t>
            </a:r>
          </a:p>
        </p:txBody>
      </p:sp>
      <p:sp>
        <p:nvSpPr>
          <p:cNvPr id="2" name="Title 1"/>
          <p:cNvSpPr>
            <a:spLocks noGrp="1"/>
          </p:cNvSpPr>
          <p:nvPr>
            <p:ph type="title"/>
          </p:nvPr>
        </p:nvSpPr>
        <p:spPr>
          <a:xfrm>
            <a:off x="1447800" y="457201"/>
            <a:ext cx="7126287" cy="609599"/>
          </a:xfrm>
        </p:spPr>
        <p:txBody>
          <a:bodyPr/>
          <a:lstStyle>
            <a:lvl1pPr>
              <a:defRPr>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a:xfrm>
            <a:off x="1447800" y="1752600"/>
            <a:ext cx="7696200" cy="1238250"/>
          </a:xfrm>
          <a:noFill/>
          <a:ln w="9525">
            <a:noFill/>
            <a:miter lim="800000"/>
            <a:headEnd/>
            <a:tailEnd/>
          </a:ln>
          <a:effectLst/>
        </p:spPr>
        <p:txBody>
          <a:bodyPr/>
          <a:lstStyle>
            <a:lvl1pPr>
              <a:defRPr lang="en-US" sz="2000" b="1" smtClean="0">
                <a:latin typeface="Calibri" pitchFamily="34" charset="0"/>
                <a:cs typeface="Calibri" pitchFamily="34" charset="0"/>
              </a:defRPr>
            </a:lvl1pPr>
            <a:lvl2pPr marL="228600" indent="-228600">
              <a:buClrTx/>
              <a:buFont typeface="Arial" pitchFamily="34" charset="0"/>
              <a:buChar char="•"/>
              <a:defRPr lang="en-US" sz="1800" b="1" smtClean="0">
                <a:latin typeface="Calibri" pitchFamily="34" charset="0"/>
                <a:cs typeface="Calibri" pitchFamily="34" charset="0"/>
              </a:defRPr>
            </a:lvl2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940799546"/>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Rectangle 2"/>
          <p:cNvSpPr/>
          <p:nvPr/>
        </p:nvSpPr>
        <p:spPr bwMode="auto">
          <a:xfrm>
            <a:off x="1922463" y="4800600"/>
            <a:ext cx="7221537" cy="1430338"/>
          </a:xfrm>
          <a:prstGeom prst="rect">
            <a:avLst/>
          </a:prstGeom>
          <a:solidFill>
            <a:schemeClr val="accent6"/>
          </a:solidFill>
          <a:ln w="12700" cap="sq" algn="ctr">
            <a:noFill/>
            <a:miter lim="800000"/>
            <a:headEnd/>
            <a:tailEnd/>
          </a:ln>
          <a:effectLst/>
        </p:spPr>
        <p:txBody>
          <a:bodyPr wrap="none" anchor="ctr"/>
          <a:lstStyle/>
          <a:p>
            <a:pPr algn="ctr">
              <a:defRPr/>
            </a:pPr>
            <a:endParaRPr lang="en-US" b="1" dirty="0">
              <a:solidFill>
                <a:prstClr val="white"/>
              </a:solidFill>
            </a:endParaRPr>
          </a:p>
        </p:txBody>
      </p:sp>
      <p:sp>
        <p:nvSpPr>
          <p:cNvPr id="4" name="Rectangle 3"/>
          <p:cNvSpPr/>
          <p:nvPr/>
        </p:nvSpPr>
        <p:spPr bwMode="auto">
          <a:xfrm>
            <a:off x="6172200" y="5888038"/>
            <a:ext cx="2971800" cy="968375"/>
          </a:xfrm>
          <a:prstGeom prst="rect">
            <a:avLst/>
          </a:prstGeom>
          <a:solidFill>
            <a:schemeClr val="accent6">
              <a:lumMod val="50000"/>
            </a:schemeClr>
          </a:solidFill>
          <a:ln w="12700" cap="sq" algn="ctr">
            <a:noFill/>
            <a:miter lim="800000"/>
            <a:headEnd/>
            <a:tailEnd/>
          </a:ln>
          <a:effectLst/>
        </p:spPr>
        <p:txBody>
          <a:bodyPr wrap="none" anchor="ctr"/>
          <a:lstStyle/>
          <a:p>
            <a:pPr algn="ctr">
              <a:defRPr/>
            </a:pPr>
            <a:endParaRPr lang="en-US" b="1" dirty="0">
              <a:solidFill>
                <a:prstClr val="white"/>
              </a:solidFill>
            </a:endParaRPr>
          </a:p>
        </p:txBody>
      </p:sp>
      <p:pic>
        <p:nvPicPr>
          <p:cNvPr id="5" name="Picture 13"/>
          <p:cNvPicPr>
            <a:picLocks noChangeAspect="1" noChangeArrowheads="1"/>
          </p:cNvPicPr>
          <p:nvPr/>
        </p:nvPicPr>
        <p:blipFill>
          <a:blip r:embed="rId2" cstate="print"/>
          <a:srcRect/>
          <a:stretch>
            <a:fillRect/>
          </a:stretch>
        </p:blipFill>
        <p:spPr bwMode="auto">
          <a:xfrm>
            <a:off x="1809750" y="0"/>
            <a:ext cx="7334250" cy="58738"/>
          </a:xfrm>
          <a:prstGeom prst="rect">
            <a:avLst/>
          </a:prstGeom>
          <a:noFill/>
          <a:ln w="9525">
            <a:noFill/>
            <a:miter lim="800000"/>
            <a:headEnd/>
            <a:tailEnd/>
          </a:ln>
        </p:spPr>
      </p:pic>
      <p:sp>
        <p:nvSpPr>
          <p:cNvPr id="6" name="Title 1"/>
          <p:cNvSpPr>
            <a:spLocks noGrp="1"/>
          </p:cNvSpPr>
          <p:nvPr>
            <p:ph type="title"/>
          </p:nvPr>
        </p:nvSpPr>
        <p:spPr>
          <a:xfrm>
            <a:off x="1447800" y="457201"/>
            <a:ext cx="7126287" cy="609600"/>
          </a:xfrm>
        </p:spPr>
        <p:txBody>
          <a:bodyPr/>
          <a:lstStyle>
            <a:lvl1pPr>
              <a:defRPr>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762054254"/>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2" cstate="print"/>
          <a:srcRect l="2" t="-5" r="86995" b="88000"/>
          <a:stretch>
            <a:fillRect/>
          </a:stretch>
        </p:blipFill>
        <p:spPr bwMode="auto">
          <a:xfrm>
            <a:off x="0" y="476250"/>
            <a:ext cx="1189038" cy="381000"/>
          </a:xfrm>
          <a:prstGeom prst="rect">
            <a:avLst/>
          </a:prstGeom>
          <a:noFill/>
          <a:ln w="9525">
            <a:noFill/>
            <a:miter lim="800000"/>
            <a:headEnd/>
            <a:tailEnd/>
          </a:ln>
        </p:spPr>
      </p:pic>
      <p:pic>
        <p:nvPicPr>
          <p:cNvPr id="4" name="Picture 29"/>
          <p:cNvPicPr>
            <a:picLocks noChangeAspect="1" noChangeArrowheads="1"/>
          </p:cNvPicPr>
          <p:nvPr/>
        </p:nvPicPr>
        <p:blipFill>
          <a:blip r:embed="rId3" cstate="print"/>
          <a:srcRect/>
          <a:stretch>
            <a:fillRect/>
          </a:stretch>
        </p:blipFill>
        <p:spPr bwMode="auto">
          <a:xfrm>
            <a:off x="0" y="477838"/>
            <a:ext cx="1185863" cy="37465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5" name="Picture 13"/>
          <p:cNvPicPr>
            <a:picLocks noChangeAspect="1" noChangeArrowheads="1"/>
          </p:cNvPicPr>
          <p:nvPr/>
        </p:nvPicPr>
        <p:blipFill>
          <a:blip r:embed="rId4" cstate="print"/>
          <a:srcRect/>
          <a:stretch>
            <a:fillRect/>
          </a:stretch>
        </p:blipFill>
        <p:spPr bwMode="auto">
          <a:xfrm>
            <a:off x="1809750" y="0"/>
            <a:ext cx="7334250" cy="58738"/>
          </a:xfrm>
          <a:prstGeom prst="rect">
            <a:avLst/>
          </a:prstGeom>
          <a:noFill/>
          <a:ln w="9525">
            <a:noFill/>
            <a:miter lim="800000"/>
            <a:headEnd/>
            <a:tailEnd/>
          </a:ln>
        </p:spPr>
      </p:pic>
      <p:sp>
        <p:nvSpPr>
          <p:cNvPr id="2" name="Title 1"/>
          <p:cNvSpPr>
            <a:spLocks noGrp="1"/>
          </p:cNvSpPr>
          <p:nvPr>
            <p:ph type="title"/>
          </p:nvPr>
        </p:nvSpPr>
        <p:spPr>
          <a:xfrm>
            <a:off x="0" y="2209800"/>
            <a:ext cx="9144000" cy="685800"/>
          </a:xfrm>
        </p:spPr>
        <p:txBody>
          <a:bodyPr/>
          <a:lstStyle>
            <a:lvl1pPr algn="ctr">
              <a:defRPr sz="3600" b="1" cap="none">
                <a:solidFill>
                  <a:schemeClr val="tx1"/>
                </a:solidFill>
                <a:latin typeface="Calibri" pitchFamily="34" charset="0"/>
                <a:cs typeface="Calibr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40046219"/>
      </p:ext>
    </p:extLst>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pic>
        <p:nvPicPr>
          <p:cNvPr id="5" name="Picture 13"/>
          <p:cNvPicPr>
            <a:picLocks noChangeAspect="1" noChangeArrowheads="1"/>
          </p:cNvPicPr>
          <p:nvPr/>
        </p:nvPicPr>
        <p:blipFill>
          <a:blip r:embed="rId2" cstate="print"/>
          <a:srcRect/>
          <a:stretch>
            <a:fillRect/>
          </a:stretch>
        </p:blipFill>
        <p:spPr bwMode="auto">
          <a:xfrm>
            <a:off x="1809750" y="0"/>
            <a:ext cx="7334250" cy="58738"/>
          </a:xfrm>
          <a:prstGeom prst="rect">
            <a:avLst/>
          </a:prstGeom>
          <a:noFill/>
          <a:ln w="9525">
            <a:noFill/>
            <a:miter lim="800000"/>
            <a:headEnd/>
            <a:tailEnd/>
          </a:ln>
        </p:spPr>
      </p:pic>
      <p:sp>
        <p:nvSpPr>
          <p:cNvPr id="7" name="Content Placeholder 2"/>
          <p:cNvSpPr>
            <a:spLocks noGrp="1"/>
          </p:cNvSpPr>
          <p:nvPr>
            <p:ph idx="1"/>
          </p:nvPr>
        </p:nvSpPr>
        <p:spPr>
          <a:xfrm>
            <a:off x="1600199" y="5390002"/>
            <a:ext cx="7554915" cy="1071758"/>
          </a:xfrm>
        </p:spPr>
        <p:txBody>
          <a:bodyPr/>
          <a:lstStyle>
            <a:lvl1pPr marL="457200" indent="-457200">
              <a:buFontTx/>
              <a:buBlip>
                <a:blip r:embed="rId3"/>
              </a:buBlip>
              <a:defRPr sz="1600" b="1">
                <a:solidFill>
                  <a:schemeClr val="tx1"/>
                </a:solidFill>
              </a:defRPr>
            </a:lvl1pPr>
            <a:lvl2pPr marL="457200" indent="0">
              <a:spcBef>
                <a:spcPts val="0"/>
              </a:spcBef>
              <a:buFont typeface="Arial" pitchFamily="34" charset="0"/>
              <a:buNone/>
              <a:defRPr sz="1600">
                <a:solidFill>
                  <a:schemeClr val="tx1"/>
                </a:solidFill>
              </a:defRPr>
            </a:lvl2pPr>
          </a:lstStyle>
          <a:p>
            <a:pPr lvl="0"/>
            <a:r>
              <a:rPr lang="en-US" smtClean="0"/>
              <a:t>Click to edit Master text styles</a:t>
            </a:r>
          </a:p>
          <a:p>
            <a:pPr lvl="1"/>
            <a:r>
              <a:rPr lang="en-US" smtClean="0"/>
              <a:t>Second level</a:t>
            </a:r>
          </a:p>
        </p:txBody>
      </p:sp>
      <p:sp>
        <p:nvSpPr>
          <p:cNvPr id="6" name="Title 1"/>
          <p:cNvSpPr>
            <a:spLocks noGrp="1"/>
          </p:cNvSpPr>
          <p:nvPr>
            <p:ph type="title"/>
          </p:nvPr>
        </p:nvSpPr>
        <p:spPr>
          <a:xfrm>
            <a:off x="1447800" y="457201"/>
            <a:ext cx="7126287" cy="609600"/>
          </a:xfrm>
        </p:spPr>
        <p:txBody>
          <a:bodyPr/>
          <a:lstStyle>
            <a:lvl1pPr>
              <a:defRPr>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87866070"/>
      </p:ext>
    </p:extLst>
  </p:cSld>
  <p:clrMapOvr>
    <a:masterClrMapping/>
  </p:clrMapOvr>
  <p:transitio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13"/>
          <p:cNvPicPr>
            <a:picLocks noChangeAspect="1" noChangeArrowheads="1"/>
          </p:cNvPicPr>
          <p:nvPr/>
        </p:nvPicPr>
        <p:blipFill>
          <a:blip r:embed="rId2" cstate="print"/>
          <a:srcRect/>
          <a:stretch>
            <a:fillRect/>
          </a:stretch>
        </p:blipFill>
        <p:spPr bwMode="auto">
          <a:xfrm>
            <a:off x="1809750" y="0"/>
            <a:ext cx="7334250" cy="58738"/>
          </a:xfrm>
          <a:prstGeom prst="rect">
            <a:avLst/>
          </a:prstGeom>
          <a:noFill/>
          <a:ln w="9525">
            <a:noFill/>
            <a:miter lim="800000"/>
            <a:headEnd/>
            <a:tailEnd/>
          </a:ln>
        </p:spPr>
      </p:pic>
      <p:sp>
        <p:nvSpPr>
          <p:cNvPr id="3" name="Content Placeholder 2"/>
          <p:cNvSpPr>
            <a:spLocks noGrp="1"/>
          </p:cNvSpPr>
          <p:nvPr>
            <p:ph sz="half" idx="1"/>
          </p:nvPr>
        </p:nvSpPr>
        <p:spPr>
          <a:xfrm>
            <a:off x="590550" y="1751012"/>
            <a:ext cx="3813048" cy="4573588"/>
          </a:xfrm>
          <a:noFill/>
          <a:ln w="9525">
            <a:noFill/>
            <a:miter lim="800000"/>
            <a:headEnd/>
            <a:tailEnd/>
          </a:ln>
          <a:effectLst/>
        </p:spPr>
        <p:txBody>
          <a:bodyPr/>
          <a:lstStyle>
            <a:lvl1pPr>
              <a:defRPr lang="en-US" smtClean="0"/>
            </a:lvl1pPr>
            <a:lvl2pPr>
              <a:buClrTx/>
              <a:defRPr lang="en-US" smtClean="0">
                <a:solidFill>
                  <a:schemeClr val="tx1"/>
                </a:solidFill>
              </a:defRPr>
            </a:lvl2pPr>
            <a:lvl3pPr>
              <a:buClrTx/>
              <a:defRPr lang="en-US" smtClean="0">
                <a:solidFill>
                  <a:schemeClr val="tx1"/>
                </a:solidFill>
              </a:defRPr>
            </a:lvl3pPr>
            <a:lvl4pPr>
              <a:buClrTx/>
              <a:defRPr lang="en-US" smtClean="0">
                <a:solidFill>
                  <a:schemeClr val="tx1"/>
                </a:solidFill>
              </a:defRPr>
            </a:lvl4pPr>
            <a:lvl5pPr>
              <a:buClrTx/>
              <a:defRPr lang="en-US" b="1" dirty="0">
                <a:solidFill>
                  <a:schemeClr val="tx1"/>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780090" y="1751012"/>
            <a:ext cx="3813048" cy="4573588"/>
          </a:xfrm>
          <a:noFill/>
          <a:ln w="9525">
            <a:noFill/>
            <a:miter lim="800000"/>
            <a:headEnd/>
            <a:tailEnd/>
          </a:ln>
          <a:effectLst/>
        </p:spPr>
        <p:txBody>
          <a:bodyPr/>
          <a:lstStyle>
            <a:lvl1pPr>
              <a:defRPr lang="en-US" smtClean="0"/>
            </a:lvl1pPr>
            <a:lvl2pPr>
              <a:buClrTx/>
              <a:defRPr lang="en-US" smtClean="0">
                <a:solidFill>
                  <a:schemeClr val="tx1"/>
                </a:solidFill>
              </a:defRPr>
            </a:lvl2pPr>
            <a:lvl3pPr>
              <a:buClrTx/>
              <a:defRPr lang="en-US" smtClean="0">
                <a:solidFill>
                  <a:schemeClr val="tx1"/>
                </a:solidFill>
              </a:defRPr>
            </a:lvl3pPr>
            <a:lvl4pPr>
              <a:buClrTx/>
              <a:defRPr lang="en-US" smtClean="0">
                <a:solidFill>
                  <a:schemeClr val="tx1"/>
                </a:solidFill>
              </a:defRPr>
            </a:lvl4pPr>
            <a:lvl5pPr>
              <a:buClrTx/>
              <a:defRPr lang="en-US" b="1" dirty="0">
                <a:solidFill>
                  <a:schemeClr val="tx1"/>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1"/>
          <p:cNvSpPr>
            <a:spLocks noGrp="1"/>
          </p:cNvSpPr>
          <p:nvPr>
            <p:ph type="title"/>
          </p:nvPr>
        </p:nvSpPr>
        <p:spPr>
          <a:xfrm>
            <a:off x="1447800" y="457201"/>
            <a:ext cx="7126287" cy="609600"/>
          </a:xfrm>
        </p:spPr>
        <p:txBody>
          <a:bodyPr/>
          <a:lstStyle>
            <a:lvl1pPr>
              <a:defRPr>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17601644"/>
      </p:ext>
    </p:extLst>
  </p:cSld>
  <p:clrMapOvr>
    <a:masterClrMapping/>
  </p:clrMapOvr>
  <p:transition>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4" name="Picture 13"/>
          <p:cNvPicPr>
            <a:picLocks noChangeAspect="1" noChangeArrowheads="1"/>
          </p:cNvPicPr>
          <p:nvPr/>
        </p:nvPicPr>
        <p:blipFill>
          <a:blip r:embed="rId2" cstate="print"/>
          <a:srcRect/>
          <a:stretch>
            <a:fillRect/>
          </a:stretch>
        </p:blipFill>
        <p:spPr bwMode="auto">
          <a:xfrm>
            <a:off x="1809750" y="0"/>
            <a:ext cx="7334250" cy="58738"/>
          </a:xfrm>
          <a:prstGeom prst="rect">
            <a:avLst/>
          </a:prstGeom>
          <a:noFill/>
          <a:ln w="9525">
            <a:noFill/>
            <a:miter lim="800000"/>
            <a:headEnd/>
            <a:tailEnd/>
          </a:ln>
        </p:spPr>
      </p:pic>
      <p:sp>
        <p:nvSpPr>
          <p:cNvPr id="3" name="Title 1"/>
          <p:cNvSpPr>
            <a:spLocks noGrp="1"/>
          </p:cNvSpPr>
          <p:nvPr>
            <p:ph type="title"/>
          </p:nvPr>
        </p:nvSpPr>
        <p:spPr>
          <a:xfrm>
            <a:off x="1447800" y="457201"/>
            <a:ext cx="7126287" cy="609600"/>
          </a:xfrm>
        </p:spPr>
        <p:txBody>
          <a:bodyPr/>
          <a:lstStyle>
            <a:lvl1pPr>
              <a:defRPr>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2620785617"/>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标题占位符 1"/>
          <p:cNvSpPr>
            <a:spLocks noGrp="1"/>
          </p:cNvSpPr>
          <p:nvPr>
            <p:ph type="title"/>
          </p:nvPr>
        </p:nvSpPr>
        <p:spPr>
          <a:xfrm>
            <a:off x="457200" y="556013"/>
            <a:ext cx="8229600" cy="58145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6" name="文本占位符 8"/>
          <p:cNvSpPr>
            <a:spLocks noGrp="1"/>
          </p:cNvSpPr>
          <p:nvPr>
            <p:ph idx="1"/>
          </p:nvPr>
        </p:nvSpPr>
        <p:spPr>
          <a:xfrm>
            <a:off x="457200" y="1135815"/>
            <a:ext cx="8229600" cy="5029489"/>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23528" y="201835"/>
            <a:ext cx="7344370" cy="850901"/>
          </a:xfrm>
        </p:spPr>
        <p:txBody>
          <a:bodyPr/>
          <a:lstStyle>
            <a:lvl1pPr>
              <a:defRPr sz="2800"/>
            </a:lvl1pPr>
          </a:lstStyle>
          <a:p>
            <a:r>
              <a:rPr lang="zh-CN" altLang="en-US" dirty="0" smtClean="0"/>
              <a:t>单击此处编辑母版标题样式</a:t>
            </a:r>
            <a:endParaRPr lang="zh-CN" altLang="en-US" dirty="0"/>
          </a:p>
        </p:txBody>
      </p:sp>
      <p:sp>
        <p:nvSpPr>
          <p:cNvPr id="3" name="Rectangle 4"/>
          <p:cNvSpPr>
            <a:spLocks noGrp="1" noChangeArrowheads="1"/>
          </p:cNvSpPr>
          <p:nvPr>
            <p:ph type="dt" sz="half" idx="10"/>
          </p:nvPr>
        </p:nvSpPr>
        <p:spPr>
          <a:xfrm>
            <a:off x="323850" y="6245225"/>
            <a:ext cx="2133600" cy="476250"/>
          </a:xfrm>
          <a:prstGeom prst="rect">
            <a:avLst/>
          </a:prstGeom>
        </p:spPr>
        <p:txBody>
          <a:bodyPr/>
          <a:lstStyle>
            <a:lvl1pPr>
              <a:defRPr/>
            </a:lvl1pPr>
          </a:lstStyle>
          <a:p>
            <a:pPr>
              <a:defRPr/>
            </a:pPr>
            <a:fld id="{357BD1C0-DE91-4323-9E78-77F99294A9CB}" type="datetimeFigureOut">
              <a:rPr lang="zh-CN" altLang="en-US">
                <a:solidFill>
                  <a:prstClr val="black"/>
                </a:solidFill>
              </a:rPr>
              <a:pPr>
                <a:defRPr/>
              </a:pPr>
              <a:t>2013/5/28</a:t>
            </a:fld>
            <a:endParaRPr lang="zh-CN" altLang="en-US">
              <a:solidFill>
                <a:prstClr val="black"/>
              </a:solidFill>
            </a:endParaRPr>
          </a:p>
        </p:txBody>
      </p:sp>
      <p:sp>
        <p:nvSpPr>
          <p:cNvPr id="4" name="Rectangle 5"/>
          <p:cNvSpPr>
            <a:spLocks noGrp="1" noChangeArrowheads="1"/>
          </p:cNvSpPr>
          <p:nvPr>
            <p:ph type="ftr" sz="quarter" idx="11"/>
          </p:nvPr>
        </p:nvSpPr>
        <p:spPr>
          <a:xfrm>
            <a:off x="3260725" y="6237288"/>
            <a:ext cx="2895600" cy="476250"/>
          </a:xfrm>
          <a:prstGeom prst="rect">
            <a:avLst/>
          </a:prstGeom>
        </p:spPr>
        <p:txBody>
          <a:bodyPr/>
          <a:lstStyle>
            <a:lvl1pPr>
              <a:defRPr/>
            </a:lvl1pPr>
          </a:lstStyle>
          <a:p>
            <a:pPr>
              <a:defRPr/>
            </a:pPr>
            <a:endParaRPr lang="zh-CN" altLang="en-US">
              <a:solidFill>
                <a:prstClr val="black"/>
              </a:solidFill>
            </a:endParaRPr>
          </a:p>
        </p:txBody>
      </p:sp>
      <p:sp>
        <p:nvSpPr>
          <p:cNvPr id="5" name="Rectangle 6"/>
          <p:cNvSpPr>
            <a:spLocks noGrp="1" noChangeArrowheads="1"/>
          </p:cNvSpPr>
          <p:nvPr>
            <p:ph type="sldNum" sz="quarter" idx="12"/>
          </p:nvPr>
        </p:nvSpPr>
        <p:spPr>
          <a:xfrm>
            <a:off x="6759575" y="6245225"/>
            <a:ext cx="2133600" cy="476250"/>
          </a:xfrm>
          <a:prstGeom prst="rect">
            <a:avLst/>
          </a:prstGeom>
        </p:spPr>
        <p:txBody>
          <a:bodyPr/>
          <a:lstStyle>
            <a:lvl1pPr>
              <a:defRPr/>
            </a:lvl1pPr>
          </a:lstStyle>
          <a:p>
            <a:pPr>
              <a:defRPr/>
            </a:pPr>
            <a:fld id="{10E3B8AC-0972-4E6C-9E13-34FFFDDBB3F0}" type="slidenum">
              <a:rPr lang="zh-CN" altLang="en-US">
                <a:solidFill>
                  <a:prstClr val="black"/>
                </a:solidFill>
              </a:rPr>
              <a:pPr>
                <a:defRPr/>
              </a:pPr>
              <a:t>‹#›</a:t>
            </a:fld>
            <a:endParaRPr lang="zh-CN" altLang="en-US">
              <a:solidFill>
                <a:prstClr val="black"/>
              </a:solidFill>
            </a:endParaRPr>
          </a:p>
        </p:txBody>
      </p:sp>
    </p:spTree>
    <p:extLst>
      <p:ext uri="{BB962C8B-B14F-4D97-AF65-F5344CB8AC3E}">
        <p14:creationId xmlns:p14="http://schemas.microsoft.com/office/powerpoint/2010/main" val="16746738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2"/>
            <a:ext cx="2133600" cy="365125"/>
          </a:xfrm>
          <a:prstGeom prst="rect">
            <a:avLst/>
          </a:prstGeom>
        </p:spPr>
        <p:txBody>
          <a:bodyPr/>
          <a:lstStyle/>
          <a:p>
            <a:fld id="{EE4006F5-AED0-445E-8E91-15D695A18F6B}" type="datetimeFigureOut">
              <a:rPr lang="en-US" smtClean="0">
                <a:solidFill>
                  <a:prstClr val="black"/>
                </a:solidFill>
              </a:rPr>
              <a:pPr/>
              <a:t>5/28/2013</a:t>
            </a:fld>
            <a:endParaRPr lang="en-US">
              <a:solidFill>
                <a:prstClr val="black"/>
              </a:solidFill>
            </a:endParaRPr>
          </a:p>
        </p:txBody>
      </p:sp>
      <p:sp>
        <p:nvSpPr>
          <p:cNvPr id="3" name="Footer Placeholder 2"/>
          <p:cNvSpPr>
            <a:spLocks noGrp="1"/>
          </p:cNvSpPr>
          <p:nvPr>
            <p:ph type="ftr" sz="quarter" idx="11"/>
          </p:nvPr>
        </p:nvSpPr>
        <p:spPr>
          <a:xfrm>
            <a:off x="3124200" y="6356352"/>
            <a:ext cx="2895600" cy="365125"/>
          </a:xfrm>
          <a:prstGeom prst="rect">
            <a:avLst/>
          </a:prstGeom>
        </p:spPr>
        <p:txBody>
          <a:bodyPr/>
          <a:lstStyle/>
          <a:p>
            <a:endParaRPr lang="en-US">
              <a:solidFill>
                <a:prstClr val="black"/>
              </a:solidFill>
            </a:endParaRPr>
          </a:p>
        </p:txBody>
      </p:sp>
      <p:sp>
        <p:nvSpPr>
          <p:cNvPr id="4" name="Slide Number Placeholder 3"/>
          <p:cNvSpPr>
            <a:spLocks noGrp="1"/>
          </p:cNvSpPr>
          <p:nvPr>
            <p:ph type="sldNum" sz="quarter" idx="12"/>
          </p:nvPr>
        </p:nvSpPr>
        <p:spPr>
          <a:xfrm>
            <a:off x="6553200" y="6356352"/>
            <a:ext cx="2133600" cy="365125"/>
          </a:xfrm>
          <a:prstGeom prst="rect">
            <a:avLst/>
          </a:prstGeom>
        </p:spPr>
        <p:txBody>
          <a:bodyPr/>
          <a:lstStyle/>
          <a:p>
            <a:fld id="{E7A1400A-CAEA-4CFA-9C8A-3AC0C39EBC27}"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41048751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07950" y="-17463"/>
            <a:ext cx="6707188" cy="850901"/>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981075"/>
            <a:ext cx="4244975" cy="51450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981075"/>
            <a:ext cx="4244975" cy="24955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629025"/>
            <a:ext cx="4244975" cy="24971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xfrm>
            <a:off x="323850" y="6245225"/>
            <a:ext cx="2133600" cy="476250"/>
          </a:xfrm>
          <a:prstGeom prst="rect">
            <a:avLst/>
          </a:prstGeom>
          <a:ln/>
        </p:spPr>
        <p:txBody>
          <a:bodyPr/>
          <a:lstStyle>
            <a:lvl1pPr>
              <a:defRPr/>
            </a:lvl1pPr>
          </a:lstStyle>
          <a:p>
            <a:pPr>
              <a:defRPr/>
            </a:pPr>
            <a:endParaRPr lang="en-US" altLang="zh-CN">
              <a:solidFill>
                <a:prstClr val="black"/>
              </a:solidFill>
            </a:endParaRPr>
          </a:p>
        </p:txBody>
      </p:sp>
      <p:sp>
        <p:nvSpPr>
          <p:cNvPr id="7"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solidFill>
                <a:prstClr val="black"/>
              </a:solidFill>
            </a:endParaRPr>
          </a:p>
        </p:txBody>
      </p:sp>
      <p:sp>
        <p:nvSpPr>
          <p:cNvPr id="8" name="Rectangle 6"/>
          <p:cNvSpPr>
            <a:spLocks noGrp="1" noChangeArrowheads="1"/>
          </p:cNvSpPr>
          <p:nvPr>
            <p:ph type="sldNum" sz="quarter" idx="12"/>
          </p:nvPr>
        </p:nvSpPr>
        <p:spPr>
          <a:xfrm>
            <a:off x="6759575" y="6245225"/>
            <a:ext cx="2133600" cy="476250"/>
          </a:xfrm>
          <a:prstGeom prst="rect">
            <a:avLst/>
          </a:prstGeom>
          <a:ln/>
        </p:spPr>
        <p:txBody>
          <a:bodyPr/>
          <a:lstStyle>
            <a:lvl1pPr>
              <a:defRPr/>
            </a:lvl1pPr>
          </a:lstStyle>
          <a:p>
            <a:pPr>
              <a:defRPr/>
            </a:pPr>
            <a:fld id="{549A9C2C-3512-48A5-AF7E-ACB47CD00B74}"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30626700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251371" y="260648"/>
            <a:ext cx="6192837" cy="68580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457200" y="1358900"/>
            <a:ext cx="8229600" cy="5094288"/>
          </a:xfrm>
        </p:spPr>
        <p:txBody>
          <a:bodyPr/>
          <a:lstStyle/>
          <a:p>
            <a:endParaRPr lang="zh-CN" altLang="en-US"/>
          </a:p>
        </p:txBody>
      </p:sp>
    </p:spTree>
    <p:extLst>
      <p:ext uri="{BB962C8B-B14F-4D97-AF65-F5344CB8AC3E}">
        <p14:creationId xmlns:p14="http://schemas.microsoft.com/office/powerpoint/2010/main" val="3519772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D9CB6D4-5085-4911-95E5-5DF4D4C770F8}" type="datetimeFigureOut">
              <a:rPr lang="zh-CN" altLang="en-US" smtClean="0"/>
              <a:pPr/>
              <a:t>2013/5/28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ABA38AE-8181-4115-B8BC-CA1EF2459B25}" type="slidenum">
              <a:rPr lang="zh-CN" altLang="en-US" smtClean="0"/>
              <a:pPr/>
              <a:t>‹#›</a:t>
            </a:fld>
            <a:endParaRPr lang="zh-CN" altLang="en-US"/>
          </a:p>
        </p:txBody>
      </p:sp>
      <p:sp>
        <p:nvSpPr>
          <p:cNvPr id="6" name="文本占位符 8"/>
          <p:cNvSpPr>
            <a:spLocks noGrp="1"/>
          </p:cNvSpPr>
          <p:nvPr>
            <p:ph idx="1"/>
          </p:nvPr>
        </p:nvSpPr>
        <p:spPr>
          <a:xfrm>
            <a:off x="457200" y="1124744"/>
            <a:ext cx="4114800" cy="475252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文本占位符 8"/>
          <p:cNvSpPr>
            <a:spLocks noGrp="1"/>
          </p:cNvSpPr>
          <p:nvPr>
            <p:ph idx="13"/>
          </p:nvPr>
        </p:nvSpPr>
        <p:spPr>
          <a:xfrm>
            <a:off x="4644008" y="1129342"/>
            <a:ext cx="4114800" cy="4747930"/>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8" name="标题 7"/>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413485666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5" name="Picture 2" descr="C:\Users\e40s\Desktop\PPT-分隔页－4：3.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979" y="-130888"/>
            <a:ext cx="9363075" cy="702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3"/>
          <p:cNvSpPr>
            <a:spLocks noGrp="1"/>
          </p:cNvSpPr>
          <p:nvPr>
            <p:ph type="title"/>
          </p:nvPr>
        </p:nvSpPr>
        <p:spPr>
          <a:xfrm>
            <a:off x="251520" y="2487507"/>
            <a:ext cx="7200800" cy="581453"/>
          </a:xfrm>
        </p:spPr>
        <p:txBody>
          <a:bodyPr>
            <a:noAutofit/>
          </a:bodyPr>
          <a:lstStyle>
            <a:lvl1pPr>
              <a:defRPr sz="4000"/>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251371" y="260648"/>
            <a:ext cx="6192837" cy="68580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457200" y="1358900"/>
            <a:ext cx="8229600" cy="5094288"/>
          </a:xfrm>
        </p:spPr>
        <p:txBody>
          <a:bodyPr/>
          <a:lstStyle/>
          <a:p>
            <a:endParaRPr lang="zh-CN" altLang="en-US"/>
          </a:p>
        </p:txBody>
      </p:sp>
    </p:spTree>
    <p:extLst>
      <p:ext uri="{BB962C8B-B14F-4D97-AF65-F5344CB8AC3E}">
        <p14:creationId xmlns:p14="http://schemas.microsoft.com/office/powerpoint/2010/main" val="1499058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23528" y="201835"/>
            <a:ext cx="7344370" cy="850901"/>
          </a:xfrm>
        </p:spPr>
        <p:txBody>
          <a:bodyPr/>
          <a:lstStyle>
            <a:lvl1pPr>
              <a:defRPr sz="2800"/>
            </a:lvl1pPr>
          </a:lstStyle>
          <a:p>
            <a:r>
              <a:rPr lang="zh-CN" altLang="en-US" dirty="0" smtClean="0"/>
              <a:t>单击此处编辑母版标题样式</a:t>
            </a:r>
            <a:endParaRPr lang="zh-CN" altLang="en-US" dirty="0"/>
          </a:p>
        </p:txBody>
      </p:sp>
      <p:sp>
        <p:nvSpPr>
          <p:cNvPr id="3" name="Rectangle 4"/>
          <p:cNvSpPr>
            <a:spLocks noGrp="1" noChangeArrowheads="1"/>
          </p:cNvSpPr>
          <p:nvPr>
            <p:ph type="dt" sz="half" idx="10"/>
          </p:nvPr>
        </p:nvSpPr>
        <p:spPr/>
        <p:txBody>
          <a:bodyPr/>
          <a:lstStyle>
            <a:lvl1pPr>
              <a:defRPr/>
            </a:lvl1pPr>
          </a:lstStyle>
          <a:p>
            <a:pPr>
              <a:defRPr/>
            </a:pPr>
            <a:fld id="{357BD1C0-DE91-4323-9E78-77F99294A9CB}" type="datetimeFigureOut">
              <a:rPr lang="zh-CN" altLang="en-US"/>
              <a:pPr>
                <a:defRPr/>
              </a:pPr>
              <a:t>2013/5/28</a:t>
            </a:fld>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10E3B8AC-0972-4E6C-9E13-34FFFDDBB3F0}" type="slidenum">
              <a:rPr lang="zh-CN" altLang="en-US"/>
              <a:pPr>
                <a:defRPr/>
              </a:pPr>
              <a:t>‹#›</a:t>
            </a:fld>
            <a:endParaRPr lang="zh-CN" altLang="en-US"/>
          </a:p>
        </p:txBody>
      </p:sp>
    </p:spTree>
    <p:extLst>
      <p:ext uri="{BB962C8B-B14F-4D97-AF65-F5344CB8AC3E}">
        <p14:creationId xmlns:p14="http://schemas.microsoft.com/office/powerpoint/2010/main" val="2697424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a:p>
            <a:pPr>
              <a:defRPr/>
            </a:pPr>
            <a:fld id="{97D899BD-0B43-4BA8-BDE1-CD5FB5A7F5EE}" type="datetimeFigureOut">
              <a:rPr lang="zh-CN" altLang="en-US"/>
              <a:pPr>
                <a:defRPr/>
              </a:pPr>
              <a:t>2013/5/28</a:t>
            </a:fld>
            <a:endParaRPr lang="zh-CN" altLang="en-US"/>
          </a:p>
        </p:txBody>
      </p:sp>
      <p:sp>
        <p:nvSpPr>
          <p:cNvPr id="3" name="Rectangle 5"/>
          <p:cNvSpPr>
            <a:spLocks noGrp="1" noChangeArrowheads="1"/>
          </p:cNvSpPr>
          <p:nvPr>
            <p:ph type="ftr" sz="quarter" idx="11"/>
          </p:nvPr>
        </p:nvSpPr>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p:txBody>
          <a:bodyPr/>
          <a:lstStyle>
            <a:lvl1pPr>
              <a:defRPr/>
            </a:lvl1pPr>
          </a:lstStyle>
          <a:p>
            <a:pPr>
              <a:defRPr/>
            </a:pPr>
            <a:fld id="{335DA69D-2636-4922-9237-DD42914849FC}" type="slidenum">
              <a:rPr lang="zh-CN" altLang="en-US"/>
              <a:pPr>
                <a:defRPr/>
              </a:pPr>
              <a:t>‹#›</a:t>
            </a:fld>
            <a:endParaRPr lang="zh-CN" altLang="en-US" dirty="0"/>
          </a:p>
        </p:txBody>
      </p:sp>
    </p:spTree>
    <p:extLst>
      <p:ext uri="{BB962C8B-B14F-4D97-AF65-F5344CB8AC3E}">
        <p14:creationId xmlns:p14="http://schemas.microsoft.com/office/powerpoint/2010/main" val="2538559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07950" y="-17463"/>
            <a:ext cx="6707188" cy="850901"/>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981075"/>
            <a:ext cx="4244975" cy="51450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981075"/>
            <a:ext cx="4244975" cy="24955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629025"/>
            <a:ext cx="4244975" cy="24971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452AD0BA-671D-4CE4-98FB-5974BBD8ECA4}" type="slidenum">
              <a:rPr lang="en-US" altLang="zh-CN"/>
              <a:pPr>
                <a:defRPr/>
              </a:pPr>
              <a:t>‹#›</a:t>
            </a:fld>
            <a:endParaRPr lang="en-US" altLang="zh-CN"/>
          </a:p>
        </p:txBody>
      </p:sp>
    </p:spTree>
    <p:extLst>
      <p:ext uri="{BB962C8B-B14F-4D97-AF65-F5344CB8AC3E}">
        <p14:creationId xmlns:p14="http://schemas.microsoft.com/office/powerpoint/2010/main" val="2034487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5" name="Picture 13"/>
          <p:cNvPicPr>
            <a:picLocks noChangeAspect="1" noChangeArrowheads="1"/>
          </p:cNvPicPr>
          <p:nvPr userDrawn="1"/>
        </p:nvPicPr>
        <p:blipFill>
          <a:blip r:embed="rId2" cstate="print"/>
          <a:srcRect/>
          <a:stretch>
            <a:fillRect/>
          </a:stretch>
        </p:blipFill>
        <p:spPr bwMode="auto">
          <a:xfrm>
            <a:off x="1809750" y="0"/>
            <a:ext cx="7334250" cy="58738"/>
          </a:xfrm>
          <a:prstGeom prst="rect">
            <a:avLst/>
          </a:prstGeom>
          <a:noFill/>
          <a:ln w="9525">
            <a:noFill/>
            <a:miter lim="800000"/>
            <a:headEnd/>
            <a:tailEnd/>
          </a:ln>
        </p:spPr>
      </p:pic>
      <p:sp>
        <p:nvSpPr>
          <p:cNvPr id="6" name="Text Placeholder 4"/>
          <p:cNvSpPr>
            <a:spLocks noGrp="1"/>
          </p:cNvSpPr>
          <p:nvPr>
            <p:ph type="body" sz="quarter" idx="10"/>
          </p:nvPr>
        </p:nvSpPr>
        <p:spPr>
          <a:xfrm>
            <a:off x="1447800" y="1752600"/>
            <a:ext cx="6096000" cy="3733800"/>
          </a:xfrm>
        </p:spPr>
        <p:txBody>
          <a:bodyPr/>
          <a:lstStyle>
            <a:lvl1pPr>
              <a:defRPr sz="2800" b="1">
                <a:latin typeface="Calibri" pitchFamily="34" charset="0"/>
                <a:cs typeface="Calibri" pitchFamily="34" charset="0"/>
              </a:defRPr>
            </a:lvl1pPr>
            <a:lvl2pPr marL="228600" indent="-228600">
              <a:buClrTx/>
              <a:buFont typeface="Arial" pitchFamily="34" charset="0"/>
              <a:buChar char="•"/>
              <a:defRPr sz="2400" b="0">
                <a:latin typeface="Calibri" pitchFamily="34" charset="0"/>
                <a:cs typeface="Calibri" pitchFamily="34" charset="0"/>
              </a:defRPr>
            </a:lvl2pPr>
            <a:lvl3pPr marL="457200" indent="-228600">
              <a:buFont typeface="Arial Narrow" pitchFamily="34" charset="0"/>
              <a:buChar char="–"/>
              <a:tabLst/>
              <a:defRPr sz="2400" b="0">
                <a:latin typeface="Calibri" pitchFamily="34" charset="0"/>
                <a:cs typeface="Calibri" pitchFamily="34" charset="0"/>
              </a:defRPr>
            </a:lvl3pPr>
            <a:lvl4pPr marL="685800" indent="-228600">
              <a:buClrTx/>
              <a:buFont typeface="Arial" pitchFamily="34" charset="0"/>
              <a:buChar char="•"/>
              <a:defRPr sz="2400" b="0">
                <a:latin typeface="Calibri" pitchFamily="34" charset="0"/>
                <a:cs typeface="Calibri" pitchFamily="34" charset="0"/>
              </a:defRPr>
            </a:lvl4pPr>
            <a:lvl5pPr marL="914400" indent="-228600">
              <a:buClrTx/>
              <a:buFont typeface="Arial Narrow" pitchFamily="34" charset="0"/>
              <a:buChar char="–"/>
              <a:defRPr sz="2000" b="0">
                <a:solidFill>
                  <a:schemeClr val="tx1"/>
                </a:solidFill>
                <a:latin typeface="Calibri" pitchFamily="34" charset="0"/>
                <a:cs typeface="Calibri" pitchFamily="34" charset="0"/>
              </a:defRPr>
            </a:lvl5pPr>
            <a:lvl6pPr>
              <a:buNone/>
              <a:defRPr/>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8" name="Title 1"/>
          <p:cNvSpPr>
            <a:spLocks noGrp="1"/>
          </p:cNvSpPr>
          <p:nvPr>
            <p:ph type="title"/>
          </p:nvPr>
        </p:nvSpPr>
        <p:spPr>
          <a:xfrm>
            <a:off x="1447800" y="457201"/>
            <a:ext cx="7126287" cy="609600"/>
          </a:xfrm>
        </p:spPr>
        <p:txBody>
          <a:bodyPr/>
          <a:lstStyle>
            <a:lvl1pPr>
              <a:defRPr>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2053168215"/>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image" Target="../media/image4.emf"/><Relationship Id="rId2" Type="http://schemas.openxmlformats.org/officeDocument/2006/relationships/slideLayout" Target="../slideLayouts/slideLayout11.xml"/><Relationship Id="rId16" Type="http://schemas.openxmlformats.org/officeDocument/2006/relationships/image" Target="../media/image5.emf"/><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2.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2" descr="C:\Users\e40s\Desktop\PPT-内页－4：3.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9075" y="-165100"/>
            <a:ext cx="9363075" cy="702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占位符 1"/>
          <p:cNvSpPr>
            <a:spLocks noGrp="1"/>
          </p:cNvSpPr>
          <p:nvPr>
            <p:ph type="title"/>
          </p:nvPr>
        </p:nvSpPr>
        <p:spPr>
          <a:xfrm>
            <a:off x="457200" y="548680"/>
            <a:ext cx="8229600" cy="58145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4" name="日期占位符 3"/>
          <p:cNvSpPr>
            <a:spLocks noGrp="1"/>
          </p:cNvSpPr>
          <p:nvPr>
            <p:ph type="dt" sz="half" idx="2"/>
          </p:nvPr>
        </p:nvSpPr>
        <p:spPr>
          <a:xfrm>
            <a:off x="457200" y="6356353"/>
            <a:ext cx="21336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fld id="{ED9CB6D4-5085-4911-95E5-5DF4D4C770F8}" type="datetimeFigureOut">
              <a:rPr lang="zh-CN" altLang="en-US" smtClean="0"/>
              <a:pPr/>
              <a:t>2013/5/28</a:t>
            </a:fld>
            <a:endParaRPr lang="zh-CN" altLang="en-US"/>
          </a:p>
        </p:txBody>
      </p:sp>
      <p:sp>
        <p:nvSpPr>
          <p:cNvPr id="5" name="页脚占位符 4"/>
          <p:cNvSpPr>
            <a:spLocks noGrp="1"/>
          </p:cNvSpPr>
          <p:nvPr>
            <p:ph type="ftr" sz="quarter" idx="3"/>
          </p:nvPr>
        </p:nvSpPr>
        <p:spPr>
          <a:xfrm>
            <a:off x="3124200" y="6356353"/>
            <a:ext cx="2895600" cy="36618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3"/>
            <a:ext cx="2133600" cy="366183"/>
          </a:xfrm>
          <a:prstGeom prst="rect">
            <a:avLst/>
          </a:prstGeom>
        </p:spPr>
        <p:txBody>
          <a:bodyPr vert="horz" lIns="91440" tIns="45720" rIns="91440" bIns="45720" rtlCol="0" anchor="ctr"/>
          <a:lstStyle>
            <a:lvl1pPr algn="r">
              <a:defRPr sz="1200">
                <a:solidFill>
                  <a:schemeClr val="tx1">
                    <a:tint val="75000"/>
                  </a:schemeClr>
                </a:solidFill>
              </a:defRPr>
            </a:lvl1pPr>
          </a:lstStyle>
          <a:p>
            <a:fld id="{2ABA38AE-8181-4115-B8BC-CA1EF2459B25}" type="slidenum">
              <a:rPr lang="zh-CN" altLang="en-US" smtClean="0"/>
              <a:pPr/>
              <a:t>‹#›</a:t>
            </a:fld>
            <a:endParaRPr lang="zh-CN" altLang="en-US"/>
          </a:p>
        </p:txBody>
      </p:sp>
      <p:sp>
        <p:nvSpPr>
          <p:cNvPr id="10" name="文本占位符 9"/>
          <p:cNvSpPr>
            <a:spLocks noGrp="1"/>
          </p:cNvSpPr>
          <p:nvPr>
            <p:ph type="body" idx="1"/>
          </p:nvPr>
        </p:nvSpPr>
        <p:spPr>
          <a:xfrm>
            <a:off x="457200" y="1220757"/>
            <a:ext cx="8229600" cy="452543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 bg1="lt1" tx1="dk1" bg2="lt2" tx2="dk2" accent1="accent1" accent2="accent2" accent3="accent3" accent4="accent4" accent5="accent5" accent6="accent6" hlink="hlink" folHlink="folHlink"/>
  <p:sldLayoutIdLst>
    <p:sldLayoutId id="2147483846" r:id="rId1"/>
    <p:sldLayoutId id="2147483847" r:id="rId2"/>
    <p:sldLayoutId id="2147483849" r:id="rId3"/>
    <p:sldLayoutId id="2147483848" r:id="rId4"/>
    <p:sldLayoutId id="2147483851" r:id="rId5"/>
    <p:sldLayoutId id="2147483852" r:id="rId6"/>
    <p:sldLayoutId id="2147483856" r:id="rId7"/>
    <p:sldLayoutId id="2147483881" r:id="rId8"/>
    <p:sldLayoutId id="2147483882" r:id="rId9"/>
  </p:sldLayoutIdLst>
  <p:timing>
    <p:tnLst>
      <p:par>
        <p:cTn id="1" dur="indefinite" restart="never" nodeType="tmRoot"/>
      </p:par>
    </p:tnLst>
  </p:timing>
  <p:txStyles>
    <p:titleStyle>
      <a:lvl1pPr algn="l" defTabSz="914400" rtl="0" eaLnBrk="1" latinLnBrk="0" hangingPunct="1">
        <a:spcBef>
          <a:spcPct val="0"/>
        </a:spcBef>
        <a:buNone/>
        <a:defRPr sz="3200" kern="1200">
          <a:solidFill>
            <a:schemeClr val="tx1"/>
          </a:solidFill>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p:cNvSpPr/>
          <p:nvPr/>
        </p:nvSpPr>
        <p:spPr>
          <a:xfrm>
            <a:off x="0" y="0"/>
            <a:ext cx="9144000" cy="6858000"/>
          </a:xfrm>
          <a:prstGeom prst="rect">
            <a:avLst/>
          </a:prstGeom>
          <a:gradFill flip="none" rotWithShape="1">
            <a:gsLst>
              <a:gs pos="0">
                <a:schemeClr val="accent6">
                  <a:lumMod val="60000"/>
                  <a:lumOff val="40000"/>
                </a:schemeClr>
              </a:gs>
              <a:gs pos="53000">
                <a:schemeClr val="accent6">
                  <a:lumMod val="60000"/>
                  <a:lumOff val="40000"/>
                  <a:alpha val="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lIns="0" tIns="0" rIns="0" bIns="0" anchor="ctr"/>
          <a:lstStyle/>
          <a:p>
            <a:pPr algn="ctr">
              <a:buFont typeface="Arial" pitchFamily="34" charset="0"/>
              <a:buNone/>
              <a:defRPr/>
            </a:pPr>
            <a:endParaRPr lang="en-US" dirty="0">
              <a:solidFill>
                <a:prstClr val="white"/>
              </a:solidFill>
            </a:endParaRPr>
          </a:p>
        </p:txBody>
      </p:sp>
      <p:sp>
        <p:nvSpPr>
          <p:cNvPr id="1027" name="Rectangle 2"/>
          <p:cNvSpPr>
            <a:spLocks noGrp="1" noChangeArrowheads="1"/>
          </p:cNvSpPr>
          <p:nvPr>
            <p:ph type="title"/>
          </p:nvPr>
        </p:nvSpPr>
        <p:spPr bwMode="auto">
          <a:xfrm>
            <a:off x="1447800" y="457200"/>
            <a:ext cx="7126288" cy="4841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028" name="Rectangle 3"/>
          <p:cNvSpPr>
            <a:spLocks noGrp="1" noChangeArrowheads="1"/>
          </p:cNvSpPr>
          <p:nvPr>
            <p:ph type="body" idx="1"/>
          </p:nvPr>
        </p:nvSpPr>
        <p:spPr bwMode="auto">
          <a:xfrm>
            <a:off x="1447800" y="1752600"/>
            <a:ext cx="7162800" cy="31242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53996" name="Text Box 12"/>
          <p:cNvSpPr txBox="1">
            <a:spLocks noChangeArrowheads="1"/>
          </p:cNvSpPr>
          <p:nvPr/>
        </p:nvSpPr>
        <p:spPr bwMode="auto">
          <a:xfrm>
            <a:off x="590550" y="6557963"/>
            <a:ext cx="2076450" cy="153888"/>
          </a:xfrm>
          <a:prstGeom prst="rect">
            <a:avLst/>
          </a:prstGeom>
          <a:noFill/>
          <a:ln w="9525" algn="ctr">
            <a:noFill/>
            <a:miter lim="800000"/>
            <a:headEnd/>
            <a:tailEnd/>
          </a:ln>
          <a:effectLst/>
        </p:spPr>
        <p:txBody>
          <a:bodyPr wrap="square" lIns="0" tIns="0" rIns="0" bIns="0">
            <a:spAutoFit/>
          </a:bodyPr>
          <a:lstStyle/>
          <a:p>
            <a:pPr eaLnBrk="0" hangingPunct="0">
              <a:defRPr/>
            </a:pPr>
            <a:r>
              <a:rPr lang="en-US" sz="1000" dirty="0">
                <a:solidFill>
                  <a:prstClr val="black"/>
                </a:solidFill>
              </a:rPr>
              <a:t>© </a:t>
            </a:r>
            <a:r>
              <a:rPr lang="en-US" sz="1000" dirty="0" smtClean="0">
                <a:solidFill>
                  <a:prstClr val="black"/>
                </a:solidFill>
              </a:rPr>
              <a:t>2012 </a:t>
            </a:r>
            <a:r>
              <a:rPr lang="zh-CN" altLang="en-US" sz="1000" dirty="0" smtClean="0">
                <a:solidFill>
                  <a:prstClr val="black"/>
                </a:solidFill>
              </a:rPr>
              <a:t>安世亚太科技股份有限公司</a:t>
            </a:r>
            <a:endParaRPr lang="en-US" sz="1000" dirty="0">
              <a:solidFill>
                <a:prstClr val="black"/>
              </a:solidFill>
            </a:endParaRPr>
          </a:p>
        </p:txBody>
      </p:sp>
      <p:sp>
        <p:nvSpPr>
          <p:cNvPr id="553997" name="Text Box 13"/>
          <p:cNvSpPr txBox="1">
            <a:spLocks noChangeArrowheads="1"/>
          </p:cNvSpPr>
          <p:nvPr/>
        </p:nvSpPr>
        <p:spPr bwMode="auto">
          <a:xfrm>
            <a:off x="2725737" y="6557963"/>
            <a:ext cx="1008063" cy="153987"/>
          </a:xfrm>
          <a:prstGeom prst="rect">
            <a:avLst/>
          </a:prstGeom>
          <a:noFill/>
          <a:ln w="9525" algn="ctr">
            <a:noFill/>
            <a:miter lim="800000"/>
            <a:headEnd/>
            <a:tailEnd/>
          </a:ln>
          <a:effectLst/>
        </p:spPr>
        <p:txBody>
          <a:bodyPr lIns="0" tIns="0" rIns="0" bIns="0">
            <a:spAutoFit/>
          </a:bodyPr>
          <a:lstStyle/>
          <a:p>
            <a:pPr eaLnBrk="0" hangingPunct="0">
              <a:defRPr/>
            </a:pPr>
            <a:fld id="{F4674F3A-4F60-4857-91A6-E62E4CF56F4B}" type="datetime4">
              <a:rPr lang="en-US" sz="1000">
                <a:solidFill>
                  <a:prstClr val="black"/>
                </a:solidFill>
              </a:rPr>
              <a:pPr eaLnBrk="0" hangingPunct="0">
                <a:defRPr/>
              </a:pPr>
              <a:t>May 28, 2013</a:t>
            </a:fld>
            <a:endParaRPr lang="en-US" sz="1000" dirty="0">
              <a:solidFill>
                <a:prstClr val="black"/>
              </a:solidFill>
            </a:endParaRPr>
          </a:p>
        </p:txBody>
      </p:sp>
      <p:sp>
        <p:nvSpPr>
          <p:cNvPr id="7" name="Rectangle 5"/>
          <p:cNvSpPr txBox="1">
            <a:spLocks noChangeArrowheads="1"/>
          </p:cNvSpPr>
          <p:nvPr/>
        </p:nvSpPr>
        <p:spPr bwMode="auto">
          <a:xfrm>
            <a:off x="177800" y="6557963"/>
            <a:ext cx="279400" cy="153987"/>
          </a:xfrm>
          <a:prstGeom prst="rect">
            <a:avLst/>
          </a:prstGeom>
          <a:noFill/>
          <a:ln w="9525">
            <a:noFill/>
            <a:miter lim="800000"/>
            <a:headEnd/>
            <a:tailEnd/>
          </a:ln>
          <a:effectLst/>
        </p:spPr>
        <p:txBody>
          <a:bodyPr lIns="0" tIns="0" rIns="0" bIns="0">
            <a:spAutoFit/>
          </a:bodyPr>
          <a:lstStyle>
            <a:lvl1pPr algn="r" eaLnBrk="0" hangingPunct="0">
              <a:lnSpc>
                <a:spcPct val="100000"/>
              </a:lnSpc>
              <a:spcBef>
                <a:spcPct val="0"/>
              </a:spcBef>
              <a:defRPr sz="1000">
                <a:solidFill>
                  <a:schemeClr val="tx2"/>
                </a:solidFill>
              </a:defRPr>
            </a:lvl1pPr>
          </a:lstStyle>
          <a:p>
            <a:pPr algn="l">
              <a:defRPr/>
            </a:pPr>
            <a:fld id="{0EB639C4-AAB0-4043-B0CD-42F410298AB6}" type="slidenum">
              <a:rPr lang="en-US" smtClean="0">
                <a:solidFill>
                  <a:prstClr val="black"/>
                </a:solidFill>
              </a:rPr>
              <a:pPr algn="l">
                <a:defRPr/>
              </a:pPr>
              <a:t>‹#›</a:t>
            </a:fld>
            <a:endParaRPr lang="en-US" dirty="0">
              <a:solidFill>
                <a:prstClr val="black"/>
              </a:solidFill>
            </a:endParaRPr>
          </a:p>
        </p:txBody>
      </p:sp>
      <p:pic>
        <p:nvPicPr>
          <p:cNvPr id="8" name="Picture 29"/>
          <p:cNvPicPr>
            <a:picLocks noChangeAspect="1" noChangeArrowheads="1"/>
          </p:cNvPicPr>
          <p:nvPr/>
        </p:nvPicPr>
        <p:blipFill>
          <a:blip r:embed="rId16" cstate="print"/>
          <a:srcRect/>
          <a:stretch>
            <a:fillRect/>
          </a:stretch>
        </p:blipFill>
        <p:spPr bwMode="auto">
          <a:xfrm>
            <a:off x="0" y="477838"/>
            <a:ext cx="1185863" cy="37465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9" name="Picture 13"/>
          <p:cNvPicPr>
            <a:picLocks noChangeAspect="1" noChangeArrowheads="1"/>
          </p:cNvPicPr>
          <p:nvPr/>
        </p:nvPicPr>
        <p:blipFill>
          <a:blip r:embed="rId17" cstate="print"/>
          <a:srcRect/>
          <a:stretch>
            <a:fillRect/>
          </a:stretch>
        </p:blipFill>
        <p:spPr bwMode="auto">
          <a:xfrm>
            <a:off x="1809750" y="0"/>
            <a:ext cx="7334250" cy="58738"/>
          </a:xfrm>
          <a:prstGeom prst="rect">
            <a:avLst/>
          </a:prstGeom>
          <a:noFill/>
          <a:ln w="9525">
            <a:noFill/>
            <a:miter lim="800000"/>
            <a:headEnd/>
            <a:tailEnd/>
          </a:ln>
        </p:spPr>
      </p:pic>
      <p:sp>
        <p:nvSpPr>
          <p:cNvPr id="10" name="Text Box 13"/>
          <p:cNvSpPr txBox="1">
            <a:spLocks noChangeArrowheads="1"/>
          </p:cNvSpPr>
          <p:nvPr userDrawn="1"/>
        </p:nvSpPr>
        <p:spPr bwMode="auto">
          <a:xfrm>
            <a:off x="6770688" y="6529780"/>
            <a:ext cx="2373312" cy="214312"/>
          </a:xfrm>
          <a:prstGeom prst="rect">
            <a:avLst/>
          </a:prstGeom>
          <a:noFill/>
          <a:ln w="50800" cap="rnd" algn="ctr">
            <a:noFill/>
            <a:prstDash val="sysDot"/>
            <a:miter lim="800000"/>
            <a:headEnd/>
            <a:tailEnd/>
          </a:ln>
          <a:effec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defRPr/>
            </a:pPr>
            <a:r>
              <a:rPr lang="en-US" altLang="ja-JP" sz="800" dirty="0" smtClean="0">
                <a:solidFill>
                  <a:prstClr val="white">
                    <a:lumMod val="50000"/>
                  </a:prstClr>
                </a:solidFill>
              </a:rPr>
              <a:t>ANSYS</a:t>
            </a:r>
            <a:r>
              <a:rPr lang="zh-CN" altLang="en-US" sz="800" dirty="0" smtClean="0">
                <a:solidFill>
                  <a:prstClr val="white">
                    <a:lumMod val="50000"/>
                  </a:prstClr>
                </a:solidFill>
              </a:rPr>
              <a:t>电机行业工程仿真技术研讨会</a:t>
            </a:r>
            <a:endParaRPr lang="en-US" altLang="ja-JP" sz="800" dirty="0">
              <a:solidFill>
                <a:prstClr val="white">
                  <a:lumMod val="50000"/>
                </a:prstClr>
              </a:solidFill>
            </a:endParaRPr>
          </a:p>
        </p:txBody>
      </p:sp>
    </p:spTree>
    <p:extLst>
      <p:ext uri="{BB962C8B-B14F-4D97-AF65-F5344CB8AC3E}">
        <p14:creationId xmlns:p14="http://schemas.microsoft.com/office/powerpoint/2010/main" val="3863592105"/>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7" r:id="rId11"/>
    <p:sldLayoutId id="2147483878" r:id="rId12"/>
    <p:sldLayoutId id="2147483879" r:id="rId13"/>
    <p:sldLayoutId id="2147483880" r:id="rId14"/>
  </p:sldLayoutIdLst>
  <p:transition>
    <p:wipe dir="r"/>
  </p:transition>
  <p:timing>
    <p:tnLst>
      <p:par>
        <p:cTn id="1" dur="indefinite" restart="never" nodeType="tmRoot"/>
      </p:par>
    </p:tnLst>
  </p:timing>
  <p:txStyles>
    <p:titleStyle>
      <a:lvl1pPr algn="l" rtl="0" eaLnBrk="1" fontAlgn="base" hangingPunct="1">
        <a:lnSpc>
          <a:spcPct val="90000"/>
        </a:lnSpc>
        <a:spcBef>
          <a:spcPct val="0"/>
        </a:spcBef>
        <a:spcAft>
          <a:spcPct val="0"/>
        </a:spcAft>
        <a:defRPr sz="3200" b="1">
          <a:solidFill>
            <a:schemeClr val="tx1"/>
          </a:solidFill>
          <a:latin typeface="Calibri" pitchFamily="34" charset="0"/>
          <a:ea typeface="+mj-ea"/>
          <a:cs typeface="Calibri" pitchFamily="34" charset="0"/>
        </a:defRPr>
      </a:lvl1pPr>
      <a:lvl2pPr algn="l" rtl="0" eaLnBrk="1" fontAlgn="base" hangingPunct="1">
        <a:lnSpc>
          <a:spcPct val="90000"/>
        </a:lnSpc>
        <a:spcBef>
          <a:spcPct val="0"/>
        </a:spcBef>
        <a:spcAft>
          <a:spcPct val="0"/>
        </a:spcAft>
        <a:defRPr sz="3200" b="1">
          <a:solidFill>
            <a:schemeClr val="tx1"/>
          </a:solidFill>
          <a:latin typeface="Calibri" pitchFamily="34" charset="0"/>
          <a:cs typeface="Calibri" pitchFamily="34" charset="0"/>
        </a:defRPr>
      </a:lvl2pPr>
      <a:lvl3pPr algn="l" rtl="0" eaLnBrk="1" fontAlgn="base" hangingPunct="1">
        <a:lnSpc>
          <a:spcPct val="90000"/>
        </a:lnSpc>
        <a:spcBef>
          <a:spcPct val="0"/>
        </a:spcBef>
        <a:spcAft>
          <a:spcPct val="0"/>
        </a:spcAft>
        <a:defRPr sz="3200" b="1">
          <a:solidFill>
            <a:schemeClr val="tx1"/>
          </a:solidFill>
          <a:latin typeface="Calibri" pitchFamily="34" charset="0"/>
          <a:cs typeface="Calibri" pitchFamily="34" charset="0"/>
        </a:defRPr>
      </a:lvl3pPr>
      <a:lvl4pPr algn="l" rtl="0" eaLnBrk="1" fontAlgn="base" hangingPunct="1">
        <a:lnSpc>
          <a:spcPct val="90000"/>
        </a:lnSpc>
        <a:spcBef>
          <a:spcPct val="0"/>
        </a:spcBef>
        <a:spcAft>
          <a:spcPct val="0"/>
        </a:spcAft>
        <a:defRPr sz="3200" b="1">
          <a:solidFill>
            <a:schemeClr val="tx1"/>
          </a:solidFill>
          <a:latin typeface="Calibri" pitchFamily="34" charset="0"/>
          <a:cs typeface="Calibri" pitchFamily="34" charset="0"/>
        </a:defRPr>
      </a:lvl4pPr>
      <a:lvl5pPr algn="l" rtl="0" eaLnBrk="1" fontAlgn="base" hangingPunct="1">
        <a:lnSpc>
          <a:spcPct val="90000"/>
        </a:lnSpc>
        <a:spcBef>
          <a:spcPct val="0"/>
        </a:spcBef>
        <a:spcAft>
          <a:spcPct val="0"/>
        </a:spcAft>
        <a:defRPr sz="3200" b="1">
          <a:solidFill>
            <a:schemeClr val="tx1"/>
          </a:solidFill>
          <a:latin typeface="Calibri" pitchFamily="34" charset="0"/>
          <a:cs typeface="Calibri" pitchFamily="34" charset="0"/>
        </a:defRPr>
      </a:lvl5pPr>
      <a:lvl6pPr marL="457200" algn="l" rtl="0" eaLnBrk="1" fontAlgn="base" hangingPunct="1">
        <a:lnSpc>
          <a:spcPct val="90000"/>
        </a:lnSpc>
        <a:spcBef>
          <a:spcPct val="0"/>
        </a:spcBef>
        <a:spcAft>
          <a:spcPct val="0"/>
        </a:spcAft>
        <a:defRPr sz="3200" b="1">
          <a:solidFill>
            <a:schemeClr val="tx2"/>
          </a:solidFill>
          <a:latin typeface="Arial" charset="0"/>
        </a:defRPr>
      </a:lvl6pPr>
      <a:lvl7pPr marL="914400" algn="l" rtl="0" eaLnBrk="1" fontAlgn="base" hangingPunct="1">
        <a:lnSpc>
          <a:spcPct val="90000"/>
        </a:lnSpc>
        <a:spcBef>
          <a:spcPct val="0"/>
        </a:spcBef>
        <a:spcAft>
          <a:spcPct val="0"/>
        </a:spcAft>
        <a:defRPr sz="3200" b="1">
          <a:solidFill>
            <a:schemeClr val="tx2"/>
          </a:solidFill>
          <a:latin typeface="Arial" charset="0"/>
        </a:defRPr>
      </a:lvl7pPr>
      <a:lvl8pPr marL="1371600" algn="l" rtl="0" eaLnBrk="1" fontAlgn="base" hangingPunct="1">
        <a:lnSpc>
          <a:spcPct val="90000"/>
        </a:lnSpc>
        <a:spcBef>
          <a:spcPct val="0"/>
        </a:spcBef>
        <a:spcAft>
          <a:spcPct val="0"/>
        </a:spcAft>
        <a:defRPr sz="3200" b="1">
          <a:solidFill>
            <a:schemeClr val="tx2"/>
          </a:solidFill>
          <a:latin typeface="Arial" charset="0"/>
        </a:defRPr>
      </a:lvl8pPr>
      <a:lvl9pPr marL="1828800" algn="l" rtl="0" eaLnBrk="1" fontAlgn="base" hangingPunct="1">
        <a:lnSpc>
          <a:spcPct val="90000"/>
        </a:lnSpc>
        <a:spcBef>
          <a:spcPct val="0"/>
        </a:spcBef>
        <a:spcAft>
          <a:spcPct val="0"/>
        </a:spcAft>
        <a:defRPr sz="3200" b="1">
          <a:solidFill>
            <a:schemeClr val="tx2"/>
          </a:solidFill>
          <a:latin typeface="Arial" charset="0"/>
        </a:defRPr>
      </a:lvl9pPr>
    </p:titleStyle>
    <p:bodyStyle>
      <a:lvl1pPr marL="457200" indent="-457200" algn="l" rtl="0" eaLnBrk="1" fontAlgn="base" hangingPunct="1">
        <a:lnSpc>
          <a:spcPct val="95000"/>
        </a:lnSpc>
        <a:spcBef>
          <a:spcPts val="1200"/>
        </a:spcBef>
        <a:spcAft>
          <a:spcPct val="0"/>
        </a:spcAft>
        <a:buClr>
          <a:schemeClr val="tx1"/>
        </a:buClr>
        <a:defRPr sz="2000" b="1">
          <a:solidFill>
            <a:schemeClr val="tx1"/>
          </a:solidFill>
          <a:latin typeface="Calibri" pitchFamily="34" charset="0"/>
          <a:ea typeface="+mn-ea"/>
          <a:cs typeface="Calibri" pitchFamily="34" charset="0"/>
        </a:defRPr>
      </a:lvl1pPr>
      <a:lvl2pPr marL="228600" indent="-228600" algn="l" rtl="0" eaLnBrk="1" fontAlgn="base" hangingPunct="1">
        <a:lnSpc>
          <a:spcPct val="95000"/>
        </a:lnSpc>
        <a:spcBef>
          <a:spcPct val="25000"/>
        </a:spcBef>
        <a:spcAft>
          <a:spcPct val="0"/>
        </a:spcAft>
        <a:buClrTx/>
        <a:buSzPct val="120000"/>
        <a:buFont typeface="Arial" charset="0"/>
        <a:buChar char="•"/>
        <a:defRPr b="1">
          <a:solidFill>
            <a:schemeClr val="tx1"/>
          </a:solidFill>
          <a:latin typeface="Calibri" pitchFamily="34" charset="0"/>
          <a:cs typeface="Calibri" pitchFamily="34" charset="0"/>
        </a:defRPr>
      </a:lvl2pPr>
      <a:lvl3pPr marL="457200" indent="-228600" algn="l" rtl="0" eaLnBrk="1" fontAlgn="base" hangingPunct="1">
        <a:lnSpc>
          <a:spcPct val="95000"/>
        </a:lnSpc>
        <a:spcBef>
          <a:spcPct val="25000"/>
        </a:spcBef>
        <a:spcAft>
          <a:spcPct val="0"/>
        </a:spcAft>
        <a:buClrTx/>
        <a:buFont typeface="Calibri" pitchFamily="34" charset="0"/>
        <a:buChar char="–"/>
        <a:defRPr b="1">
          <a:solidFill>
            <a:schemeClr val="tx1"/>
          </a:solidFill>
          <a:latin typeface="Calibri" pitchFamily="34" charset="0"/>
          <a:cs typeface="Calibri" pitchFamily="34" charset="0"/>
        </a:defRPr>
      </a:lvl3pPr>
      <a:lvl4pPr marL="687388" indent="-225425" algn="l" rtl="0" eaLnBrk="1" fontAlgn="base" hangingPunct="1">
        <a:lnSpc>
          <a:spcPct val="95000"/>
        </a:lnSpc>
        <a:spcBef>
          <a:spcPct val="25000"/>
        </a:spcBef>
        <a:spcAft>
          <a:spcPct val="0"/>
        </a:spcAft>
        <a:buClrTx/>
        <a:buFont typeface="Arial" pitchFamily="34" charset="0"/>
        <a:buChar char="•"/>
        <a:defRPr b="1">
          <a:solidFill>
            <a:schemeClr val="tx1"/>
          </a:solidFill>
          <a:latin typeface="Calibri" pitchFamily="34" charset="0"/>
          <a:cs typeface="Calibri" pitchFamily="34" charset="0"/>
        </a:defRPr>
      </a:lvl4pPr>
      <a:lvl5pPr marL="914400" indent="-227013" algn="l" rtl="0" eaLnBrk="1" fontAlgn="base" hangingPunct="1">
        <a:lnSpc>
          <a:spcPct val="95000"/>
        </a:lnSpc>
        <a:spcBef>
          <a:spcPct val="25000"/>
        </a:spcBef>
        <a:spcAft>
          <a:spcPct val="0"/>
        </a:spcAft>
        <a:buClr>
          <a:schemeClr val="accent1"/>
        </a:buClr>
        <a:buFont typeface="Calibri" pitchFamily="34" charset="0"/>
        <a:buChar char="–"/>
        <a:defRPr sz="1600" b="1">
          <a:solidFill>
            <a:schemeClr val="tx1"/>
          </a:solidFill>
          <a:latin typeface="Calibri" pitchFamily="34" charset="0"/>
          <a:cs typeface="Calibri" pitchFamily="34" charset="0"/>
        </a:defRPr>
      </a:lvl5pPr>
      <a:lvl6pPr marL="22288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6pPr>
      <a:lvl7pPr marL="26860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7pPr>
      <a:lvl8pPr marL="31432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8pPr>
      <a:lvl9pPr marL="3600450" indent="-228600" algn="l" rtl="0" eaLnBrk="1" fontAlgn="base" hangingPunct="1">
        <a:lnSpc>
          <a:spcPct val="95000"/>
        </a:lnSpc>
        <a:spcBef>
          <a:spcPct val="25000"/>
        </a:spcBef>
        <a:spcAft>
          <a:spcPct val="0"/>
        </a:spcAft>
        <a:buClr>
          <a:schemeClr val="accent1"/>
        </a:buClr>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8.w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8.wmf"/><Relationship Id="rId4"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gif"/><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5.xml"/><Relationship Id="rId1" Type="http://schemas.openxmlformats.org/officeDocument/2006/relationships/vmlDrawing" Target="../drawings/vmlDrawing5.vml"/><Relationship Id="rId4" Type="http://schemas.openxmlformats.org/officeDocument/2006/relationships/image" Target="../media/image50.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51.emf"/></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52.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video" Target="sst_cc_grid1_pixel.avi" TargetMode="External"/><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18" Type="http://schemas.openxmlformats.org/officeDocument/2006/relationships/diagramLayout" Target="../diagrams/layout6.xml"/><Relationship Id="rId3" Type="http://schemas.openxmlformats.org/officeDocument/2006/relationships/diagramLayout" Target="../diagrams/layout3.xml"/><Relationship Id="rId21" Type="http://schemas.microsoft.com/office/2007/relationships/diagramDrawing" Target="../diagrams/drawing6.xml"/><Relationship Id="rId7" Type="http://schemas.openxmlformats.org/officeDocument/2006/relationships/diagramData" Target="../diagrams/data4.xml"/><Relationship Id="rId12" Type="http://schemas.openxmlformats.org/officeDocument/2006/relationships/diagramData" Target="../diagrams/data5.xml"/><Relationship Id="rId17" Type="http://schemas.openxmlformats.org/officeDocument/2006/relationships/diagramData" Target="../diagrams/data6.xml"/><Relationship Id="rId2" Type="http://schemas.openxmlformats.org/officeDocument/2006/relationships/diagramData" Target="../diagrams/data3.xml"/><Relationship Id="rId16" Type="http://schemas.microsoft.com/office/2007/relationships/diagramDrawing" Target="../diagrams/drawing5.xml"/><Relationship Id="rId20" Type="http://schemas.openxmlformats.org/officeDocument/2006/relationships/diagramColors" Target="../diagrams/colors6.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19" Type="http://schemas.openxmlformats.org/officeDocument/2006/relationships/diagramQuickStyle" Target="../diagrams/quickStyle6.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wmf"/><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png"/><Relationship Id="rId7" Type="http://schemas.openxmlformats.org/officeDocument/2006/relationships/image" Target="../media/image74.jpe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7.png"/><Relationship Id="rId7" Type="http://schemas.openxmlformats.org/officeDocument/2006/relationships/image" Target="../media/image74.jpe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7.png"/><Relationship Id="rId7" Type="http://schemas.openxmlformats.org/officeDocument/2006/relationships/image" Target="../media/image79.jpe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74.jpeg"/><Relationship Id="rId5" Type="http://schemas.openxmlformats.org/officeDocument/2006/relationships/image" Target="../media/image73.png"/><Relationship Id="rId4" Type="http://schemas.openxmlformats.org/officeDocument/2006/relationships/image" Target="../media/image78.jpeg"/></Relationships>
</file>

<file path=ppt/slides/_rels/slide3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7.png"/><Relationship Id="rId7" Type="http://schemas.openxmlformats.org/officeDocument/2006/relationships/image" Target="../media/image79.jpe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74.jpeg"/><Relationship Id="rId5" Type="http://schemas.openxmlformats.org/officeDocument/2006/relationships/image" Target="../media/image73.png"/><Relationship Id="rId10" Type="http://schemas.openxmlformats.org/officeDocument/2006/relationships/image" Target="../media/image82.png"/><Relationship Id="rId4" Type="http://schemas.openxmlformats.org/officeDocument/2006/relationships/image" Target="../media/image78.jpeg"/><Relationship Id="rId9" Type="http://schemas.openxmlformats.org/officeDocument/2006/relationships/image" Target="../media/image81.png"/></Relationships>
</file>

<file path=ppt/slides/_rels/slide3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image" Target="../media/image83.png"/><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19" Type="http://schemas.openxmlformats.org/officeDocument/2006/relationships/image" Target="../media/image100.jpe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6.gif"/><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slideLayout" Target="../slideLayouts/slideLayout9.xml"/><Relationship Id="rId7" Type="http://schemas.openxmlformats.org/officeDocument/2006/relationships/image" Target="../media/image15.gif"/><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tags" Target="../tags/tag2.xml"/><Relationship Id="rId16" Type="http://schemas.openxmlformats.org/officeDocument/2006/relationships/image" Target="../media/image24.png"/><Relationship Id="rId1" Type="http://schemas.openxmlformats.org/officeDocument/2006/relationships/tags" Target="../tags/tag1.xml"/><Relationship Id="rId6" Type="http://schemas.openxmlformats.org/officeDocument/2006/relationships/image" Target="../media/image14.gif"/><Relationship Id="rId11" Type="http://schemas.openxmlformats.org/officeDocument/2006/relationships/image" Target="../media/image19.gif"/><Relationship Id="rId5" Type="http://schemas.openxmlformats.org/officeDocument/2006/relationships/image" Target="../media/image13.gif"/><Relationship Id="rId15" Type="http://schemas.openxmlformats.org/officeDocument/2006/relationships/image" Target="../media/image23.png"/><Relationship Id="rId10" Type="http://schemas.openxmlformats.org/officeDocument/2006/relationships/image" Target="../media/image18.gif"/><Relationship Id="rId19" Type="http://schemas.openxmlformats.org/officeDocument/2006/relationships/image" Target="../media/image27.png"/><Relationship Id="rId4" Type="http://schemas.openxmlformats.org/officeDocument/2006/relationships/notesSlide" Target="../notesSlides/notesSlide5.xml"/><Relationship Id="rId9" Type="http://schemas.openxmlformats.org/officeDocument/2006/relationships/image" Target="../media/image17.gif"/><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8.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8.w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Box 2"/>
          <p:cNvSpPr txBox="1"/>
          <p:nvPr/>
        </p:nvSpPr>
        <p:spPr>
          <a:xfrm>
            <a:off x="6086758" y="6406595"/>
            <a:ext cx="3057247" cy="338554"/>
          </a:xfrm>
          <a:prstGeom prst="rect">
            <a:avLst/>
          </a:prstGeom>
          <a:noFill/>
        </p:spPr>
        <p:txBody>
          <a:bodyPr wrap="none" rtlCol="0">
            <a:spAutoFit/>
          </a:bodyPr>
          <a:lstStyle/>
          <a:p>
            <a:r>
              <a:rPr lang="zh-CN" altLang="en-US" sz="1600" dirty="0" smtClean="0">
                <a:solidFill>
                  <a:schemeClr val="bg1"/>
                </a:solidFill>
                <a:latin typeface="微软雅黑" pitchFamily="34" charset="-122"/>
                <a:ea typeface="微软雅黑" pitchFamily="34" charset="-122"/>
              </a:rPr>
              <a:t>北京福思营销顾问有限公司呈送</a:t>
            </a:r>
            <a:endParaRPr lang="zh-CN" altLang="en-US" sz="1600" dirty="0">
              <a:solidFill>
                <a:schemeClr val="bg1"/>
              </a:solidFill>
              <a:latin typeface="微软雅黑" pitchFamily="34" charset="-122"/>
              <a:ea typeface="微软雅黑" pitchFamily="34" charset="-122"/>
            </a:endParaRPr>
          </a:p>
        </p:txBody>
      </p:sp>
      <p:sp>
        <p:nvSpPr>
          <p:cNvPr id="5" name="TextBox 4"/>
          <p:cNvSpPr txBox="1"/>
          <p:nvPr/>
        </p:nvSpPr>
        <p:spPr>
          <a:xfrm>
            <a:off x="467544" y="4365104"/>
            <a:ext cx="6336704" cy="646331"/>
          </a:xfrm>
          <a:prstGeom prst="rect">
            <a:avLst/>
          </a:prstGeom>
          <a:noFill/>
        </p:spPr>
        <p:txBody>
          <a:bodyPr wrap="square" rtlCol="0">
            <a:spAutoFit/>
          </a:bodyPr>
          <a:lstStyle/>
          <a:p>
            <a:pPr lvl="0"/>
            <a:r>
              <a:rPr lang="zh-CN" altLang="en-US" sz="3600" b="1" dirty="0" smtClean="0">
                <a:latin typeface="微软雅黑" pitchFamily="34" charset="-122"/>
                <a:ea typeface="微软雅黑" pitchFamily="34" charset="-122"/>
              </a:rPr>
              <a:t>企业</a:t>
            </a:r>
            <a:r>
              <a:rPr lang="zh-CN" altLang="en-US" sz="3600" b="1" dirty="0" smtClean="0">
                <a:solidFill>
                  <a:srgbClr val="FF0000"/>
                </a:solidFill>
                <a:latin typeface="微软雅黑" pitchFamily="34" charset="-122"/>
                <a:ea typeface="微软雅黑" pitchFamily="34" charset="-122"/>
              </a:rPr>
              <a:t>仿真体系</a:t>
            </a:r>
            <a:r>
              <a:rPr lang="zh-CN" altLang="en-US" sz="3600" b="1" dirty="0" smtClean="0">
                <a:latin typeface="微软雅黑" pitchFamily="34" charset="-122"/>
                <a:ea typeface="微软雅黑" pitchFamily="34" charset="-122"/>
              </a:rPr>
              <a:t>建设实践分享</a:t>
            </a:r>
            <a:endParaRPr lang="zh-CN" altLang="zh-CN" sz="3600" b="1" dirty="0">
              <a:latin typeface="微软雅黑" pitchFamily="34" charset="-122"/>
              <a:ea typeface="微软雅黑" pitchFamily="34" charset="-122"/>
            </a:endParaRPr>
          </a:p>
        </p:txBody>
      </p:sp>
      <p:sp>
        <p:nvSpPr>
          <p:cNvPr id="4" name="TextBox 3"/>
          <p:cNvSpPr txBox="1"/>
          <p:nvPr/>
        </p:nvSpPr>
        <p:spPr>
          <a:xfrm>
            <a:off x="4572000" y="5373216"/>
            <a:ext cx="3960440" cy="400110"/>
          </a:xfrm>
          <a:prstGeom prst="rect">
            <a:avLst/>
          </a:prstGeom>
          <a:noFill/>
        </p:spPr>
        <p:txBody>
          <a:bodyPr wrap="square" rtlCol="0">
            <a:spAutoFit/>
          </a:bodyPr>
          <a:lstStyle/>
          <a:p>
            <a:r>
              <a:rPr lang="zh-CN" altLang="en-US" sz="2000" dirty="0">
                <a:latin typeface="微软雅黑" pitchFamily="34" charset="-122"/>
                <a:ea typeface="微软雅黑" pitchFamily="34" charset="-122"/>
              </a:rPr>
              <a:t>孟志华</a:t>
            </a:r>
            <a:r>
              <a:rPr lang="zh-CN" altLang="en-US" sz="2000" dirty="0" smtClean="0">
                <a:latin typeface="微软雅黑" pitchFamily="34" charset="-122"/>
                <a:ea typeface="微软雅黑" pitchFamily="34" charset="-122"/>
              </a:rPr>
              <a:t>  咨询经理</a:t>
            </a:r>
            <a:endParaRPr lang="zh-CN" altLang="en-US" sz="20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9" name="Group 80"/>
          <p:cNvGrpSpPr>
            <a:grpSpLocks/>
          </p:cNvGrpSpPr>
          <p:nvPr/>
        </p:nvGrpSpPr>
        <p:grpSpPr bwMode="auto">
          <a:xfrm>
            <a:off x="831850" y="5313363"/>
            <a:ext cx="7040563" cy="457200"/>
            <a:chOff x="518" y="3341"/>
            <a:chExt cx="4435" cy="288"/>
          </a:xfrm>
        </p:grpSpPr>
        <p:grpSp>
          <p:nvGrpSpPr>
            <p:cNvPr id="4154" name="Group 81"/>
            <p:cNvGrpSpPr>
              <a:grpSpLocks/>
            </p:cNvGrpSpPr>
            <p:nvPr/>
          </p:nvGrpSpPr>
          <p:grpSpPr bwMode="auto">
            <a:xfrm>
              <a:off x="518" y="3341"/>
              <a:ext cx="4435" cy="288"/>
              <a:chOff x="518" y="3341"/>
              <a:chExt cx="4435" cy="288"/>
            </a:xfrm>
          </p:grpSpPr>
          <p:sp>
            <p:nvSpPr>
              <p:cNvPr id="4156" name="AutoShape 82"/>
              <p:cNvSpPr>
                <a:spLocks noChangeArrowheads="1"/>
              </p:cNvSpPr>
              <p:nvPr/>
            </p:nvSpPr>
            <p:spPr bwMode="auto">
              <a:xfrm rot="10800000">
                <a:off x="518" y="3341"/>
                <a:ext cx="4435"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148 w 21600"/>
                  <a:gd name="T13" fmla="*/ 2175 h 21600"/>
                  <a:gd name="T14" fmla="*/ 19452 w 21600"/>
                  <a:gd name="T15" fmla="*/ 19425 h 21600"/>
                </a:gdLst>
                <a:ahLst/>
                <a:cxnLst>
                  <a:cxn ang="T8">
                    <a:pos x="T0" y="T1"/>
                  </a:cxn>
                  <a:cxn ang="T9">
                    <a:pos x="T2" y="T3"/>
                  </a:cxn>
                  <a:cxn ang="T10">
                    <a:pos x="T4" y="T5"/>
                  </a:cxn>
                  <a:cxn ang="T11">
                    <a:pos x="T6" y="T7"/>
                  </a:cxn>
                </a:cxnLst>
                <a:rect l="T12" t="T13" r="T14" b="T15"/>
                <a:pathLst>
                  <a:path w="21600" h="21600">
                    <a:moveTo>
                      <a:pt x="0" y="0"/>
                    </a:moveTo>
                    <a:lnTo>
                      <a:pt x="700" y="21600"/>
                    </a:lnTo>
                    <a:lnTo>
                      <a:pt x="20900" y="21600"/>
                    </a:lnTo>
                    <a:lnTo>
                      <a:pt x="21600" y="0"/>
                    </a:lnTo>
                    <a:close/>
                  </a:path>
                </a:pathLst>
              </a:custGeom>
              <a:solidFill>
                <a:srgbClr val="152A53"/>
              </a:solidFill>
              <a:ln w="9525">
                <a:round/>
                <a:headEnd/>
                <a:tailEnd/>
              </a:ln>
              <a:scene3d>
                <a:camera prst="legacyObliqueTopRight"/>
                <a:lightRig rig="legacyFlat3" dir="b"/>
              </a:scene3d>
              <a:sp3d extrusionH="1243000" prstMaterial="legacyMatte">
                <a:bevelT w="13500" h="13500" prst="angle"/>
                <a:bevelB w="13500" h="13500" prst="angle"/>
                <a:extrusionClr>
                  <a:srgbClr val="152A53"/>
                </a:extrusionClr>
              </a:sp3d>
            </p:spPr>
            <p:txBody>
              <a:bodyPr wrap="none" lIns="137160" tIns="155448" rIns="137160" bIns="155448" anchor="ctr">
                <a:flatTx/>
              </a:bodyPr>
              <a:lstStyle/>
              <a:p>
                <a:endParaRPr lang="zh-CN" altLang="en-US"/>
              </a:p>
            </p:txBody>
          </p:sp>
          <p:sp>
            <p:nvSpPr>
              <p:cNvPr id="4157" name="Text Box 83"/>
              <p:cNvSpPr txBox="1">
                <a:spLocks noChangeArrowheads="1"/>
              </p:cNvSpPr>
              <p:nvPr/>
            </p:nvSpPr>
            <p:spPr bwMode="auto">
              <a:xfrm>
                <a:off x="662" y="3370"/>
                <a:ext cx="10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i="1">
                    <a:solidFill>
                      <a:schemeClr val="bg1"/>
                    </a:solidFill>
                  </a:rPr>
                  <a:t>Data Integration</a:t>
                </a:r>
              </a:p>
            </p:txBody>
          </p:sp>
        </p:grpSp>
        <p:sp>
          <p:nvSpPr>
            <p:cNvPr id="4155" name="Text Box 84"/>
            <p:cNvSpPr txBox="1">
              <a:spLocks noChangeArrowheads="1"/>
            </p:cNvSpPr>
            <p:nvPr/>
          </p:nvSpPr>
          <p:spPr bwMode="auto">
            <a:xfrm>
              <a:off x="3661" y="3369"/>
              <a:ext cx="11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r" eaLnBrk="1" hangingPunct="1"/>
              <a:r>
                <a:rPr lang="en-US" altLang="zh-CN" i="1">
                  <a:solidFill>
                    <a:schemeClr val="bg1"/>
                  </a:solidFill>
                </a:rPr>
                <a:t>Parameterization</a:t>
              </a:r>
            </a:p>
          </p:txBody>
        </p:sp>
      </p:grpSp>
      <p:grpSp>
        <p:nvGrpSpPr>
          <p:cNvPr id="4100" name="Group 85"/>
          <p:cNvGrpSpPr>
            <a:grpSpLocks/>
          </p:cNvGrpSpPr>
          <p:nvPr/>
        </p:nvGrpSpPr>
        <p:grpSpPr bwMode="auto">
          <a:xfrm>
            <a:off x="1050925" y="4810125"/>
            <a:ext cx="6580188" cy="457200"/>
            <a:chOff x="662" y="3600"/>
            <a:chExt cx="4145" cy="288"/>
          </a:xfrm>
        </p:grpSpPr>
        <p:sp>
          <p:nvSpPr>
            <p:cNvPr id="4151" name="AutoShape 86"/>
            <p:cNvSpPr>
              <a:spLocks noChangeArrowheads="1"/>
            </p:cNvSpPr>
            <p:nvPr/>
          </p:nvSpPr>
          <p:spPr bwMode="auto">
            <a:xfrm rot="10800000">
              <a:off x="662" y="3600"/>
              <a:ext cx="4145"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178 w 21600"/>
                <a:gd name="T13" fmla="*/ 2175 h 21600"/>
                <a:gd name="T14" fmla="*/ 19422 w 21600"/>
                <a:gd name="T15" fmla="*/ 19425 h 21600"/>
              </a:gdLst>
              <a:ahLst/>
              <a:cxnLst>
                <a:cxn ang="T8">
                  <a:pos x="T0" y="T1"/>
                </a:cxn>
                <a:cxn ang="T9">
                  <a:pos x="T2" y="T3"/>
                </a:cxn>
                <a:cxn ang="T10">
                  <a:pos x="T4" y="T5"/>
                </a:cxn>
                <a:cxn ang="T11">
                  <a:pos x="T6" y="T7"/>
                </a:cxn>
              </a:cxnLst>
              <a:rect l="T12" t="T13" r="T14" b="T15"/>
              <a:pathLst>
                <a:path w="21600" h="21600">
                  <a:moveTo>
                    <a:pt x="0" y="0"/>
                  </a:moveTo>
                  <a:lnTo>
                    <a:pt x="755" y="21600"/>
                  </a:lnTo>
                  <a:lnTo>
                    <a:pt x="20845" y="21600"/>
                  </a:lnTo>
                  <a:lnTo>
                    <a:pt x="21600" y="0"/>
                  </a:lnTo>
                  <a:close/>
                </a:path>
              </a:pathLst>
            </a:custGeom>
            <a:solidFill>
              <a:srgbClr val="1D3A75"/>
            </a:solidFill>
            <a:ln w="9525">
              <a:round/>
              <a:headEnd/>
              <a:tailEnd/>
            </a:ln>
            <a:scene3d>
              <a:camera prst="legacyObliqueTopRight"/>
              <a:lightRig rig="legacyFlat3" dir="b"/>
            </a:scene3d>
            <a:sp3d extrusionH="1243000" prstMaterial="legacyMatte">
              <a:bevelT w="13500" h="13500" prst="angle"/>
              <a:bevelB w="13500" h="13500" prst="angle"/>
              <a:extrusionClr>
                <a:srgbClr val="1D3A75"/>
              </a:extrusionClr>
            </a:sp3d>
          </p:spPr>
          <p:txBody>
            <a:bodyPr wrap="none" lIns="137160" tIns="155448" rIns="137160" bIns="155448" anchor="ctr">
              <a:flatTx/>
            </a:bodyPr>
            <a:lstStyle/>
            <a:p>
              <a:endParaRPr lang="zh-CN" altLang="en-US"/>
            </a:p>
          </p:txBody>
        </p:sp>
        <p:sp>
          <p:nvSpPr>
            <p:cNvPr id="4152" name="Text Box 87"/>
            <p:cNvSpPr txBox="1">
              <a:spLocks noChangeArrowheads="1"/>
            </p:cNvSpPr>
            <p:nvPr/>
          </p:nvSpPr>
          <p:spPr bwMode="auto">
            <a:xfrm>
              <a:off x="828" y="3627"/>
              <a:ext cx="6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eaLnBrk="1" hangingPunct="1"/>
              <a:r>
                <a:rPr lang="en-US" altLang="zh-CN" i="1">
                  <a:solidFill>
                    <a:schemeClr val="bg1"/>
                  </a:solidFill>
                </a:rPr>
                <a:t>Scripting</a:t>
              </a:r>
            </a:p>
          </p:txBody>
        </p:sp>
        <p:sp>
          <p:nvSpPr>
            <p:cNvPr id="4153" name="Text Box 88"/>
            <p:cNvSpPr txBox="1">
              <a:spLocks noChangeArrowheads="1"/>
            </p:cNvSpPr>
            <p:nvPr/>
          </p:nvSpPr>
          <p:spPr bwMode="auto">
            <a:xfrm>
              <a:off x="3805" y="3628"/>
              <a:ext cx="85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r" eaLnBrk="1" hangingPunct="1"/>
              <a:r>
                <a:rPr lang="en-US" altLang="zh-CN" i="1">
                  <a:solidFill>
                    <a:schemeClr val="bg1"/>
                  </a:solidFill>
                </a:rPr>
                <a:t>Optimization</a:t>
              </a:r>
            </a:p>
          </p:txBody>
        </p:sp>
      </p:grpSp>
      <p:sp>
        <p:nvSpPr>
          <p:cNvPr id="4101" name="Rectangle 11"/>
          <p:cNvSpPr>
            <a:spLocks noChangeArrowheads="1"/>
          </p:cNvSpPr>
          <p:nvPr/>
        </p:nvSpPr>
        <p:spPr bwMode="auto">
          <a:xfrm>
            <a:off x="0" y="5989638"/>
            <a:ext cx="9144000" cy="585787"/>
          </a:xfrm>
          <a:prstGeom prst="rect">
            <a:avLst/>
          </a:prstGeom>
          <a:solidFill>
            <a:srgbClr val="6FCEE1">
              <a:alpha val="50195"/>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137160" tIns="155448" rIns="137160" bIns="155448" anchor="ctr"/>
          <a:lstStyle/>
          <a:p>
            <a:endParaRPr lang="en-US" altLang="zh-CN"/>
          </a:p>
        </p:txBody>
      </p:sp>
      <p:sp>
        <p:nvSpPr>
          <p:cNvPr id="4102" name="Rectangle 12"/>
          <p:cNvSpPr>
            <a:spLocks noChangeArrowheads="1"/>
          </p:cNvSpPr>
          <p:nvPr/>
        </p:nvSpPr>
        <p:spPr bwMode="auto">
          <a:xfrm>
            <a:off x="1379538" y="4114800"/>
            <a:ext cx="914400" cy="593725"/>
          </a:xfrm>
          <a:prstGeom prst="rect">
            <a:avLst/>
          </a:prstGeom>
          <a:solidFill>
            <a:srgbClr val="264B96"/>
          </a:solidFill>
          <a:ln w="9525">
            <a:miter lim="800000"/>
            <a:headEnd/>
            <a:tailEnd/>
          </a:ln>
          <a:scene3d>
            <a:camera prst="legacyObliqueTopRight"/>
            <a:lightRig rig="legacyFlat3" dir="b"/>
          </a:scene3d>
          <a:sp3d extrusionH="989000" prstMaterial="legacyMatte">
            <a:bevelT w="13500" h="13500" prst="angle"/>
            <a:bevelB w="13500" h="13500" prst="angle"/>
            <a:extrusionClr>
              <a:srgbClr val="264B96"/>
            </a:extrusionClr>
          </a:sp3d>
        </p:spPr>
        <p:txBody>
          <a:bodyPr wrap="none" lIns="137160" tIns="155448" rIns="137160" bIns="155448" anchor="ctr">
            <a:flatTx/>
          </a:bodyPr>
          <a:lstStyle/>
          <a:p>
            <a:pPr algn="ctr"/>
            <a:r>
              <a:rPr lang="en-US" altLang="zh-CN" sz="1400" i="1">
                <a:solidFill>
                  <a:schemeClr val="bg1"/>
                </a:solidFill>
              </a:rPr>
              <a:t>Geometry</a:t>
            </a:r>
          </a:p>
        </p:txBody>
      </p:sp>
      <p:sp>
        <p:nvSpPr>
          <p:cNvPr id="4103" name="Rectangle 13"/>
          <p:cNvSpPr>
            <a:spLocks noChangeArrowheads="1"/>
          </p:cNvSpPr>
          <p:nvPr/>
        </p:nvSpPr>
        <p:spPr bwMode="auto">
          <a:xfrm>
            <a:off x="1560513" y="3440113"/>
            <a:ext cx="823912" cy="538162"/>
          </a:xfrm>
          <a:prstGeom prst="rect">
            <a:avLst/>
          </a:prstGeom>
          <a:solidFill>
            <a:srgbClr val="DA0000"/>
          </a:solidFill>
          <a:ln w="9525">
            <a:miter lim="800000"/>
            <a:headEnd/>
            <a:tailEnd/>
          </a:ln>
          <a:scene3d>
            <a:camera prst="legacyObliqueTopRight"/>
            <a:lightRig rig="legacyFlat3" dir="b"/>
          </a:scene3d>
          <a:sp3d extrusionH="481000" prstMaterial="legacyMatte">
            <a:bevelT w="13500" h="13500" prst="angle"/>
            <a:bevelB w="13500" h="13500" prst="angle"/>
            <a:extrusionClr>
              <a:srgbClr val="DA0000"/>
            </a:extrusionClr>
          </a:sp3d>
        </p:spPr>
        <p:txBody>
          <a:bodyPr wrap="none" lIns="137160" tIns="155448" rIns="137160" bIns="155448" anchor="ctr">
            <a:flatTx/>
          </a:bodyPr>
          <a:lstStyle/>
          <a:p>
            <a:endParaRPr lang="en-US" altLang="zh-CN"/>
          </a:p>
        </p:txBody>
      </p:sp>
      <p:sp>
        <p:nvSpPr>
          <p:cNvPr id="4104" name="Rectangle 14"/>
          <p:cNvSpPr>
            <a:spLocks noChangeArrowheads="1"/>
          </p:cNvSpPr>
          <p:nvPr/>
        </p:nvSpPr>
        <p:spPr bwMode="auto">
          <a:xfrm>
            <a:off x="1470025" y="3530600"/>
            <a:ext cx="823913" cy="538163"/>
          </a:xfrm>
          <a:prstGeom prst="rect">
            <a:avLst/>
          </a:prstGeom>
          <a:solidFill>
            <a:srgbClr val="800000"/>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800000"/>
            </a:extrusionClr>
          </a:sp3d>
        </p:spPr>
        <p:txBody>
          <a:bodyPr wrap="none" lIns="137160" tIns="155448" rIns="137160" bIns="155448" anchor="ctr">
            <a:flatTx/>
          </a:bodyPr>
          <a:lstStyle/>
          <a:p>
            <a:pPr algn="ctr"/>
            <a:r>
              <a:rPr lang="en-US" altLang="zh-CN" sz="1200" i="1">
                <a:solidFill>
                  <a:schemeClr val="bg1"/>
                </a:solidFill>
              </a:rPr>
              <a:t>CAD</a:t>
            </a:r>
          </a:p>
          <a:p>
            <a:pPr algn="ctr"/>
            <a:r>
              <a:rPr lang="en-US" altLang="zh-CN" sz="1200" i="1">
                <a:solidFill>
                  <a:schemeClr val="bg1"/>
                </a:solidFill>
              </a:rPr>
              <a:t>Interface</a:t>
            </a:r>
          </a:p>
        </p:txBody>
      </p:sp>
      <p:sp>
        <p:nvSpPr>
          <p:cNvPr id="4105" name="Rectangle 15"/>
          <p:cNvSpPr>
            <a:spLocks noChangeArrowheads="1"/>
          </p:cNvSpPr>
          <p:nvPr/>
        </p:nvSpPr>
        <p:spPr bwMode="auto">
          <a:xfrm>
            <a:off x="2338388" y="4111625"/>
            <a:ext cx="914400" cy="593725"/>
          </a:xfrm>
          <a:prstGeom prst="rect">
            <a:avLst/>
          </a:prstGeom>
          <a:solidFill>
            <a:srgbClr val="264B96"/>
          </a:solidFill>
          <a:ln w="9525">
            <a:miter lim="800000"/>
            <a:headEnd/>
            <a:tailEnd/>
          </a:ln>
          <a:scene3d>
            <a:camera prst="legacyObliqueTopRight"/>
            <a:lightRig rig="legacyFlat3" dir="b"/>
          </a:scene3d>
          <a:sp3d extrusionH="989000" prstMaterial="legacyMatte">
            <a:bevelT w="13500" h="13500" prst="angle"/>
            <a:bevelB w="13500" h="13500" prst="angle"/>
            <a:extrusionClr>
              <a:srgbClr val="264B96"/>
            </a:extrusionClr>
          </a:sp3d>
        </p:spPr>
        <p:txBody>
          <a:bodyPr wrap="none" lIns="137160" tIns="155448" rIns="137160" bIns="155448" anchor="ctr">
            <a:flatTx/>
          </a:bodyPr>
          <a:lstStyle/>
          <a:p>
            <a:pPr algn="ctr"/>
            <a:r>
              <a:rPr lang="en-US" altLang="zh-CN" sz="1400" i="1">
                <a:solidFill>
                  <a:schemeClr val="bg1"/>
                </a:solidFill>
              </a:rPr>
              <a:t>Meshing</a:t>
            </a:r>
          </a:p>
        </p:txBody>
      </p:sp>
      <p:sp>
        <p:nvSpPr>
          <p:cNvPr id="4106" name="Rectangle 16"/>
          <p:cNvSpPr>
            <a:spLocks noChangeArrowheads="1"/>
          </p:cNvSpPr>
          <p:nvPr/>
        </p:nvSpPr>
        <p:spPr bwMode="auto">
          <a:xfrm>
            <a:off x="2428875" y="3517900"/>
            <a:ext cx="823913" cy="538163"/>
          </a:xfrm>
          <a:prstGeom prst="rect">
            <a:avLst/>
          </a:prstGeom>
          <a:solidFill>
            <a:srgbClr val="FF6600"/>
          </a:solidFill>
          <a:ln w="9525">
            <a:miter lim="800000"/>
            <a:headEnd/>
            <a:tailEnd/>
          </a:ln>
          <a:scene3d>
            <a:camera prst="legacyObliqueTopRight"/>
            <a:lightRig rig="legacyFlat3" dir="b"/>
          </a:scene3d>
          <a:sp3d extrusionH="481000" prstMaterial="legacyMatte">
            <a:bevelT w="13500" h="13500" prst="angle"/>
            <a:bevelB w="13500" h="13500" prst="angle"/>
            <a:extrusionClr>
              <a:srgbClr val="FF6600"/>
            </a:extrusionClr>
          </a:sp3d>
        </p:spPr>
        <p:txBody>
          <a:bodyPr wrap="none" lIns="137160" tIns="155448" rIns="137160" bIns="155448" anchor="ctr">
            <a:flatTx/>
          </a:bodyPr>
          <a:lstStyle/>
          <a:p>
            <a:pPr algn="ctr"/>
            <a:r>
              <a:rPr lang="en-US" altLang="zh-CN" sz="1200" i="1">
                <a:solidFill>
                  <a:schemeClr val="bg1"/>
                </a:solidFill>
              </a:rPr>
              <a:t>Workbench</a:t>
            </a:r>
          </a:p>
          <a:p>
            <a:pPr algn="ctr"/>
            <a:r>
              <a:rPr lang="en-US" altLang="zh-CN" sz="1200" i="1">
                <a:solidFill>
                  <a:schemeClr val="bg1"/>
                </a:solidFill>
              </a:rPr>
              <a:t>Meshing</a:t>
            </a:r>
          </a:p>
        </p:txBody>
      </p:sp>
      <p:grpSp>
        <p:nvGrpSpPr>
          <p:cNvPr id="4107" name="Group 17"/>
          <p:cNvGrpSpPr>
            <a:grpSpLocks/>
          </p:cNvGrpSpPr>
          <p:nvPr/>
        </p:nvGrpSpPr>
        <p:grpSpPr bwMode="auto">
          <a:xfrm>
            <a:off x="3298825" y="3840163"/>
            <a:ext cx="914400" cy="868362"/>
            <a:chOff x="2078" y="2419"/>
            <a:chExt cx="576" cy="547"/>
          </a:xfrm>
        </p:grpSpPr>
        <p:sp>
          <p:nvSpPr>
            <p:cNvPr id="4149" name="Freeform 18"/>
            <p:cNvSpPr>
              <a:spLocks/>
            </p:cNvSpPr>
            <p:nvPr/>
          </p:nvSpPr>
          <p:spPr bwMode="auto">
            <a:xfrm>
              <a:off x="2078" y="2419"/>
              <a:ext cx="576" cy="547"/>
            </a:xfrm>
            <a:custGeom>
              <a:avLst/>
              <a:gdLst>
                <a:gd name="T0" fmla="*/ 0 w 576"/>
                <a:gd name="T1" fmla="*/ 547 h 547"/>
                <a:gd name="T2" fmla="*/ 0 w 576"/>
                <a:gd name="T3" fmla="*/ 173 h 547"/>
                <a:gd name="T4" fmla="*/ 576 w 576"/>
                <a:gd name="T5" fmla="*/ 0 h 547"/>
                <a:gd name="T6" fmla="*/ 576 w 576"/>
                <a:gd name="T7" fmla="*/ 547 h 547"/>
                <a:gd name="T8" fmla="*/ 0 w 576"/>
                <a:gd name="T9" fmla="*/ 547 h 547"/>
                <a:gd name="T10" fmla="*/ 0 60000 65536"/>
                <a:gd name="T11" fmla="*/ 0 60000 65536"/>
                <a:gd name="T12" fmla="*/ 0 60000 65536"/>
                <a:gd name="T13" fmla="*/ 0 60000 65536"/>
                <a:gd name="T14" fmla="*/ 0 60000 65536"/>
                <a:gd name="T15" fmla="*/ 0 w 576"/>
                <a:gd name="T16" fmla="*/ 0 h 547"/>
                <a:gd name="T17" fmla="*/ 576 w 576"/>
                <a:gd name="T18" fmla="*/ 547 h 547"/>
              </a:gdLst>
              <a:ahLst/>
              <a:cxnLst>
                <a:cxn ang="T10">
                  <a:pos x="T0" y="T1"/>
                </a:cxn>
                <a:cxn ang="T11">
                  <a:pos x="T2" y="T3"/>
                </a:cxn>
                <a:cxn ang="T12">
                  <a:pos x="T4" y="T5"/>
                </a:cxn>
                <a:cxn ang="T13">
                  <a:pos x="T6" y="T7"/>
                </a:cxn>
                <a:cxn ang="T14">
                  <a:pos x="T8" y="T9"/>
                </a:cxn>
              </a:cxnLst>
              <a:rect l="T15" t="T16" r="T17" b="T18"/>
              <a:pathLst>
                <a:path w="576" h="547">
                  <a:moveTo>
                    <a:pt x="0" y="547"/>
                  </a:moveTo>
                  <a:lnTo>
                    <a:pt x="0" y="173"/>
                  </a:lnTo>
                  <a:lnTo>
                    <a:pt x="576" y="0"/>
                  </a:lnTo>
                  <a:lnTo>
                    <a:pt x="576" y="547"/>
                  </a:lnTo>
                  <a:lnTo>
                    <a:pt x="0" y="547"/>
                  </a:lnTo>
                  <a:close/>
                </a:path>
              </a:pathLst>
            </a:custGeom>
            <a:solidFill>
              <a:srgbClr val="264B96"/>
            </a:solidFill>
            <a:ln w="9525">
              <a:round/>
              <a:headEnd/>
              <a:tailEnd/>
            </a:ln>
            <a:scene3d>
              <a:camera prst="legacyObliqueTopRight"/>
              <a:lightRig rig="legacyFlat3" dir="b"/>
            </a:scene3d>
            <a:sp3d extrusionH="989000" prstMaterial="legacyMatte">
              <a:bevelT w="13500" h="13500" prst="angle"/>
              <a:bevelB w="13500" h="13500" prst="angle"/>
              <a:extrusionClr>
                <a:srgbClr val="264B96"/>
              </a:extrusionClr>
            </a:sp3d>
          </p:spPr>
          <p:txBody>
            <a:bodyPr wrap="none" lIns="137160" tIns="155448" rIns="137160" bIns="155448" anchor="ctr">
              <a:flatTx/>
            </a:bodyPr>
            <a:lstStyle/>
            <a:p>
              <a:endParaRPr lang="zh-CN" altLang="en-US"/>
            </a:p>
          </p:txBody>
        </p:sp>
        <p:sp>
          <p:nvSpPr>
            <p:cNvPr id="4150" name="Text Box 19"/>
            <p:cNvSpPr txBox="1">
              <a:spLocks noChangeArrowheads="1"/>
            </p:cNvSpPr>
            <p:nvPr/>
          </p:nvSpPr>
          <p:spPr bwMode="auto">
            <a:xfrm>
              <a:off x="2102" y="2688"/>
              <a:ext cx="51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sz="1400" i="1">
                  <a:solidFill>
                    <a:schemeClr val="bg1"/>
                  </a:solidFill>
                </a:rPr>
                <a:t>Modeling</a:t>
              </a:r>
            </a:p>
          </p:txBody>
        </p:sp>
      </p:grpSp>
      <p:sp>
        <p:nvSpPr>
          <p:cNvPr id="4108" name="Freeform 20"/>
          <p:cNvSpPr>
            <a:spLocks/>
          </p:cNvSpPr>
          <p:nvPr/>
        </p:nvSpPr>
        <p:spPr bwMode="auto">
          <a:xfrm flipH="1">
            <a:off x="3527425" y="3348038"/>
            <a:ext cx="823913" cy="538162"/>
          </a:xfrm>
          <a:custGeom>
            <a:avLst/>
            <a:gdLst>
              <a:gd name="T0" fmla="*/ 0 w 519"/>
              <a:gd name="T1" fmla="*/ 0 h 339"/>
              <a:gd name="T2" fmla="*/ 2147483647 w 519"/>
              <a:gd name="T3" fmla="*/ 2147483647 h 339"/>
              <a:gd name="T4" fmla="*/ 2147483647 w 519"/>
              <a:gd name="T5" fmla="*/ 2147483647 h 339"/>
              <a:gd name="T6" fmla="*/ 2147483647 w 519"/>
              <a:gd name="T7" fmla="*/ 2147483647 h 339"/>
              <a:gd name="T8" fmla="*/ 0 w 519"/>
              <a:gd name="T9" fmla="*/ 0 h 339"/>
              <a:gd name="T10" fmla="*/ 0 60000 65536"/>
              <a:gd name="T11" fmla="*/ 0 60000 65536"/>
              <a:gd name="T12" fmla="*/ 0 60000 65536"/>
              <a:gd name="T13" fmla="*/ 0 60000 65536"/>
              <a:gd name="T14" fmla="*/ 0 60000 65536"/>
              <a:gd name="T15" fmla="*/ 0 w 519"/>
              <a:gd name="T16" fmla="*/ 0 h 339"/>
              <a:gd name="T17" fmla="*/ 519 w 519"/>
              <a:gd name="T18" fmla="*/ 339 h 339"/>
            </a:gdLst>
            <a:ahLst/>
            <a:cxnLst>
              <a:cxn ang="T10">
                <a:pos x="T0" y="T1"/>
              </a:cxn>
              <a:cxn ang="T11">
                <a:pos x="T2" y="T3"/>
              </a:cxn>
              <a:cxn ang="T12">
                <a:pos x="T4" y="T5"/>
              </a:cxn>
              <a:cxn ang="T13">
                <a:pos x="T6" y="T7"/>
              </a:cxn>
              <a:cxn ang="T14">
                <a:pos x="T8" y="T9"/>
              </a:cxn>
            </a:cxnLst>
            <a:rect l="T15" t="T16" r="T17" b="T18"/>
            <a:pathLst>
              <a:path w="519" h="339">
                <a:moveTo>
                  <a:pt x="0" y="0"/>
                </a:moveTo>
                <a:lnTo>
                  <a:pt x="3" y="185"/>
                </a:lnTo>
                <a:lnTo>
                  <a:pt x="519" y="339"/>
                </a:lnTo>
                <a:lnTo>
                  <a:pt x="515" y="1"/>
                </a:lnTo>
                <a:lnTo>
                  <a:pt x="0" y="0"/>
                </a:lnTo>
                <a:close/>
              </a:path>
            </a:pathLst>
          </a:custGeom>
          <a:solidFill>
            <a:srgbClr val="FFFE00"/>
          </a:solidFill>
          <a:ln w="9525">
            <a:round/>
            <a:headEnd/>
            <a:tailEnd/>
          </a:ln>
          <a:scene3d>
            <a:camera prst="legacyObliqueTopRight"/>
            <a:lightRig rig="legacyFlat3" dir="b"/>
          </a:scene3d>
          <a:sp3d extrusionH="227000" prstMaterial="legacyMatte">
            <a:bevelT w="13500" h="13500" prst="angle"/>
            <a:bevelB w="13500" h="13500" prst="angle"/>
            <a:extrusionClr>
              <a:srgbClr val="FFFE00"/>
            </a:extrusionClr>
          </a:sp3d>
        </p:spPr>
        <p:txBody>
          <a:bodyPr wrap="none" lIns="137160" tIns="155448" rIns="137160" bIns="155448" anchor="ctr">
            <a:flatTx/>
          </a:bodyPr>
          <a:lstStyle/>
          <a:p>
            <a:endParaRPr lang="zh-CN" altLang="en-US"/>
          </a:p>
        </p:txBody>
      </p:sp>
      <p:sp>
        <p:nvSpPr>
          <p:cNvPr id="4109" name="Freeform 21"/>
          <p:cNvSpPr>
            <a:spLocks/>
          </p:cNvSpPr>
          <p:nvPr/>
        </p:nvSpPr>
        <p:spPr bwMode="auto">
          <a:xfrm flipH="1">
            <a:off x="3436938" y="3449638"/>
            <a:ext cx="823912" cy="538162"/>
          </a:xfrm>
          <a:custGeom>
            <a:avLst/>
            <a:gdLst>
              <a:gd name="T0" fmla="*/ 0 w 519"/>
              <a:gd name="T1" fmla="*/ 0 h 339"/>
              <a:gd name="T2" fmla="*/ 2147483647 w 519"/>
              <a:gd name="T3" fmla="*/ 2147483647 h 339"/>
              <a:gd name="T4" fmla="*/ 2147483647 w 519"/>
              <a:gd name="T5" fmla="*/ 2147483647 h 339"/>
              <a:gd name="T6" fmla="*/ 2147483647 w 519"/>
              <a:gd name="T7" fmla="*/ 2147483647 h 339"/>
              <a:gd name="T8" fmla="*/ 0 w 519"/>
              <a:gd name="T9" fmla="*/ 0 h 339"/>
              <a:gd name="T10" fmla="*/ 0 60000 65536"/>
              <a:gd name="T11" fmla="*/ 0 60000 65536"/>
              <a:gd name="T12" fmla="*/ 0 60000 65536"/>
              <a:gd name="T13" fmla="*/ 0 60000 65536"/>
              <a:gd name="T14" fmla="*/ 0 60000 65536"/>
              <a:gd name="T15" fmla="*/ 0 w 519"/>
              <a:gd name="T16" fmla="*/ 0 h 339"/>
              <a:gd name="T17" fmla="*/ 519 w 519"/>
              <a:gd name="T18" fmla="*/ 339 h 339"/>
            </a:gdLst>
            <a:ahLst/>
            <a:cxnLst>
              <a:cxn ang="T10">
                <a:pos x="T0" y="T1"/>
              </a:cxn>
              <a:cxn ang="T11">
                <a:pos x="T2" y="T3"/>
              </a:cxn>
              <a:cxn ang="T12">
                <a:pos x="T4" y="T5"/>
              </a:cxn>
              <a:cxn ang="T13">
                <a:pos x="T6" y="T7"/>
              </a:cxn>
              <a:cxn ang="T14">
                <a:pos x="T8" y="T9"/>
              </a:cxn>
            </a:cxnLst>
            <a:rect l="T15" t="T16" r="T17" b="T18"/>
            <a:pathLst>
              <a:path w="519" h="339">
                <a:moveTo>
                  <a:pt x="0" y="0"/>
                </a:moveTo>
                <a:lnTo>
                  <a:pt x="3" y="185"/>
                </a:lnTo>
                <a:lnTo>
                  <a:pt x="519" y="339"/>
                </a:lnTo>
                <a:lnTo>
                  <a:pt x="515" y="1"/>
                </a:lnTo>
                <a:lnTo>
                  <a:pt x="0" y="0"/>
                </a:lnTo>
                <a:close/>
              </a:path>
            </a:pathLst>
          </a:custGeom>
          <a:solidFill>
            <a:srgbClr val="C9C400"/>
          </a:solidFill>
          <a:ln w="9525">
            <a:round/>
            <a:headEnd/>
            <a:tailEnd/>
          </a:ln>
          <a:scene3d>
            <a:camera prst="legacyObliqueTopRight"/>
            <a:lightRig rig="legacyFlat3" dir="b"/>
          </a:scene3d>
          <a:sp3d extrusionH="227000" prstMaterial="legacyMatte">
            <a:bevelT w="13500" h="13500" prst="angle"/>
            <a:bevelB w="13500" h="13500" prst="angle"/>
            <a:extrusionClr>
              <a:srgbClr val="C9C400"/>
            </a:extrusionClr>
          </a:sp3d>
        </p:spPr>
        <p:txBody>
          <a:bodyPr wrap="none" lIns="137160" tIns="155448" rIns="137160" bIns="155448" anchor="ctr">
            <a:flatTx/>
          </a:bodyPr>
          <a:lstStyle/>
          <a:p>
            <a:endParaRPr lang="zh-CN" altLang="en-US"/>
          </a:p>
        </p:txBody>
      </p:sp>
      <p:sp>
        <p:nvSpPr>
          <p:cNvPr id="4110" name="Rectangle 25"/>
          <p:cNvSpPr>
            <a:spLocks noChangeArrowheads="1"/>
          </p:cNvSpPr>
          <p:nvPr/>
        </p:nvSpPr>
        <p:spPr bwMode="auto">
          <a:xfrm>
            <a:off x="4532313" y="3886200"/>
            <a:ext cx="503237" cy="201613"/>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endParaRPr lang="en-US" altLang="zh-CN"/>
          </a:p>
        </p:txBody>
      </p:sp>
      <p:sp>
        <p:nvSpPr>
          <p:cNvPr id="4111" name="Rectangle 26"/>
          <p:cNvSpPr>
            <a:spLocks noChangeArrowheads="1"/>
          </p:cNvSpPr>
          <p:nvPr/>
        </p:nvSpPr>
        <p:spPr bwMode="auto">
          <a:xfrm>
            <a:off x="4259263" y="4297363"/>
            <a:ext cx="1189037" cy="411162"/>
          </a:xfrm>
          <a:prstGeom prst="rect">
            <a:avLst/>
          </a:prstGeom>
          <a:solidFill>
            <a:srgbClr val="264B96"/>
          </a:solidFill>
          <a:ln w="9525">
            <a:miter lim="800000"/>
            <a:headEnd/>
            <a:tailEnd/>
          </a:ln>
          <a:scene3d>
            <a:camera prst="legacyObliqueTopRight"/>
            <a:lightRig rig="legacyFlat3" dir="b"/>
          </a:scene3d>
          <a:sp3d extrusionH="989000" prstMaterial="legacyMatte">
            <a:bevelT w="13500" h="13500" prst="angle"/>
            <a:bevelB w="13500" h="13500" prst="angle"/>
            <a:extrusionClr>
              <a:srgbClr val="264B96"/>
            </a:extrusionClr>
          </a:sp3d>
        </p:spPr>
        <p:txBody>
          <a:bodyPr wrap="none" lIns="137160" tIns="155448" rIns="137160" bIns="155448" anchor="ctr">
            <a:flatTx/>
          </a:bodyPr>
          <a:lstStyle/>
          <a:p>
            <a:pPr algn="ctr">
              <a:lnSpc>
                <a:spcPct val="90000"/>
              </a:lnSpc>
            </a:pPr>
            <a:r>
              <a:rPr lang="en-US" altLang="zh-CN" sz="1400" i="1">
                <a:solidFill>
                  <a:schemeClr val="bg1"/>
                </a:solidFill>
              </a:rPr>
              <a:t>Multiphysics</a:t>
            </a:r>
          </a:p>
          <a:p>
            <a:pPr algn="ctr">
              <a:lnSpc>
                <a:spcPct val="90000"/>
              </a:lnSpc>
            </a:pPr>
            <a:r>
              <a:rPr lang="en-US" altLang="zh-CN" sz="1400" i="1">
                <a:solidFill>
                  <a:schemeClr val="bg1"/>
                </a:solidFill>
              </a:rPr>
              <a:t>Solvers</a:t>
            </a:r>
          </a:p>
        </p:txBody>
      </p:sp>
      <p:sp>
        <p:nvSpPr>
          <p:cNvPr id="4112" name="Rectangle 27"/>
          <p:cNvSpPr>
            <a:spLocks noChangeArrowheads="1"/>
          </p:cNvSpPr>
          <p:nvPr/>
        </p:nvSpPr>
        <p:spPr bwMode="auto">
          <a:xfrm>
            <a:off x="5083175" y="3886200"/>
            <a:ext cx="503238" cy="201613"/>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endParaRPr lang="en-US" altLang="zh-CN"/>
          </a:p>
        </p:txBody>
      </p:sp>
      <p:sp>
        <p:nvSpPr>
          <p:cNvPr id="4113" name="Rectangle 28"/>
          <p:cNvSpPr>
            <a:spLocks noChangeArrowheads="1"/>
          </p:cNvSpPr>
          <p:nvPr/>
        </p:nvSpPr>
        <p:spPr bwMode="auto">
          <a:xfrm>
            <a:off x="4341813" y="4068763"/>
            <a:ext cx="501650" cy="196850"/>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pPr algn="ctr"/>
            <a:r>
              <a:rPr lang="en-US" altLang="zh-CN" sz="1200" i="1">
                <a:solidFill>
                  <a:schemeClr val="bg1"/>
                </a:solidFill>
              </a:rPr>
              <a:t>Therm</a:t>
            </a:r>
          </a:p>
        </p:txBody>
      </p:sp>
      <p:sp>
        <p:nvSpPr>
          <p:cNvPr id="4114" name="Rectangle 29"/>
          <p:cNvSpPr>
            <a:spLocks noChangeArrowheads="1"/>
          </p:cNvSpPr>
          <p:nvPr/>
        </p:nvSpPr>
        <p:spPr bwMode="auto">
          <a:xfrm>
            <a:off x="4525963" y="3336925"/>
            <a:ext cx="503237" cy="503238"/>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rIns="137160" bIns="155448">
            <a:flatTx/>
          </a:bodyPr>
          <a:lstStyle/>
          <a:p>
            <a:pPr algn="ctr"/>
            <a:r>
              <a:rPr lang="en-US" altLang="zh-CN" sz="1200" i="1">
                <a:solidFill>
                  <a:schemeClr val="bg1"/>
                </a:solidFill>
              </a:rPr>
              <a:t>Struct</a:t>
            </a:r>
          </a:p>
        </p:txBody>
      </p:sp>
      <p:sp>
        <p:nvSpPr>
          <p:cNvPr id="4115" name="Rectangle 30"/>
          <p:cNvSpPr>
            <a:spLocks noChangeArrowheads="1"/>
          </p:cNvSpPr>
          <p:nvPr/>
        </p:nvSpPr>
        <p:spPr bwMode="auto">
          <a:xfrm>
            <a:off x="4344988" y="3519488"/>
            <a:ext cx="501650" cy="503237"/>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pPr algn="ctr"/>
            <a:r>
              <a:rPr lang="en-US" altLang="zh-CN" sz="1200" i="1">
                <a:solidFill>
                  <a:schemeClr val="bg1"/>
                </a:solidFill>
                <a:latin typeface="Arial Narrow" pitchFamily="34" charset="0"/>
              </a:rPr>
              <a:t>FLUENT</a:t>
            </a:r>
          </a:p>
        </p:txBody>
      </p:sp>
      <p:sp>
        <p:nvSpPr>
          <p:cNvPr id="4116" name="Rectangle 31"/>
          <p:cNvSpPr>
            <a:spLocks noChangeArrowheads="1"/>
          </p:cNvSpPr>
          <p:nvPr/>
        </p:nvSpPr>
        <p:spPr bwMode="auto">
          <a:xfrm>
            <a:off x="4889500" y="4068763"/>
            <a:ext cx="503238" cy="196850"/>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pPr algn="ctr"/>
            <a:r>
              <a:rPr lang="en-US" altLang="zh-CN" sz="1200" i="1">
                <a:solidFill>
                  <a:schemeClr val="bg1"/>
                </a:solidFill>
              </a:rPr>
              <a:t>Emag</a:t>
            </a:r>
          </a:p>
        </p:txBody>
      </p:sp>
      <p:sp>
        <p:nvSpPr>
          <p:cNvPr id="4117" name="Rectangle 32"/>
          <p:cNvSpPr>
            <a:spLocks noChangeArrowheads="1"/>
          </p:cNvSpPr>
          <p:nvPr/>
        </p:nvSpPr>
        <p:spPr bwMode="auto">
          <a:xfrm>
            <a:off x="4892675" y="3521075"/>
            <a:ext cx="503238" cy="503238"/>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pPr algn="ctr"/>
            <a:r>
              <a:rPr lang="en-US" altLang="zh-CN" sz="1200" i="1">
                <a:solidFill>
                  <a:schemeClr val="bg1"/>
                </a:solidFill>
              </a:rPr>
              <a:t>CFX</a:t>
            </a:r>
          </a:p>
        </p:txBody>
      </p:sp>
      <p:sp>
        <p:nvSpPr>
          <p:cNvPr id="4118" name="Rectangle 34"/>
          <p:cNvSpPr>
            <a:spLocks noChangeArrowheads="1"/>
          </p:cNvSpPr>
          <p:nvPr/>
        </p:nvSpPr>
        <p:spPr bwMode="auto">
          <a:xfrm rot="5400000">
            <a:off x="4440238" y="-2646362"/>
            <a:ext cx="457200" cy="8128000"/>
          </a:xfrm>
          <a:prstGeom prst="rect">
            <a:avLst/>
          </a:prstGeom>
          <a:gradFill rotWithShape="1">
            <a:gsLst>
              <a:gs pos="0">
                <a:schemeClr val="bg1"/>
              </a:gs>
              <a:gs pos="100000">
                <a:srgbClr val="C0C0C0">
                  <a:alpha val="50000"/>
                </a:srgbClr>
              </a:gs>
            </a:gsLst>
            <a:lin ang="0" scaled="1"/>
          </a:gradFill>
          <a:ln w="9525" algn="ctr">
            <a:solidFill>
              <a:schemeClr val="tx1"/>
            </a:solidFill>
            <a:miter lim="800000"/>
            <a:headEnd/>
            <a:tailEnd/>
          </a:ln>
        </p:spPr>
        <p:txBody>
          <a:bodyPr wrap="none" lIns="137160" tIns="155448" rIns="137160" bIns="155448" anchor="ctr"/>
          <a:lstStyle/>
          <a:p>
            <a:endParaRPr lang="en-US" altLang="zh-CN"/>
          </a:p>
        </p:txBody>
      </p:sp>
      <p:sp>
        <p:nvSpPr>
          <p:cNvPr id="4119" name="Rectangle 35"/>
          <p:cNvSpPr>
            <a:spLocks noChangeArrowheads="1"/>
          </p:cNvSpPr>
          <p:nvPr/>
        </p:nvSpPr>
        <p:spPr bwMode="auto">
          <a:xfrm rot="5400000">
            <a:off x="4640263" y="-2400300"/>
            <a:ext cx="274638" cy="7634287"/>
          </a:xfrm>
          <a:prstGeom prst="rect">
            <a:avLst/>
          </a:prstGeom>
          <a:solidFill>
            <a:srgbClr val="F8F8F8"/>
          </a:solidFill>
          <a:ln w="9525" algn="ctr">
            <a:solidFill>
              <a:schemeClr val="tx1"/>
            </a:solidFill>
            <a:miter lim="800000"/>
            <a:headEnd/>
            <a:tailEnd/>
          </a:ln>
        </p:spPr>
        <p:txBody>
          <a:bodyPr wrap="none" lIns="137160" tIns="155448" rIns="137160" bIns="155448" anchor="ctr"/>
          <a:lstStyle/>
          <a:p>
            <a:endParaRPr lang="en-US" altLang="zh-CN"/>
          </a:p>
        </p:txBody>
      </p:sp>
      <p:sp>
        <p:nvSpPr>
          <p:cNvPr id="4120" name="Text Box 36"/>
          <p:cNvSpPr txBox="1">
            <a:spLocks noChangeArrowheads="1"/>
          </p:cNvSpPr>
          <p:nvPr/>
        </p:nvSpPr>
        <p:spPr bwMode="auto">
          <a:xfrm>
            <a:off x="944563" y="1243013"/>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eaLnBrk="1" hangingPunct="1">
              <a:spcBef>
                <a:spcPct val="50000"/>
              </a:spcBef>
            </a:pPr>
            <a:r>
              <a:rPr lang="en-US" altLang="zh-CN" sz="1600" b="1"/>
              <a:t>11.0</a:t>
            </a:r>
          </a:p>
        </p:txBody>
      </p:sp>
      <p:graphicFrame>
        <p:nvGraphicFramePr>
          <p:cNvPr id="4098" name="Object 37"/>
          <p:cNvGraphicFramePr>
            <a:graphicFrameLocks noChangeAspect="1"/>
          </p:cNvGraphicFramePr>
          <p:nvPr/>
        </p:nvGraphicFramePr>
        <p:xfrm>
          <a:off x="639763" y="1301750"/>
          <a:ext cx="274637" cy="255588"/>
        </p:xfrm>
        <a:graphic>
          <a:graphicData uri="http://schemas.openxmlformats.org/presentationml/2006/ole">
            <mc:AlternateContent xmlns:mc="http://schemas.openxmlformats.org/markup-compatibility/2006">
              <mc:Choice xmlns:v="urn:schemas-microsoft-com:vml" Requires="v">
                <p:oleObj spid="_x0000_s26656" name="Package" r:id="rId4" imgW="770021" imgH="481263" progId="Package">
                  <p:embed/>
                </p:oleObj>
              </mc:Choice>
              <mc:Fallback>
                <p:oleObj name="Package" r:id="rId4" imgW="770021" imgH="481263" progId="Package">
                  <p:embed/>
                  <p:pic>
                    <p:nvPicPr>
                      <p:cNvPr id="0" name="Picture 29"/>
                      <p:cNvPicPr>
                        <a:picLocks noChangeAspect="1" noChangeArrowheads="1"/>
                      </p:cNvPicPr>
                      <p:nvPr/>
                    </p:nvPicPr>
                    <p:blipFill>
                      <a:blip r:embed="rId5">
                        <a:extLst>
                          <a:ext uri="{28A0092B-C50C-407E-A947-70E740481C1C}">
                            <a14:useLocalDpi xmlns:a14="http://schemas.microsoft.com/office/drawing/2010/main" val="0"/>
                          </a:ext>
                        </a:extLst>
                      </a:blip>
                      <a:srcRect l="28445" r="27261" b="33891"/>
                      <a:stretch>
                        <a:fillRect/>
                      </a:stretch>
                    </p:blipFill>
                    <p:spPr bwMode="auto">
                      <a:xfrm>
                        <a:off x="639763" y="1301750"/>
                        <a:ext cx="274637" cy="25558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pic>
                </p:oleObj>
              </mc:Fallback>
            </mc:AlternateContent>
          </a:graphicData>
        </a:graphic>
      </p:graphicFrame>
      <p:sp>
        <p:nvSpPr>
          <p:cNvPr id="4121" name="Text Box 38"/>
          <p:cNvSpPr txBox="1">
            <a:spLocks noChangeArrowheads="1"/>
          </p:cNvSpPr>
          <p:nvPr/>
        </p:nvSpPr>
        <p:spPr bwMode="auto">
          <a:xfrm>
            <a:off x="3703638" y="1244600"/>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eaLnBrk="1" hangingPunct="1">
              <a:spcBef>
                <a:spcPct val="50000"/>
              </a:spcBef>
            </a:pPr>
            <a:r>
              <a:rPr lang="en-US" altLang="zh-CN" sz="1600" b="1"/>
              <a:t>12.0</a:t>
            </a:r>
          </a:p>
        </p:txBody>
      </p:sp>
      <p:sp>
        <p:nvSpPr>
          <p:cNvPr id="4122" name="Text Box 39"/>
          <p:cNvSpPr txBox="1">
            <a:spLocks noChangeArrowheads="1"/>
          </p:cNvSpPr>
          <p:nvPr/>
        </p:nvSpPr>
        <p:spPr bwMode="auto">
          <a:xfrm>
            <a:off x="6859588" y="1246188"/>
            <a:ext cx="10064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eaLnBrk="1" hangingPunct="1">
              <a:spcBef>
                <a:spcPct val="50000"/>
              </a:spcBef>
            </a:pPr>
            <a:r>
              <a:rPr lang="en-US" altLang="zh-CN" sz="1600" b="1"/>
              <a:t>13.0  14.0</a:t>
            </a:r>
          </a:p>
        </p:txBody>
      </p:sp>
      <p:sp>
        <p:nvSpPr>
          <p:cNvPr id="4123" name="Rectangle 40"/>
          <p:cNvSpPr>
            <a:spLocks noChangeArrowheads="1"/>
          </p:cNvSpPr>
          <p:nvPr/>
        </p:nvSpPr>
        <p:spPr bwMode="auto">
          <a:xfrm rot="5400000">
            <a:off x="1096963" y="1143000"/>
            <a:ext cx="274638" cy="547687"/>
          </a:xfrm>
          <a:prstGeom prst="rect">
            <a:avLst/>
          </a:prstGeom>
          <a:gradFill rotWithShape="1">
            <a:gsLst>
              <a:gs pos="0">
                <a:srgbClr val="C1FFC1">
                  <a:alpha val="50000"/>
                </a:srgbClr>
              </a:gs>
              <a:gs pos="100000">
                <a:srgbClr val="33FF33">
                  <a:alpha val="64998"/>
                </a:srgbClr>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137160" tIns="155448" rIns="137160" bIns="155448" anchor="ctr"/>
          <a:lstStyle/>
          <a:p>
            <a:endParaRPr lang="en-US" altLang="zh-CN"/>
          </a:p>
        </p:txBody>
      </p:sp>
      <p:sp>
        <p:nvSpPr>
          <p:cNvPr id="4124" name="Rectangle 41"/>
          <p:cNvSpPr>
            <a:spLocks noChangeArrowheads="1"/>
          </p:cNvSpPr>
          <p:nvPr/>
        </p:nvSpPr>
        <p:spPr bwMode="auto">
          <a:xfrm rot="5400000">
            <a:off x="2742406" y="45244"/>
            <a:ext cx="274638" cy="2743200"/>
          </a:xfrm>
          <a:prstGeom prst="rect">
            <a:avLst/>
          </a:prstGeom>
          <a:gradFill rotWithShape="1">
            <a:gsLst>
              <a:gs pos="0">
                <a:srgbClr val="C1FFC1">
                  <a:alpha val="50000"/>
                </a:srgbClr>
              </a:gs>
              <a:gs pos="100000">
                <a:srgbClr val="33FF33">
                  <a:alpha val="64998"/>
                </a:srgbClr>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137160" tIns="155448" rIns="137160" bIns="155448" anchor="ctr"/>
          <a:lstStyle/>
          <a:p>
            <a:endParaRPr lang="en-US" altLang="zh-CN"/>
          </a:p>
        </p:txBody>
      </p:sp>
      <p:grpSp>
        <p:nvGrpSpPr>
          <p:cNvPr id="4125" name="Group 42"/>
          <p:cNvGrpSpPr>
            <a:grpSpLocks/>
          </p:cNvGrpSpPr>
          <p:nvPr/>
        </p:nvGrpSpPr>
        <p:grpSpPr bwMode="auto">
          <a:xfrm>
            <a:off x="5481638" y="3840163"/>
            <a:ext cx="969962" cy="868362"/>
            <a:chOff x="3453" y="2419"/>
            <a:chExt cx="611" cy="547"/>
          </a:xfrm>
        </p:grpSpPr>
        <p:sp>
          <p:nvSpPr>
            <p:cNvPr id="4147" name="Freeform 43"/>
            <p:cNvSpPr>
              <a:spLocks/>
            </p:cNvSpPr>
            <p:nvPr/>
          </p:nvSpPr>
          <p:spPr bwMode="auto">
            <a:xfrm flipH="1">
              <a:off x="3461" y="2419"/>
              <a:ext cx="576" cy="547"/>
            </a:xfrm>
            <a:custGeom>
              <a:avLst/>
              <a:gdLst>
                <a:gd name="T0" fmla="*/ 0 w 576"/>
                <a:gd name="T1" fmla="*/ 547 h 547"/>
                <a:gd name="T2" fmla="*/ 0 w 576"/>
                <a:gd name="T3" fmla="*/ 173 h 547"/>
                <a:gd name="T4" fmla="*/ 576 w 576"/>
                <a:gd name="T5" fmla="*/ 0 h 547"/>
                <a:gd name="T6" fmla="*/ 576 w 576"/>
                <a:gd name="T7" fmla="*/ 547 h 547"/>
                <a:gd name="T8" fmla="*/ 0 w 576"/>
                <a:gd name="T9" fmla="*/ 547 h 547"/>
                <a:gd name="T10" fmla="*/ 0 60000 65536"/>
                <a:gd name="T11" fmla="*/ 0 60000 65536"/>
                <a:gd name="T12" fmla="*/ 0 60000 65536"/>
                <a:gd name="T13" fmla="*/ 0 60000 65536"/>
                <a:gd name="T14" fmla="*/ 0 60000 65536"/>
                <a:gd name="T15" fmla="*/ 0 w 576"/>
                <a:gd name="T16" fmla="*/ 0 h 547"/>
                <a:gd name="T17" fmla="*/ 576 w 576"/>
                <a:gd name="T18" fmla="*/ 547 h 547"/>
              </a:gdLst>
              <a:ahLst/>
              <a:cxnLst>
                <a:cxn ang="T10">
                  <a:pos x="T0" y="T1"/>
                </a:cxn>
                <a:cxn ang="T11">
                  <a:pos x="T2" y="T3"/>
                </a:cxn>
                <a:cxn ang="T12">
                  <a:pos x="T4" y="T5"/>
                </a:cxn>
                <a:cxn ang="T13">
                  <a:pos x="T6" y="T7"/>
                </a:cxn>
                <a:cxn ang="T14">
                  <a:pos x="T8" y="T9"/>
                </a:cxn>
              </a:cxnLst>
              <a:rect l="T15" t="T16" r="T17" b="T18"/>
              <a:pathLst>
                <a:path w="576" h="547">
                  <a:moveTo>
                    <a:pt x="0" y="547"/>
                  </a:moveTo>
                  <a:lnTo>
                    <a:pt x="0" y="173"/>
                  </a:lnTo>
                  <a:lnTo>
                    <a:pt x="576" y="0"/>
                  </a:lnTo>
                  <a:lnTo>
                    <a:pt x="576" y="547"/>
                  </a:lnTo>
                  <a:lnTo>
                    <a:pt x="0" y="547"/>
                  </a:lnTo>
                  <a:close/>
                </a:path>
              </a:pathLst>
            </a:custGeom>
            <a:solidFill>
              <a:srgbClr val="264B96"/>
            </a:solidFill>
            <a:ln w="9525">
              <a:round/>
              <a:headEnd/>
              <a:tailEnd/>
            </a:ln>
            <a:scene3d>
              <a:camera prst="legacyObliqueTopRight"/>
              <a:lightRig rig="legacyFlat3" dir="b"/>
            </a:scene3d>
            <a:sp3d extrusionH="989000" prstMaterial="legacyMatte">
              <a:bevelT w="13500" h="13500" prst="angle"/>
              <a:bevelB w="13500" h="13500" prst="angle"/>
              <a:extrusionClr>
                <a:srgbClr val="264B96"/>
              </a:extrusionClr>
            </a:sp3d>
          </p:spPr>
          <p:txBody>
            <a:bodyPr wrap="none" lIns="137160" tIns="155448" rIns="137160" bIns="155448" anchor="ctr">
              <a:flatTx/>
            </a:bodyPr>
            <a:lstStyle/>
            <a:p>
              <a:endParaRPr lang="zh-CN" altLang="en-US"/>
            </a:p>
          </p:txBody>
        </p:sp>
        <p:sp>
          <p:nvSpPr>
            <p:cNvPr id="4148" name="Text Box 44"/>
            <p:cNvSpPr txBox="1">
              <a:spLocks noChangeArrowheads="1"/>
            </p:cNvSpPr>
            <p:nvPr/>
          </p:nvSpPr>
          <p:spPr bwMode="auto">
            <a:xfrm>
              <a:off x="3453" y="2583"/>
              <a:ext cx="611"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sz="1400" i="1">
                  <a:solidFill>
                    <a:schemeClr val="bg1"/>
                  </a:solidFill>
                </a:rPr>
                <a:t>Post</a:t>
              </a:r>
            </a:p>
            <a:p>
              <a:pPr algn="ctr" eaLnBrk="1" hangingPunct="1"/>
              <a:r>
                <a:rPr lang="en-US" altLang="zh-CN" sz="1400" i="1">
                  <a:solidFill>
                    <a:schemeClr val="bg1"/>
                  </a:solidFill>
                </a:rPr>
                <a:t>Processing</a:t>
              </a:r>
            </a:p>
          </p:txBody>
        </p:sp>
      </p:grpSp>
      <p:sp>
        <p:nvSpPr>
          <p:cNvPr id="4126" name="Freeform 45"/>
          <p:cNvSpPr>
            <a:spLocks/>
          </p:cNvSpPr>
          <p:nvPr/>
        </p:nvSpPr>
        <p:spPr bwMode="auto">
          <a:xfrm>
            <a:off x="5676900" y="3440113"/>
            <a:ext cx="823913" cy="538162"/>
          </a:xfrm>
          <a:custGeom>
            <a:avLst/>
            <a:gdLst>
              <a:gd name="T0" fmla="*/ 0 w 519"/>
              <a:gd name="T1" fmla="*/ 0 h 339"/>
              <a:gd name="T2" fmla="*/ 2147483647 w 519"/>
              <a:gd name="T3" fmla="*/ 2147483647 h 339"/>
              <a:gd name="T4" fmla="*/ 2147483647 w 519"/>
              <a:gd name="T5" fmla="*/ 2147483647 h 339"/>
              <a:gd name="T6" fmla="*/ 2147483647 w 519"/>
              <a:gd name="T7" fmla="*/ 2147483647 h 339"/>
              <a:gd name="T8" fmla="*/ 0 w 519"/>
              <a:gd name="T9" fmla="*/ 0 h 339"/>
              <a:gd name="T10" fmla="*/ 0 60000 65536"/>
              <a:gd name="T11" fmla="*/ 0 60000 65536"/>
              <a:gd name="T12" fmla="*/ 0 60000 65536"/>
              <a:gd name="T13" fmla="*/ 0 60000 65536"/>
              <a:gd name="T14" fmla="*/ 0 60000 65536"/>
              <a:gd name="T15" fmla="*/ 0 w 519"/>
              <a:gd name="T16" fmla="*/ 0 h 339"/>
              <a:gd name="T17" fmla="*/ 519 w 519"/>
              <a:gd name="T18" fmla="*/ 339 h 339"/>
            </a:gdLst>
            <a:ahLst/>
            <a:cxnLst>
              <a:cxn ang="T10">
                <a:pos x="T0" y="T1"/>
              </a:cxn>
              <a:cxn ang="T11">
                <a:pos x="T2" y="T3"/>
              </a:cxn>
              <a:cxn ang="T12">
                <a:pos x="T4" y="T5"/>
              </a:cxn>
              <a:cxn ang="T13">
                <a:pos x="T6" y="T7"/>
              </a:cxn>
              <a:cxn ang="T14">
                <a:pos x="T8" y="T9"/>
              </a:cxn>
            </a:cxnLst>
            <a:rect l="T15" t="T16" r="T17" b="T18"/>
            <a:pathLst>
              <a:path w="519" h="339">
                <a:moveTo>
                  <a:pt x="0" y="0"/>
                </a:moveTo>
                <a:lnTo>
                  <a:pt x="3" y="185"/>
                </a:lnTo>
                <a:lnTo>
                  <a:pt x="519" y="339"/>
                </a:lnTo>
                <a:lnTo>
                  <a:pt x="515" y="1"/>
                </a:lnTo>
                <a:lnTo>
                  <a:pt x="0" y="0"/>
                </a:lnTo>
                <a:close/>
              </a:path>
            </a:pathLst>
          </a:custGeom>
          <a:solidFill>
            <a:srgbClr val="C85890"/>
          </a:solidFill>
          <a:ln w="9525">
            <a:round/>
            <a:headEnd/>
            <a:tailEnd/>
          </a:ln>
          <a:scene3d>
            <a:camera prst="legacyObliqueTopRight"/>
            <a:lightRig rig="legacyFlat3" dir="b"/>
          </a:scene3d>
          <a:sp3d extrusionH="481000" prstMaterial="legacyMatte">
            <a:bevelT w="13500" h="13500" prst="angle"/>
            <a:bevelB w="13500" h="13500" prst="angle"/>
            <a:extrusionClr>
              <a:srgbClr val="C85890"/>
            </a:extrusionClr>
          </a:sp3d>
        </p:spPr>
        <p:txBody>
          <a:bodyPr wrap="none" lIns="137160" tIns="155448" rIns="137160" bIns="155448" anchor="ctr">
            <a:flatTx/>
          </a:bodyPr>
          <a:lstStyle/>
          <a:p>
            <a:endParaRPr lang="zh-CN" altLang="en-US"/>
          </a:p>
        </p:txBody>
      </p:sp>
      <p:grpSp>
        <p:nvGrpSpPr>
          <p:cNvPr id="4127" name="Group 46"/>
          <p:cNvGrpSpPr>
            <a:grpSpLocks/>
          </p:cNvGrpSpPr>
          <p:nvPr/>
        </p:nvGrpSpPr>
        <p:grpSpPr bwMode="auto">
          <a:xfrm>
            <a:off x="5584825" y="3475038"/>
            <a:ext cx="823913" cy="593725"/>
            <a:chOff x="3518" y="2189"/>
            <a:chExt cx="519" cy="374"/>
          </a:xfrm>
        </p:grpSpPr>
        <p:sp>
          <p:nvSpPr>
            <p:cNvPr id="4145" name="Freeform 47"/>
            <p:cNvSpPr>
              <a:spLocks/>
            </p:cNvSpPr>
            <p:nvPr/>
          </p:nvSpPr>
          <p:spPr bwMode="auto">
            <a:xfrm>
              <a:off x="3518" y="2224"/>
              <a:ext cx="519" cy="339"/>
            </a:xfrm>
            <a:custGeom>
              <a:avLst/>
              <a:gdLst>
                <a:gd name="T0" fmla="*/ 0 w 519"/>
                <a:gd name="T1" fmla="*/ 0 h 339"/>
                <a:gd name="T2" fmla="*/ 3 w 519"/>
                <a:gd name="T3" fmla="*/ 185 h 339"/>
                <a:gd name="T4" fmla="*/ 519 w 519"/>
                <a:gd name="T5" fmla="*/ 339 h 339"/>
                <a:gd name="T6" fmla="*/ 515 w 519"/>
                <a:gd name="T7" fmla="*/ 1 h 339"/>
                <a:gd name="T8" fmla="*/ 0 w 519"/>
                <a:gd name="T9" fmla="*/ 0 h 339"/>
                <a:gd name="T10" fmla="*/ 0 60000 65536"/>
                <a:gd name="T11" fmla="*/ 0 60000 65536"/>
                <a:gd name="T12" fmla="*/ 0 60000 65536"/>
                <a:gd name="T13" fmla="*/ 0 60000 65536"/>
                <a:gd name="T14" fmla="*/ 0 60000 65536"/>
                <a:gd name="T15" fmla="*/ 0 w 519"/>
                <a:gd name="T16" fmla="*/ 0 h 339"/>
                <a:gd name="T17" fmla="*/ 519 w 519"/>
                <a:gd name="T18" fmla="*/ 339 h 339"/>
              </a:gdLst>
              <a:ahLst/>
              <a:cxnLst>
                <a:cxn ang="T10">
                  <a:pos x="T0" y="T1"/>
                </a:cxn>
                <a:cxn ang="T11">
                  <a:pos x="T2" y="T3"/>
                </a:cxn>
                <a:cxn ang="T12">
                  <a:pos x="T4" y="T5"/>
                </a:cxn>
                <a:cxn ang="T13">
                  <a:pos x="T6" y="T7"/>
                </a:cxn>
                <a:cxn ang="T14">
                  <a:pos x="T8" y="T9"/>
                </a:cxn>
              </a:cxnLst>
              <a:rect l="T15" t="T16" r="T17" b="T18"/>
              <a:pathLst>
                <a:path w="519" h="339">
                  <a:moveTo>
                    <a:pt x="0" y="0"/>
                  </a:moveTo>
                  <a:lnTo>
                    <a:pt x="3" y="185"/>
                  </a:lnTo>
                  <a:lnTo>
                    <a:pt x="519" y="339"/>
                  </a:lnTo>
                  <a:lnTo>
                    <a:pt x="515" y="1"/>
                  </a:lnTo>
                  <a:lnTo>
                    <a:pt x="0" y="0"/>
                  </a:lnTo>
                  <a:close/>
                </a:path>
              </a:pathLst>
            </a:custGeom>
            <a:solidFill>
              <a:srgbClr val="993366"/>
            </a:solidFill>
            <a:ln w="9525">
              <a:round/>
              <a:headEnd/>
              <a:tailEnd/>
            </a:ln>
            <a:scene3d>
              <a:camera prst="legacyObliqueTopRight"/>
              <a:lightRig rig="legacyFlat3" dir="b"/>
            </a:scene3d>
            <a:sp3d extrusionH="227000" prstMaterial="legacyMatte">
              <a:bevelT w="13500" h="13500" prst="angle"/>
              <a:bevelB w="13500" h="13500" prst="angle"/>
              <a:extrusionClr>
                <a:srgbClr val="993366"/>
              </a:extrusionClr>
            </a:sp3d>
          </p:spPr>
          <p:txBody>
            <a:bodyPr wrap="none" lIns="137160" tIns="155448" rIns="137160" bIns="155448" anchor="ctr">
              <a:flatTx/>
            </a:bodyPr>
            <a:lstStyle/>
            <a:p>
              <a:endParaRPr lang="zh-CN" altLang="en-US"/>
            </a:p>
          </p:txBody>
        </p:sp>
        <p:sp>
          <p:nvSpPr>
            <p:cNvPr id="4146" name="Text Box 48"/>
            <p:cNvSpPr txBox="1">
              <a:spLocks noChangeArrowheads="1"/>
            </p:cNvSpPr>
            <p:nvPr/>
          </p:nvSpPr>
          <p:spPr bwMode="auto">
            <a:xfrm>
              <a:off x="3539" y="2189"/>
              <a:ext cx="4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sz="1200" i="1">
                  <a:solidFill>
                    <a:schemeClr val="bg1"/>
                  </a:solidFill>
                </a:rPr>
                <a:t>Structural</a:t>
              </a:r>
            </a:p>
            <a:p>
              <a:pPr algn="ctr" eaLnBrk="1" hangingPunct="1"/>
              <a:r>
                <a:rPr lang="en-US" altLang="zh-CN" sz="1200" i="1">
                  <a:solidFill>
                    <a:schemeClr val="bg1"/>
                  </a:solidFill>
                </a:rPr>
                <a:t>Post</a:t>
              </a:r>
            </a:p>
          </p:txBody>
        </p:sp>
      </p:grpSp>
      <p:sp>
        <p:nvSpPr>
          <p:cNvPr id="4128" name="Freeform 89"/>
          <p:cNvSpPr>
            <a:spLocks/>
          </p:cNvSpPr>
          <p:nvPr/>
        </p:nvSpPr>
        <p:spPr bwMode="auto">
          <a:xfrm>
            <a:off x="3336925" y="3529013"/>
            <a:ext cx="842963" cy="539750"/>
          </a:xfrm>
          <a:custGeom>
            <a:avLst/>
            <a:gdLst>
              <a:gd name="T0" fmla="*/ 2147483647 w 531"/>
              <a:gd name="T1" fmla="*/ 0 h 340"/>
              <a:gd name="T2" fmla="*/ 2147483647 w 531"/>
              <a:gd name="T3" fmla="*/ 2147483647 h 340"/>
              <a:gd name="T4" fmla="*/ 0 w 531"/>
              <a:gd name="T5" fmla="*/ 2147483647 h 340"/>
              <a:gd name="T6" fmla="*/ 0 w 531"/>
              <a:gd name="T7" fmla="*/ 0 h 340"/>
              <a:gd name="T8" fmla="*/ 2147483647 w 531"/>
              <a:gd name="T9" fmla="*/ 0 h 340"/>
              <a:gd name="T10" fmla="*/ 0 60000 65536"/>
              <a:gd name="T11" fmla="*/ 0 60000 65536"/>
              <a:gd name="T12" fmla="*/ 0 60000 65536"/>
              <a:gd name="T13" fmla="*/ 0 60000 65536"/>
              <a:gd name="T14" fmla="*/ 0 60000 65536"/>
              <a:gd name="T15" fmla="*/ 0 w 531"/>
              <a:gd name="T16" fmla="*/ 0 h 340"/>
              <a:gd name="T17" fmla="*/ 531 w 531"/>
              <a:gd name="T18" fmla="*/ 340 h 340"/>
            </a:gdLst>
            <a:ahLst/>
            <a:cxnLst>
              <a:cxn ang="T10">
                <a:pos x="T0" y="T1"/>
              </a:cxn>
              <a:cxn ang="T11">
                <a:pos x="T2" y="T3"/>
              </a:cxn>
              <a:cxn ang="T12">
                <a:pos x="T4" y="T5"/>
              </a:cxn>
              <a:cxn ang="T13">
                <a:pos x="T6" y="T7"/>
              </a:cxn>
              <a:cxn ang="T14">
                <a:pos x="T8" y="T9"/>
              </a:cxn>
            </a:cxnLst>
            <a:rect l="T15" t="T16" r="T17" b="T18"/>
            <a:pathLst>
              <a:path w="531" h="340">
                <a:moveTo>
                  <a:pt x="531" y="0"/>
                </a:moveTo>
                <a:lnTo>
                  <a:pt x="531" y="186"/>
                </a:lnTo>
                <a:lnTo>
                  <a:pt x="0" y="340"/>
                </a:lnTo>
                <a:lnTo>
                  <a:pt x="0" y="0"/>
                </a:lnTo>
                <a:lnTo>
                  <a:pt x="531" y="0"/>
                </a:lnTo>
                <a:close/>
              </a:path>
            </a:pathLst>
          </a:custGeom>
          <a:solidFill>
            <a:srgbClr val="808000"/>
          </a:solidFill>
          <a:ln w="9525">
            <a:round/>
            <a:headEnd/>
            <a:tailEnd/>
          </a:ln>
          <a:scene3d>
            <a:camera prst="legacyObliqueTopRight"/>
            <a:lightRig rig="legacyFlat3" dir="b"/>
          </a:scene3d>
          <a:sp3d extrusionH="227000" prstMaterial="legacyMatte">
            <a:bevelT w="13500" h="13500" prst="angle"/>
            <a:bevelB w="13500" h="13500" prst="angle"/>
            <a:extrusionClr>
              <a:srgbClr val="808000"/>
            </a:extrusionClr>
          </a:sp3d>
        </p:spPr>
        <p:txBody>
          <a:bodyPr wrap="none" lIns="137160" tIns="155448" rIns="137160" bIns="155448" anchor="ctr">
            <a:flatTx/>
          </a:bodyPr>
          <a:lstStyle/>
          <a:p>
            <a:endParaRPr lang="zh-CN" altLang="en-US"/>
          </a:p>
        </p:txBody>
      </p:sp>
      <p:sp>
        <p:nvSpPr>
          <p:cNvPr id="4129" name="Text Box 90"/>
          <p:cNvSpPr txBox="1">
            <a:spLocks noChangeArrowheads="1"/>
          </p:cNvSpPr>
          <p:nvPr/>
        </p:nvSpPr>
        <p:spPr bwMode="auto">
          <a:xfrm>
            <a:off x="3386138" y="3484563"/>
            <a:ext cx="74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sz="1200" i="1">
                <a:solidFill>
                  <a:schemeClr val="bg1"/>
                </a:solidFill>
              </a:rPr>
              <a:t>Structural</a:t>
            </a:r>
          </a:p>
          <a:p>
            <a:pPr algn="ctr" eaLnBrk="1" hangingPunct="1"/>
            <a:r>
              <a:rPr lang="en-US" altLang="zh-CN" sz="1200" i="1">
                <a:solidFill>
                  <a:schemeClr val="bg1"/>
                </a:solidFill>
              </a:rPr>
              <a:t>Setup</a:t>
            </a:r>
          </a:p>
        </p:txBody>
      </p:sp>
      <p:grpSp>
        <p:nvGrpSpPr>
          <p:cNvPr id="4130" name="Group 49"/>
          <p:cNvGrpSpPr>
            <a:grpSpLocks/>
          </p:cNvGrpSpPr>
          <p:nvPr/>
        </p:nvGrpSpPr>
        <p:grpSpPr bwMode="auto">
          <a:xfrm>
            <a:off x="6453188" y="3530600"/>
            <a:ext cx="914400" cy="1177925"/>
            <a:chOff x="4065" y="2224"/>
            <a:chExt cx="576" cy="742"/>
          </a:xfrm>
        </p:grpSpPr>
        <p:sp>
          <p:nvSpPr>
            <p:cNvPr id="4143" name="Rectangle 50"/>
            <p:cNvSpPr>
              <a:spLocks noChangeArrowheads="1"/>
            </p:cNvSpPr>
            <p:nvPr/>
          </p:nvSpPr>
          <p:spPr bwMode="auto">
            <a:xfrm>
              <a:off x="4065" y="2592"/>
              <a:ext cx="576" cy="374"/>
            </a:xfrm>
            <a:prstGeom prst="rect">
              <a:avLst/>
            </a:prstGeom>
            <a:solidFill>
              <a:srgbClr val="264B96"/>
            </a:solidFill>
            <a:ln w="9525">
              <a:miter lim="800000"/>
              <a:headEnd/>
              <a:tailEnd/>
            </a:ln>
            <a:scene3d>
              <a:camera prst="legacyObliqueTopRight"/>
              <a:lightRig rig="legacyFlat3" dir="b"/>
            </a:scene3d>
            <a:sp3d extrusionH="989000" prstMaterial="legacyMatte">
              <a:bevelT w="13500" h="13500" prst="angle"/>
              <a:bevelB w="13500" h="13500" prst="angle"/>
              <a:extrusionClr>
                <a:srgbClr val="264B96"/>
              </a:extrusionClr>
            </a:sp3d>
          </p:spPr>
          <p:txBody>
            <a:bodyPr wrap="none" lIns="137160" tIns="155448" rIns="137160" bIns="155448" anchor="ctr">
              <a:flatTx/>
            </a:bodyPr>
            <a:lstStyle/>
            <a:p>
              <a:pPr algn="ctr"/>
              <a:r>
                <a:rPr lang="en-US" altLang="zh-CN" sz="1400" i="1">
                  <a:solidFill>
                    <a:schemeClr val="bg1"/>
                  </a:solidFill>
                </a:rPr>
                <a:t>Add-ins</a:t>
              </a:r>
            </a:p>
          </p:txBody>
        </p:sp>
        <p:sp>
          <p:nvSpPr>
            <p:cNvPr id="4144" name="Rectangle 51"/>
            <p:cNvSpPr>
              <a:spLocks noChangeArrowheads="1"/>
            </p:cNvSpPr>
            <p:nvPr/>
          </p:nvSpPr>
          <p:spPr bwMode="auto">
            <a:xfrm>
              <a:off x="4122" y="2224"/>
              <a:ext cx="519" cy="339"/>
            </a:xfrm>
            <a:prstGeom prst="rect">
              <a:avLst/>
            </a:prstGeom>
            <a:solidFill>
              <a:srgbClr val="638AD7"/>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638AD7"/>
              </a:extrusionClr>
            </a:sp3d>
          </p:spPr>
          <p:txBody>
            <a:bodyPr wrap="none" lIns="137160" tIns="155448" rIns="137160" bIns="155448" anchor="ctr">
              <a:flatTx/>
            </a:bodyPr>
            <a:lstStyle/>
            <a:p>
              <a:pPr algn="ctr"/>
              <a:r>
                <a:rPr lang="en-US" altLang="zh-CN" sz="1200" i="1">
                  <a:solidFill>
                    <a:schemeClr val="bg1"/>
                  </a:solidFill>
                </a:rPr>
                <a:t>Data &amp;</a:t>
              </a:r>
            </a:p>
            <a:p>
              <a:pPr algn="ctr"/>
              <a:r>
                <a:rPr lang="en-US" altLang="zh-CN" sz="1200" i="1">
                  <a:solidFill>
                    <a:schemeClr val="bg1"/>
                  </a:solidFill>
                </a:rPr>
                <a:t>Process</a:t>
              </a:r>
            </a:p>
            <a:p>
              <a:pPr algn="ctr"/>
              <a:r>
                <a:rPr lang="en-US" altLang="zh-CN" sz="1200" i="1">
                  <a:solidFill>
                    <a:schemeClr val="bg1"/>
                  </a:solidFill>
                </a:rPr>
                <a:t>Mgmt</a:t>
              </a:r>
            </a:p>
          </p:txBody>
        </p:sp>
      </p:grpSp>
      <p:grpSp>
        <p:nvGrpSpPr>
          <p:cNvPr id="4131" name="Group 56"/>
          <p:cNvGrpSpPr>
            <a:grpSpLocks/>
          </p:cNvGrpSpPr>
          <p:nvPr/>
        </p:nvGrpSpPr>
        <p:grpSpPr bwMode="auto">
          <a:xfrm>
            <a:off x="1470025" y="3017838"/>
            <a:ext cx="5897563" cy="457200"/>
            <a:chOff x="926" y="1901"/>
            <a:chExt cx="3715" cy="288"/>
          </a:xfrm>
        </p:grpSpPr>
        <p:sp>
          <p:nvSpPr>
            <p:cNvPr id="4140" name="AutoShape 57"/>
            <p:cNvSpPr>
              <a:spLocks noChangeArrowheads="1"/>
            </p:cNvSpPr>
            <p:nvPr/>
          </p:nvSpPr>
          <p:spPr bwMode="auto">
            <a:xfrm rot="10800000">
              <a:off x="926" y="1901"/>
              <a:ext cx="3715"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285 w 21600"/>
                <a:gd name="T13" fmla="*/ 2250 h 21600"/>
                <a:gd name="T14" fmla="*/ 19315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965" y="21600"/>
                  </a:lnTo>
                  <a:lnTo>
                    <a:pt x="20635" y="21600"/>
                  </a:lnTo>
                  <a:lnTo>
                    <a:pt x="21600" y="0"/>
                  </a:lnTo>
                  <a:close/>
                </a:path>
              </a:pathLst>
            </a:custGeom>
            <a:solidFill>
              <a:srgbClr val="517CD3"/>
            </a:solidFill>
            <a:ln w="9525">
              <a:round/>
              <a:headEnd/>
              <a:tailEnd/>
            </a:ln>
            <a:scene3d>
              <a:camera prst="legacyObliqueTopRight"/>
              <a:lightRig rig="legacyFlat3" dir="b"/>
            </a:scene3d>
            <a:sp3d extrusionH="735000" prstMaterial="legacyMatte">
              <a:bevelT w="13500" h="13500" prst="angle"/>
              <a:bevelB w="13500" h="13500" prst="angle"/>
              <a:extrusionClr>
                <a:srgbClr val="517CD3"/>
              </a:extrusionClr>
            </a:sp3d>
          </p:spPr>
          <p:txBody>
            <a:bodyPr wrap="none" lIns="137160" tIns="155448" rIns="137160" bIns="155448" anchor="ctr">
              <a:flatTx/>
            </a:bodyPr>
            <a:lstStyle/>
            <a:p>
              <a:endParaRPr lang="zh-CN" altLang="en-US"/>
            </a:p>
          </p:txBody>
        </p:sp>
        <p:sp>
          <p:nvSpPr>
            <p:cNvPr id="4141" name="Text Box 58"/>
            <p:cNvSpPr txBox="1">
              <a:spLocks noChangeArrowheads="1"/>
            </p:cNvSpPr>
            <p:nvPr/>
          </p:nvSpPr>
          <p:spPr bwMode="auto">
            <a:xfrm>
              <a:off x="1041" y="1936"/>
              <a:ext cx="13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i="1">
                  <a:solidFill>
                    <a:schemeClr val="bg1"/>
                  </a:solidFill>
                </a:rPr>
                <a:t>Project Management</a:t>
              </a:r>
            </a:p>
          </p:txBody>
        </p:sp>
        <p:sp>
          <p:nvSpPr>
            <p:cNvPr id="4142" name="Text Box 59"/>
            <p:cNvSpPr txBox="1">
              <a:spLocks noChangeArrowheads="1"/>
            </p:cNvSpPr>
            <p:nvPr/>
          </p:nvSpPr>
          <p:spPr bwMode="auto">
            <a:xfrm>
              <a:off x="3095" y="1936"/>
              <a:ext cx="140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r" eaLnBrk="1" hangingPunct="1"/>
              <a:r>
                <a:rPr lang="en-US" altLang="zh-CN" i="1">
                  <a:solidFill>
                    <a:schemeClr val="bg1"/>
                  </a:solidFill>
                </a:rPr>
                <a:t> Simulation Workflow</a:t>
              </a:r>
            </a:p>
          </p:txBody>
        </p:sp>
      </p:grpSp>
      <p:sp>
        <p:nvSpPr>
          <p:cNvPr id="1170492" name="Text Box 60"/>
          <p:cNvSpPr txBox="1">
            <a:spLocks noChangeArrowheads="1"/>
          </p:cNvSpPr>
          <p:nvPr/>
        </p:nvSpPr>
        <p:spPr bwMode="auto">
          <a:xfrm>
            <a:off x="46038" y="5989638"/>
            <a:ext cx="91440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7160" tIns="155448" rIns="137160" bIns="155448" anchor="ct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spcBef>
                <a:spcPct val="50000"/>
              </a:spcBef>
            </a:pPr>
            <a:r>
              <a:rPr lang="en-US" altLang="zh-CN" sz="2600" b="1"/>
              <a:t>Vertical Products Designed to Address Industry Needs</a:t>
            </a:r>
            <a:r>
              <a:rPr lang="en-US" altLang="zh-CN" sz="2800" b="1"/>
              <a:t> </a:t>
            </a:r>
          </a:p>
        </p:txBody>
      </p:sp>
      <p:sp>
        <p:nvSpPr>
          <p:cNvPr id="1170493" name="Rectangle 61"/>
          <p:cNvSpPr>
            <a:spLocks noChangeArrowheads="1"/>
          </p:cNvSpPr>
          <p:nvPr/>
        </p:nvSpPr>
        <p:spPr bwMode="auto">
          <a:xfrm rot="10800000">
            <a:off x="1836738" y="1873250"/>
            <a:ext cx="457200" cy="1096963"/>
          </a:xfrm>
          <a:prstGeom prst="rect">
            <a:avLst/>
          </a:prstGeom>
          <a:solidFill>
            <a:srgbClr val="32A9CE"/>
          </a:solidFill>
          <a:ln w="9525">
            <a:miter lim="800000"/>
            <a:headEnd/>
            <a:tailEnd/>
          </a:ln>
          <a:scene3d>
            <a:camera prst="legacyObliqueTopRight"/>
            <a:lightRig rig="legacyFlat3" dir="b"/>
          </a:scene3d>
          <a:sp3d extrusionH="481000" prstMaterial="legacyMatte">
            <a:bevelT w="13500" h="13500" prst="angle"/>
            <a:bevelB w="13500" h="13500" prst="angle"/>
            <a:extrusionClr>
              <a:srgbClr val="32A9CE"/>
            </a:extrusionClr>
          </a:sp3d>
        </p:spPr>
        <p:txBody>
          <a:bodyPr vert="eaVert" wrap="none" lIns="137160" tIns="155448" rIns="137160" bIns="155448" anchor="ctr">
            <a:flatTx/>
          </a:bodyPr>
          <a:lstStyle/>
          <a:p>
            <a:pPr algn="ctr"/>
            <a:r>
              <a:rPr lang="en-US" altLang="zh-CN" sz="1600" i="1">
                <a:solidFill>
                  <a:schemeClr val="bg1"/>
                </a:solidFill>
              </a:rPr>
              <a:t>Turbo</a:t>
            </a:r>
          </a:p>
        </p:txBody>
      </p:sp>
      <p:sp>
        <p:nvSpPr>
          <p:cNvPr id="1170494" name="Rectangle 62"/>
          <p:cNvSpPr>
            <a:spLocks noChangeArrowheads="1"/>
          </p:cNvSpPr>
          <p:nvPr/>
        </p:nvSpPr>
        <p:spPr bwMode="auto">
          <a:xfrm rot="10800000">
            <a:off x="2336800" y="1873250"/>
            <a:ext cx="457200" cy="1096963"/>
          </a:xfrm>
          <a:prstGeom prst="rect">
            <a:avLst/>
          </a:prstGeom>
          <a:solidFill>
            <a:srgbClr val="32A9CE"/>
          </a:solidFill>
          <a:ln w="9525">
            <a:miter lim="800000"/>
            <a:headEnd/>
            <a:tailEnd/>
          </a:ln>
          <a:scene3d>
            <a:camera prst="legacyObliqueTopRight"/>
            <a:lightRig rig="legacyFlat3" dir="b"/>
          </a:scene3d>
          <a:sp3d extrusionH="481000" prstMaterial="legacyMatte">
            <a:bevelT w="13500" h="13500" prst="angle"/>
            <a:bevelB w="13500" h="13500" prst="angle"/>
            <a:extrusionClr>
              <a:srgbClr val="32A9CE"/>
            </a:extrusionClr>
          </a:sp3d>
        </p:spPr>
        <p:txBody>
          <a:bodyPr vert="eaVert" wrap="none" lIns="137160" tIns="155448" rIns="137160" bIns="155448" anchor="ctr">
            <a:flatTx/>
          </a:bodyPr>
          <a:lstStyle/>
          <a:p>
            <a:pPr algn="ctr"/>
            <a:r>
              <a:rPr lang="en-US" altLang="zh-CN" sz="1600" i="1">
                <a:solidFill>
                  <a:schemeClr val="bg1"/>
                </a:solidFill>
              </a:rPr>
              <a:t>Offshore</a:t>
            </a:r>
          </a:p>
        </p:txBody>
      </p:sp>
      <p:sp>
        <p:nvSpPr>
          <p:cNvPr id="1170495" name="Rectangle 63"/>
          <p:cNvSpPr>
            <a:spLocks noChangeArrowheads="1"/>
          </p:cNvSpPr>
          <p:nvPr/>
        </p:nvSpPr>
        <p:spPr bwMode="auto">
          <a:xfrm rot="10800000">
            <a:off x="2841625" y="1874838"/>
            <a:ext cx="457200" cy="1096962"/>
          </a:xfrm>
          <a:prstGeom prst="rect">
            <a:avLst/>
          </a:prstGeom>
          <a:solidFill>
            <a:srgbClr val="32A9CE"/>
          </a:solidFill>
          <a:ln w="9525">
            <a:miter lim="800000"/>
            <a:headEnd/>
            <a:tailEnd/>
          </a:ln>
          <a:scene3d>
            <a:camera prst="legacyObliqueTopRight"/>
            <a:lightRig rig="legacyFlat3" dir="b"/>
          </a:scene3d>
          <a:sp3d extrusionH="481000" prstMaterial="legacyMatte">
            <a:bevelT w="13500" h="13500" prst="angle"/>
            <a:bevelB w="13500" h="13500" prst="angle"/>
            <a:extrusionClr>
              <a:srgbClr val="32A9CE"/>
            </a:extrusionClr>
          </a:sp3d>
        </p:spPr>
        <p:txBody>
          <a:bodyPr vert="eaVert" wrap="none" lIns="137160" tIns="155448" rIns="137160" bIns="155448" anchor="ctr">
            <a:flatTx/>
          </a:bodyPr>
          <a:lstStyle/>
          <a:p>
            <a:pPr algn="ctr"/>
            <a:r>
              <a:rPr lang="en-US" altLang="zh-CN" sz="1600" i="1">
                <a:solidFill>
                  <a:schemeClr val="bg1"/>
                </a:solidFill>
              </a:rPr>
              <a:t>Electronics</a:t>
            </a:r>
          </a:p>
        </p:txBody>
      </p:sp>
      <p:sp>
        <p:nvSpPr>
          <p:cNvPr id="1170496" name="Rectangle 64"/>
          <p:cNvSpPr>
            <a:spLocks noChangeArrowheads="1"/>
          </p:cNvSpPr>
          <p:nvPr/>
        </p:nvSpPr>
        <p:spPr bwMode="auto">
          <a:xfrm rot="10800000">
            <a:off x="3343275" y="1873250"/>
            <a:ext cx="457200" cy="1096963"/>
          </a:xfrm>
          <a:prstGeom prst="rect">
            <a:avLst/>
          </a:prstGeom>
          <a:solidFill>
            <a:srgbClr val="32A9CE"/>
          </a:solidFill>
          <a:ln w="9525">
            <a:miter lim="800000"/>
            <a:headEnd/>
            <a:tailEnd/>
          </a:ln>
          <a:scene3d>
            <a:camera prst="legacyObliqueTopRight"/>
            <a:lightRig rig="legacyFlat3" dir="b"/>
          </a:scene3d>
          <a:sp3d extrusionH="481000" prstMaterial="legacyMatte">
            <a:bevelT w="13500" h="13500" prst="angle"/>
            <a:bevelB w="13500" h="13500" prst="angle"/>
            <a:extrusionClr>
              <a:srgbClr val="32A9CE"/>
            </a:extrusionClr>
          </a:sp3d>
        </p:spPr>
        <p:txBody>
          <a:bodyPr vert="eaVert" wrap="none" lIns="137160" tIns="155448" rIns="137160" bIns="155448" anchor="ctr">
            <a:flatTx/>
          </a:bodyPr>
          <a:lstStyle/>
          <a:p>
            <a:pPr algn="ctr"/>
            <a:r>
              <a:rPr lang="en-US" altLang="zh-CN" sz="1600" i="1">
                <a:solidFill>
                  <a:schemeClr val="bg1"/>
                </a:solidFill>
              </a:rPr>
              <a:t>Polymers</a:t>
            </a:r>
          </a:p>
        </p:txBody>
      </p:sp>
      <p:sp>
        <p:nvSpPr>
          <p:cNvPr id="1170497" name="Rectangle 65"/>
          <p:cNvSpPr>
            <a:spLocks noChangeArrowheads="1"/>
          </p:cNvSpPr>
          <p:nvPr/>
        </p:nvSpPr>
        <p:spPr bwMode="auto">
          <a:xfrm rot="10800000">
            <a:off x="3846513" y="1873250"/>
            <a:ext cx="457200" cy="1096963"/>
          </a:xfrm>
          <a:prstGeom prst="rect">
            <a:avLst/>
          </a:prstGeom>
          <a:solidFill>
            <a:srgbClr val="32A9CE"/>
          </a:solidFill>
          <a:ln w="9525">
            <a:miter lim="800000"/>
            <a:headEnd/>
            <a:tailEnd/>
          </a:ln>
          <a:scene3d>
            <a:camera prst="legacyObliqueTopRight"/>
            <a:lightRig rig="legacyFlat3" dir="b"/>
          </a:scene3d>
          <a:sp3d extrusionH="481000" prstMaterial="legacyMatte">
            <a:bevelT w="13500" h="13500" prst="angle"/>
            <a:bevelB w="13500" h="13500" prst="angle"/>
            <a:extrusionClr>
              <a:srgbClr val="32A9CE"/>
            </a:extrusionClr>
          </a:sp3d>
        </p:spPr>
        <p:txBody>
          <a:bodyPr vert="eaVert" wrap="none" lIns="137160" tIns="155448" rIns="137160" bIns="155448" anchor="ctr">
            <a:flatTx/>
          </a:bodyPr>
          <a:lstStyle/>
          <a:p>
            <a:pPr algn="ctr"/>
            <a:r>
              <a:rPr lang="en-US" altLang="zh-CN" sz="1600" i="1">
                <a:solidFill>
                  <a:schemeClr val="bg1"/>
                </a:solidFill>
              </a:rPr>
              <a:t>…</a:t>
            </a:r>
          </a:p>
        </p:txBody>
      </p:sp>
      <p:sp>
        <p:nvSpPr>
          <p:cNvPr id="1170498" name="Rectangle 66"/>
          <p:cNvSpPr>
            <a:spLocks noChangeArrowheads="1"/>
          </p:cNvSpPr>
          <p:nvPr/>
        </p:nvSpPr>
        <p:spPr bwMode="auto">
          <a:xfrm rot="5400000">
            <a:off x="4797425" y="733425"/>
            <a:ext cx="274638" cy="1366838"/>
          </a:xfrm>
          <a:prstGeom prst="rect">
            <a:avLst/>
          </a:prstGeom>
          <a:gradFill rotWithShape="1">
            <a:gsLst>
              <a:gs pos="0">
                <a:srgbClr val="C1FFC1">
                  <a:alpha val="50000"/>
                </a:srgbClr>
              </a:gs>
              <a:gs pos="100000">
                <a:srgbClr val="33FF33">
                  <a:alpha val="64998"/>
                </a:srgbClr>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137160" tIns="155448" rIns="137160" bIns="155448" anchor="ctr"/>
          <a:lstStyle/>
          <a:p>
            <a:endParaRPr lang="en-US" altLang="zh-CN"/>
          </a:p>
        </p:txBody>
      </p:sp>
      <p:sp>
        <p:nvSpPr>
          <p:cNvPr id="63" name="Rectangle 77"/>
          <p:cNvSpPr txBox="1">
            <a:spLocks noChangeArrowheads="1"/>
          </p:cNvSpPr>
          <p:nvPr/>
        </p:nvSpPr>
        <p:spPr bwMode="auto">
          <a:xfrm>
            <a:off x="241076" y="129828"/>
            <a:ext cx="6707188" cy="8509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方正小标宋简体" pitchFamily="65" charset="-122"/>
                <a:ea typeface="方正小标宋简体" pitchFamily="65" charset="-122"/>
                <a:cs typeface="方正小标宋简体"/>
              </a:defRPr>
            </a:lvl1pPr>
            <a:lvl2pPr algn="l" rtl="0" eaLnBrk="0" fontAlgn="base" hangingPunct="0">
              <a:spcBef>
                <a:spcPct val="0"/>
              </a:spcBef>
              <a:spcAft>
                <a:spcPct val="0"/>
              </a:spcAft>
              <a:defRPr sz="2800">
                <a:solidFill>
                  <a:schemeClr val="bg1"/>
                </a:solidFill>
                <a:latin typeface="方正小标宋简体"/>
                <a:ea typeface="方正小标宋简体"/>
                <a:cs typeface="方正小标宋简体"/>
              </a:defRPr>
            </a:lvl2pPr>
            <a:lvl3pPr algn="l" rtl="0" eaLnBrk="0" fontAlgn="base" hangingPunct="0">
              <a:spcBef>
                <a:spcPct val="0"/>
              </a:spcBef>
              <a:spcAft>
                <a:spcPct val="0"/>
              </a:spcAft>
              <a:defRPr sz="2800">
                <a:solidFill>
                  <a:schemeClr val="bg1"/>
                </a:solidFill>
                <a:latin typeface="方正小标宋简体"/>
                <a:ea typeface="方正小标宋简体"/>
                <a:cs typeface="方正小标宋简体"/>
              </a:defRPr>
            </a:lvl3pPr>
            <a:lvl4pPr algn="l" rtl="0" eaLnBrk="0" fontAlgn="base" hangingPunct="0">
              <a:spcBef>
                <a:spcPct val="0"/>
              </a:spcBef>
              <a:spcAft>
                <a:spcPct val="0"/>
              </a:spcAft>
              <a:defRPr sz="2800">
                <a:solidFill>
                  <a:schemeClr val="bg1"/>
                </a:solidFill>
                <a:latin typeface="方正小标宋简体"/>
                <a:ea typeface="方正小标宋简体"/>
                <a:cs typeface="方正小标宋简体"/>
              </a:defRPr>
            </a:lvl4pPr>
            <a:lvl5pPr algn="l" rtl="0" eaLnBrk="0" fontAlgn="base" hangingPunct="0">
              <a:spcBef>
                <a:spcPct val="0"/>
              </a:spcBef>
              <a:spcAft>
                <a:spcPct val="0"/>
              </a:spcAft>
              <a:defRPr sz="2800">
                <a:solidFill>
                  <a:schemeClr val="bg1"/>
                </a:solidFill>
                <a:latin typeface="方正小标宋简体"/>
                <a:ea typeface="方正小标宋简体"/>
                <a:cs typeface="方正小标宋简体"/>
              </a:defRPr>
            </a:lvl5pPr>
            <a:lvl6pPr marL="457200" algn="l" rtl="0" eaLnBrk="1" fontAlgn="base" hangingPunct="1">
              <a:spcBef>
                <a:spcPct val="0"/>
              </a:spcBef>
              <a:spcAft>
                <a:spcPct val="0"/>
              </a:spcAft>
              <a:defRPr sz="2500">
                <a:solidFill>
                  <a:schemeClr val="tx1"/>
                </a:solidFill>
                <a:latin typeface="Arial" charset="0"/>
                <a:ea typeface="黑体" pitchFamily="2" charset="-122"/>
              </a:defRPr>
            </a:lvl6pPr>
            <a:lvl7pPr marL="914400" algn="l" rtl="0" eaLnBrk="1" fontAlgn="base" hangingPunct="1">
              <a:spcBef>
                <a:spcPct val="0"/>
              </a:spcBef>
              <a:spcAft>
                <a:spcPct val="0"/>
              </a:spcAft>
              <a:defRPr sz="2500">
                <a:solidFill>
                  <a:schemeClr val="tx1"/>
                </a:solidFill>
                <a:latin typeface="Arial" charset="0"/>
                <a:ea typeface="黑体" pitchFamily="2" charset="-122"/>
              </a:defRPr>
            </a:lvl7pPr>
            <a:lvl8pPr marL="1371600" algn="l" rtl="0" eaLnBrk="1" fontAlgn="base" hangingPunct="1">
              <a:spcBef>
                <a:spcPct val="0"/>
              </a:spcBef>
              <a:spcAft>
                <a:spcPct val="0"/>
              </a:spcAft>
              <a:defRPr sz="2500">
                <a:solidFill>
                  <a:schemeClr val="tx1"/>
                </a:solidFill>
                <a:latin typeface="Arial" charset="0"/>
                <a:ea typeface="黑体" pitchFamily="2" charset="-122"/>
              </a:defRPr>
            </a:lvl8pPr>
            <a:lvl9pPr marL="1828800" algn="l" rtl="0" eaLnBrk="1" fontAlgn="base" hangingPunct="1">
              <a:spcBef>
                <a:spcPct val="0"/>
              </a:spcBef>
              <a:spcAft>
                <a:spcPct val="0"/>
              </a:spcAft>
              <a:defRPr sz="2500">
                <a:solidFill>
                  <a:schemeClr val="tx1"/>
                </a:solidFill>
                <a:latin typeface="Arial" charset="0"/>
                <a:ea typeface="黑体" pitchFamily="2" charset="-122"/>
              </a:defRPr>
            </a:lvl9pPr>
          </a:lstStyle>
          <a:p>
            <a:pPr marL="457200" indent="-457200">
              <a:lnSpc>
                <a:spcPct val="150000"/>
              </a:lnSpc>
            </a:pPr>
            <a:r>
              <a:rPr lang="zh-CN" altLang="en-US" sz="2400" b="1" dirty="0" smtClean="0">
                <a:latin typeface="宋体" charset="-122"/>
                <a:ea typeface="宋体" charset="-122"/>
              </a:rPr>
              <a:t>以仿真</a:t>
            </a:r>
            <a:r>
              <a:rPr lang="zh-CN" altLang="en-US" sz="2400" b="1" dirty="0">
                <a:latin typeface="宋体" charset="-122"/>
                <a:ea typeface="宋体" charset="-122"/>
              </a:rPr>
              <a:t>平台以仿真平台，整合</a:t>
            </a:r>
            <a:r>
              <a:rPr lang="en-US" altLang="zh-CN" sz="2400" b="1" dirty="0">
                <a:latin typeface="宋体" charset="-122"/>
                <a:ea typeface="宋体" charset="-122"/>
              </a:rPr>
              <a:t>CAE</a:t>
            </a:r>
            <a:r>
              <a:rPr lang="zh-CN" altLang="en-US" sz="2400" b="1" dirty="0">
                <a:latin typeface="宋体" charset="-122"/>
                <a:ea typeface="宋体" charset="-122"/>
              </a:rPr>
              <a:t>技术应用，</a:t>
            </a:r>
            <a:r>
              <a:rPr lang="zh-CN" altLang="en-US" sz="2400" b="1" dirty="0" smtClean="0">
                <a:latin typeface="宋体" charset="-122"/>
                <a:ea typeface="宋体" charset="-122"/>
              </a:rPr>
              <a:t>整合</a:t>
            </a:r>
            <a:r>
              <a:rPr lang="en-US" altLang="zh-CN" sz="2400" b="1" dirty="0" smtClean="0">
                <a:latin typeface="宋体" charset="-122"/>
                <a:ea typeface="宋体" charset="-122"/>
              </a:rPr>
              <a:t>CAE</a:t>
            </a:r>
            <a:r>
              <a:rPr lang="zh-CN" altLang="en-US" sz="2400" b="1" dirty="0" smtClean="0">
                <a:latin typeface="宋体" charset="-122"/>
                <a:ea typeface="宋体" charset="-122"/>
              </a:rPr>
              <a:t>技术应用</a:t>
            </a:r>
            <a:endParaRPr lang="en-US" altLang="zh-CN" sz="2400" b="1" dirty="0" smtClean="0">
              <a:latin typeface="宋体" charset="-122"/>
              <a:ea typeface="宋体" charset="-122"/>
            </a:endParaRPr>
          </a:p>
        </p:txBody>
      </p:sp>
      <p:sp>
        <p:nvSpPr>
          <p:cNvPr id="64" name="Rectangle 77"/>
          <p:cNvSpPr>
            <a:spLocks noGrp="1" noChangeArrowheads="1"/>
          </p:cNvSpPr>
          <p:nvPr>
            <p:ph type="title"/>
          </p:nvPr>
        </p:nvSpPr>
        <p:spPr>
          <a:xfrm>
            <a:off x="393476" y="282228"/>
            <a:ext cx="6707188" cy="850900"/>
          </a:xfrm>
        </p:spPr>
        <p:txBody>
          <a:bodyPr/>
          <a:lstStyle/>
          <a:p>
            <a:pPr marL="457200" indent="-457200">
              <a:lnSpc>
                <a:spcPct val="150000"/>
              </a:lnSpc>
            </a:pPr>
            <a:r>
              <a:rPr lang="zh-CN" altLang="en-US" sz="2400" b="1" dirty="0" smtClean="0">
                <a:latin typeface="宋体" charset="-122"/>
                <a:ea typeface="宋体" charset="-122"/>
              </a:rPr>
              <a:t>以仿真平台，整合</a:t>
            </a:r>
            <a:r>
              <a:rPr lang="en-US" altLang="zh-CN" sz="2400" b="1" dirty="0" smtClean="0">
                <a:latin typeface="宋体" charset="-122"/>
                <a:ea typeface="宋体" charset="-122"/>
              </a:rPr>
              <a:t>CAE</a:t>
            </a:r>
            <a:r>
              <a:rPr lang="zh-CN" altLang="en-US" sz="2400" b="1" dirty="0" smtClean="0">
                <a:latin typeface="宋体" charset="-122"/>
                <a:ea typeface="宋体" charset="-122"/>
              </a:rPr>
              <a:t>技术应用</a:t>
            </a:r>
            <a:endParaRPr lang="en-US" altLang="zh-CN" sz="2400" b="1" dirty="0" smtClean="0">
              <a:latin typeface="宋体" charset="-122"/>
              <a:ea typeface="宋体" charset="-122"/>
            </a:endParaRPr>
          </a:p>
        </p:txBody>
      </p:sp>
    </p:spTree>
    <p:extLst>
      <p:ext uri="{BB962C8B-B14F-4D97-AF65-F5344CB8AC3E}">
        <p14:creationId xmlns:p14="http://schemas.microsoft.com/office/powerpoint/2010/main" val="20674178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70498"/>
                                        </p:tgtEl>
                                        <p:attrNameLst>
                                          <p:attrName>style.visibility</p:attrName>
                                        </p:attrNameLst>
                                      </p:cBhvr>
                                      <p:to>
                                        <p:strVal val="visible"/>
                                      </p:to>
                                    </p:set>
                                    <p:animEffect transition="in" filter="wipe(left)">
                                      <p:cBhvr>
                                        <p:cTn id="7" dur="1000"/>
                                        <p:tgtEl>
                                          <p:spTgt spid="1170498"/>
                                        </p:tgtEl>
                                      </p:cBhvr>
                                    </p:animEffect>
                                  </p:childTnLst>
                                </p:cTn>
                              </p:par>
                            </p:childTnLst>
                          </p:cTn>
                        </p:par>
                        <p:par>
                          <p:cTn id="8" fill="hold" nodeType="afterGroup">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1170492"/>
                                        </p:tgtEl>
                                        <p:attrNameLst>
                                          <p:attrName>style.visibility</p:attrName>
                                        </p:attrNameLst>
                                      </p:cBhvr>
                                      <p:to>
                                        <p:strVal val="visible"/>
                                      </p:to>
                                    </p:set>
                                    <p:anim calcmode="lin" valueType="num">
                                      <p:cBhvr additive="base">
                                        <p:cTn id="11" dur="500" fill="hold"/>
                                        <p:tgtEl>
                                          <p:spTgt spid="1170492"/>
                                        </p:tgtEl>
                                        <p:attrNameLst>
                                          <p:attrName>ppt_x</p:attrName>
                                        </p:attrNameLst>
                                      </p:cBhvr>
                                      <p:tavLst>
                                        <p:tav tm="0">
                                          <p:val>
                                            <p:strVal val="0-#ppt_w/2"/>
                                          </p:val>
                                        </p:tav>
                                        <p:tav tm="100000">
                                          <p:val>
                                            <p:strVal val="#ppt_x"/>
                                          </p:val>
                                        </p:tav>
                                      </p:tavLst>
                                    </p:anim>
                                    <p:anim calcmode="lin" valueType="num">
                                      <p:cBhvr additive="base">
                                        <p:cTn id="12" dur="500" fill="hold"/>
                                        <p:tgtEl>
                                          <p:spTgt spid="1170492"/>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500"/>
                            </p:stCondLst>
                            <p:childTnLst>
                              <p:par>
                                <p:cTn id="14" presetID="2" presetClass="entr" presetSubtype="8" fill="hold" grpId="0" nodeType="afterEffect">
                                  <p:stCondLst>
                                    <p:cond delay="0"/>
                                  </p:stCondLst>
                                  <p:childTnLst>
                                    <p:set>
                                      <p:cBhvr>
                                        <p:cTn id="15" dur="1" fill="hold">
                                          <p:stCondLst>
                                            <p:cond delay="0"/>
                                          </p:stCondLst>
                                        </p:cTn>
                                        <p:tgtEl>
                                          <p:spTgt spid="1170493"/>
                                        </p:tgtEl>
                                        <p:attrNameLst>
                                          <p:attrName>style.visibility</p:attrName>
                                        </p:attrNameLst>
                                      </p:cBhvr>
                                      <p:to>
                                        <p:strVal val="visible"/>
                                      </p:to>
                                    </p:set>
                                    <p:anim calcmode="lin" valueType="num">
                                      <p:cBhvr additive="base">
                                        <p:cTn id="16" dur="500" fill="hold"/>
                                        <p:tgtEl>
                                          <p:spTgt spid="1170493"/>
                                        </p:tgtEl>
                                        <p:attrNameLst>
                                          <p:attrName>ppt_x</p:attrName>
                                        </p:attrNameLst>
                                      </p:cBhvr>
                                      <p:tavLst>
                                        <p:tav tm="0">
                                          <p:val>
                                            <p:strVal val="0-#ppt_w/2"/>
                                          </p:val>
                                        </p:tav>
                                        <p:tav tm="100000">
                                          <p:val>
                                            <p:strVal val="#ppt_x"/>
                                          </p:val>
                                        </p:tav>
                                      </p:tavLst>
                                    </p:anim>
                                    <p:anim calcmode="lin" valueType="num">
                                      <p:cBhvr additive="base">
                                        <p:cTn id="17" dur="500" fill="hold"/>
                                        <p:tgtEl>
                                          <p:spTgt spid="1170493"/>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2000"/>
                            </p:stCondLst>
                            <p:childTnLst>
                              <p:par>
                                <p:cTn id="19" presetID="2" presetClass="entr" presetSubtype="8" fill="hold" grpId="0" nodeType="afterEffect">
                                  <p:stCondLst>
                                    <p:cond delay="0"/>
                                  </p:stCondLst>
                                  <p:childTnLst>
                                    <p:set>
                                      <p:cBhvr>
                                        <p:cTn id="20" dur="1" fill="hold">
                                          <p:stCondLst>
                                            <p:cond delay="0"/>
                                          </p:stCondLst>
                                        </p:cTn>
                                        <p:tgtEl>
                                          <p:spTgt spid="1170494"/>
                                        </p:tgtEl>
                                        <p:attrNameLst>
                                          <p:attrName>style.visibility</p:attrName>
                                        </p:attrNameLst>
                                      </p:cBhvr>
                                      <p:to>
                                        <p:strVal val="visible"/>
                                      </p:to>
                                    </p:set>
                                    <p:anim calcmode="lin" valueType="num">
                                      <p:cBhvr additive="base">
                                        <p:cTn id="21" dur="500" fill="hold"/>
                                        <p:tgtEl>
                                          <p:spTgt spid="1170494"/>
                                        </p:tgtEl>
                                        <p:attrNameLst>
                                          <p:attrName>ppt_x</p:attrName>
                                        </p:attrNameLst>
                                      </p:cBhvr>
                                      <p:tavLst>
                                        <p:tav tm="0">
                                          <p:val>
                                            <p:strVal val="0-#ppt_w/2"/>
                                          </p:val>
                                        </p:tav>
                                        <p:tav tm="100000">
                                          <p:val>
                                            <p:strVal val="#ppt_x"/>
                                          </p:val>
                                        </p:tav>
                                      </p:tavLst>
                                    </p:anim>
                                    <p:anim calcmode="lin" valueType="num">
                                      <p:cBhvr additive="base">
                                        <p:cTn id="22" dur="500" fill="hold"/>
                                        <p:tgtEl>
                                          <p:spTgt spid="1170494"/>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2500"/>
                            </p:stCondLst>
                            <p:childTnLst>
                              <p:par>
                                <p:cTn id="24" presetID="2" presetClass="entr" presetSubtype="8" fill="hold" grpId="0" nodeType="afterEffect">
                                  <p:stCondLst>
                                    <p:cond delay="0"/>
                                  </p:stCondLst>
                                  <p:childTnLst>
                                    <p:set>
                                      <p:cBhvr>
                                        <p:cTn id="25" dur="1" fill="hold">
                                          <p:stCondLst>
                                            <p:cond delay="0"/>
                                          </p:stCondLst>
                                        </p:cTn>
                                        <p:tgtEl>
                                          <p:spTgt spid="1170495"/>
                                        </p:tgtEl>
                                        <p:attrNameLst>
                                          <p:attrName>style.visibility</p:attrName>
                                        </p:attrNameLst>
                                      </p:cBhvr>
                                      <p:to>
                                        <p:strVal val="visible"/>
                                      </p:to>
                                    </p:set>
                                    <p:anim calcmode="lin" valueType="num">
                                      <p:cBhvr additive="base">
                                        <p:cTn id="26" dur="500" fill="hold"/>
                                        <p:tgtEl>
                                          <p:spTgt spid="1170495"/>
                                        </p:tgtEl>
                                        <p:attrNameLst>
                                          <p:attrName>ppt_x</p:attrName>
                                        </p:attrNameLst>
                                      </p:cBhvr>
                                      <p:tavLst>
                                        <p:tav tm="0">
                                          <p:val>
                                            <p:strVal val="0-#ppt_w/2"/>
                                          </p:val>
                                        </p:tav>
                                        <p:tav tm="100000">
                                          <p:val>
                                            <p:strVal val="#ppt_x"/>
                                          </p:val>
                                        </p:tav>
                                      </p:tavLst>
                                    </p:anim>
                                    <p:anim calcmode="lin" valueType="num">
                                      <p:cBhvr additive="base">
                                        <p:cTn id="27" dur="500" fill="hold"/>
                                        <p:tgtEl>
                                          <p:spTgt spid="1170495"/>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3000"/>
                            </p:stCondLst>
                            <p:childTnLst>
                              <p:par>
                                <p:cTn id="29" presetID="2" presetClass="entr" presetSubtype="8" fill="hold" grpId="0" nodeType="afterEffect">
                                  <p:stCondLst>
                                    <p:cond delay="0"/>
                                  </p:stCondLst>
                                  <p:childTnLst>
                                    <p:set>
                                      <p:cBhvr>
                                        <p:cTn id="30" dur="1" fill="hold">
                                          <p:stCondLst>
                                            <p:cond delay="0"/>
                                          </p:stCondLst>
                                        </p:cTn>
                                        <p:tgtEl>
                                          <p:spTgt spid="1170496"/>
                                        </p:tgtEl>
                                        <p:attrNameLst>
                                          <p:attrName>style.visibility</p:attrName>
                                        </p:attrNameLst>
                                      </p:cBhvr>
                                      <p:to>
                                        <p:strVal val="visible"/>
                                      </p:to>
                                    </p:set>
                                    <p:anim calcmode="lin" valueType="num">
                                      <p:cBhvr additive="base">
                                        <p:cTn id="31" dur="500" fill="hold"/>
                                        <p:tgtEl>
                                          <p:spTgt spid="1170496"/>
                                        </p:tgtEl>
                                        <p:attrNameLst>
                                          <p:attrName>ppt_x</p:attrName>
                                        </p:attrNameLst>
                                      </p:cBhvr>
                                      <p:tavLst>
                                        <p:tav tm="0">
                                          <p:val>
                                            <p:strVal val="0-#ppt_w/2"/>
                                          </p:val>
                                        </p:tav>
                                        <p:tav tm="100000">
                                          <p:val>
                                            <p:strVal val="#ppt_x"/>
                                          </p:val>
                                        </p:tav>
                                      </p:tavLst>
                                    </p:anim>
                                    <p:anim calcmode="lin" valueType="num">
                                      <p:cBhvr additive="base">
                                        <p:cTn id="32" dur="500" fill="hold"/>
                                        <p:tgtEl>
                                          <p:spTgt spid="1170496"/>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3500"/>
                            </p:stCondLst>
                            <p:childTnLst>
                              <p:par>
                                <p:cTn id="34" presetID="2" presetClass="entr" presetSubtype="8" fill="hold" grpId="0" nodeType="afterEffect">
                                  <p:stCondLst>
                                    <p:cond delay="0"/>
                                  </p:stCondLst>
                                  <p:childTnLst>
                                    <p:set>
                                      <p:cBhvr>
                                        <p:cTn id="35" dur="1" fill="hold">
                                          <p:stCondLst>
                                            <p:cond delay="0"/>
                                          </p:stCondLst>
                                        </p:cTn>
                                        <p:tgtEl>
                                          <p:spTgt spid="1170497"/>
                                        </p:tgtEl>
                                        <p:attrNameLst>
                                          <p:attrName>style.visibility</p:attrName>
                                        </p:attrNameLst>
                                      </p:cBhvr>
                                      <p:to>
                                        <p:strVal val="visible"/>
                                      </p:to>
                                    </p:set>
                                    <p:anim calcmode="lin" valueType="num">
                                      <p:cBhvr additive="base">
                                        <p:cTn id="36" dur="500" fill="hold"/>
                                        <p:tgtEl>
                                          <p:spTgt spid="1170497"/>
                                        </p:tgtEl>
                                        <p:attrNameLst>
                                          <p:attrName>ppt_x</p:attrName>
                                        </p:attrNameLst>
                                      </p:cBhvr>
                                      <p:tavLst>
                                        <p:tav tm="0">
                                          <p:val>
                                            <p:strVal val="0-#ppt_w/2"/>
                                          </p:val>
                                        </p:tav>
                                        <p:tav tm="100000">
                                          <p:val>
                                            <p:strVal val="#ppt_x"/>
                                          </p:val>
                                        </p:tav>
                                      </p:tavLst>
                                    </p:anim>
                                    <p:anim calcmode="lin" valueType="num">
                                      <p:cBhvr additive="base">
                                        <p:cTn id="37" dur="500" fill="hold"/>
                                        <p:tgtEl>
                                          <p:spTgt spid="11704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0492" grpId="0"/>
      <p:bldP spid="1170493" grpId="0" animBg="1"/>
      <p:bldP spid="1170494" grpId="0" animBg="1"/>
      <p:bldP spid="1170495" grpId="0" animBg="1"/>
      <p:bldP spid="1170496" grpId="0" animBg="1"/>
      <p:bldP spid="1170497" grpId="0" animBg="1"/>
      <p:bldP spid="117049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3" name="Group 83"/>
          <p:cNvGrpSpPr>
            <a:grpSpLocks/>
          </p:cNvGrpSpPr>
          <p:nvPr/>
        </p:nvGrpSpPr>
        <p:grpSpPr bwMode="auto">
          <a:xfrm>
            <a:off x="831850" y="5313363"/>
            <a:ext cx="7040563" cy="457200"/>
            <a:chOff x="518" y="3341"/>
            <a:chExt cx="4435" cy="288"/>
          </a:xfrm>
        </p:grpSpPr>
        <p:grpSp>
          <p:nvGrpSpPr>
            <p:cNvPr id="5207" name="Group 84"/>
            <p:cNvGrpSpPr>
              <a:grpSpLocks/>
            </p:cNvGrpSpPr>
            <p:nvPr/>
          </p:nvGrpSpPr>
          <p:grpSpPr bwMode="auto">
            <a:xfrm>
              <a:off x="518" y="3341"/>
              <a:ext cx="4435" cy="288"/>
              <a:chOff x="518" y="3341"/>
              <a:chExt cx="4435" cy="288"/>
            </a:xfrm>
          </p:grpSpPr>
          <p:sp>
            <p:nvSpPr>
              <p:cNvPr id="5209" name="AutoShape 85"/>
              <p:cNvSpPr>
                <a:spLocks noChangeArrowheads="1"/>
              </p:cNvSpPr>
              <p:nvPr/>
            </p:nvSpPr>
            <p:spPr bwMode="auto">
              <a:xfrm rot="10800000">
                <a:off x="518" y="3341"/>
                <a:ext cx="4435"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148 w 21600"/>
                  <a:gd name="T13" fmla="*/ 2175 h 21600"/>
                  <a:gd name="T14" fmla="*/ 19452 w 21600"/>
                  <a:gd name="T15" fmla="*/ 19425 h 21600"/>
                </a:gdLst>
                <a:ahLst/>
                <a:cxnLst>
                  <a:cxn ang="T8">
                    <a:pos x="T0" y="T1"/>
                  </a:cxn>
                  <a:cxn ang="T9">
                    <a:pos x="T2" y="T3"/>
                  </a:cxn>
                  <a:cxn ang="T10">
                    <a:pos x="T4" y="T5"/>
                  </a:cxn>
                  <a:cxn ang="T11">
                    <a:pos x="T6" y="T7"/>
                  </a:cxn>
                </a:cxnLst>
                <a:rect l="T12" t="T13" r="T14" b="T15"/>
                <a:pathLst>
                  <a:path w="21600" h="21600">
                    <a:moveTo>
                      <a:pt x="0" y="0"/>
                    </a:moveTo>
                    <a:lnTo>
                      <a:pt x="700" y="21600"/>
                    </a:lnTo>
                    <a:lnTo>
                      <a:pt x="20900" y="21600"/>
                    </a:lnTo>
                    <a:lnTo>
                      <a:pt x="21600" y="0"/>
                    </a:lnTo>
                    <a:close/>
                  </a:path>
                </a:pathLst>
              </a:custGeom>
              <a:solidFill>
                <a:srgbClr val="152A53"/>
              </a:solidFill>
              <a:ln w="9525">
                <a:round/>
                <a:headEnd/>
                <a:tailEnd/>
              </a:ln>
              <a:scene3d>
                <a:camera prst="legacyObliqueTopRight"/>
                <a:lightRig rig="legacyFlat3" dir="b"/>
              </a:scene3d>
              <a:sp3d extrusionH="1243000" prstMaterial="legacyMatte">
                <a:bevelT w="13500" h="13500" prst="angle"/>
                <a:bevelB w="13500" h="13500" prst="angle"/>
                <a:extrusionClr>
                  <a:srgbClr val="152A53"/>
                </a:extrusionClr>
              </a:sp3d>
            </p:spPr>
            <p:txBody>
              <a:bodyPr wrap="none" lIns="137160" tIns="155448" rIns="137160" bIns="155448" anchor="ctr">
                <a:flatTx/>
              </a:bodyPr>
              <a:lstStyle/>
              <a:p>
                <a:endParaRPr lang="zh-CN" altLang="en-US"/>
              </a:p>
            </p:txBody>
          </p:sp>
          <p:sp>
            <p:nvSpPr>
              <p:cNvPr id="5210" name="Text Box 86"/>
              <p:cNvSpPr txBox="1">
                <a:spLocks noChangeArrowheads="1"/>
              </p:cNvSpPr>
              <p:nvPr/>
            </p:nvSpPr>
            <p:spPr bwMode="auto">
              <a:xfrm>
                <a:off x="662" y="3370"/>
                <a:ext cx="10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i="1">
                    <a:solidFill>
                      <a:schemeClr val="bg1"/>
                    </a:solidFill>
                  </a:rPr>
                  <a:t>Data Integration</a:t>
                </a:r>
              </a:p>
            </p:txBody>
          </p:sp>
        </p:grpSp>
        <p:sp>
          <p:nvSpPr>
            <p:cNvPr id="5208" name="Text Box 87"/>
            <p:cNvSpPr txBox="1">
              <a:spLocks noChangeArrowheads="1"/>
            </p:cNvSpPr>
            <p:nvPr/>
          </p:nvSpPr>
          <p:spPr bwMode="auto">
            <a:xfrm>
              <a:off x="3661" y="3369"/>
              <a:ext cx="11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r" eaLnBrk="1" hangingPunct="1"/>
              <a:r>
                <a:rPr lang="en-US" altLang="zh-CN" i="1">
                  <a:solidFill>
                    <a:schemeClr val="bg1"/>
                  </a:solidFill>
                </a:rPr>
                <a:t>Parameterization</a:t>
              </a:r>
            </a:p>
          </p:txBody>
        </p:sp>
      </p:grpSp>
      <p:grpSp>
        <p:nvGrpSpPr>
          <p:cNvPr id="5124" name="Group 88"/>
          <p:cNvGrpSpPr>
            <a:grpSpLocks/>
          </p:cNvGrpSpPr>
          <p:nvPr/>
        </p:nvGrpSpPr>
        <p:grpSpPr bwMode="auto">
          <a:xfrm>
            <a:off x="1050925" y="4810125"/>
            <a:ext cx="6580188" cy="457200"/>
            <a:chOff x="662" y="3600"/>
            <a:chExt cx="4145" cy="288"/>
          </a:xfrm>
        </p:grpSpPr>
        <p:sp>
          <p:nvSpPr>
            <p:cNvPr id="5204" name="AutoShape 89"/>
            <p:cNvSpPr>
              <a:spLocks noChangeArrowheads="1"/>
            </p:cNvSpPr>
            <p:nvPr/>
          </p:nvSpPr>
          <p:spPr bwMode="auto">
            <a:xfrm rot="10800000">
              <a:off x="662" y="3600"/>
              <a:ext cx="4145"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178 w 21600"/>
                <a:gd name="T13" fmla="*/ 2175 h 21600"/>
                <a:gd name="T14" fmla="*/ 19422 w 21600"/>
                <a:gd name="T15" fmla="*/ 19425 h 21600"/>
              </a:gdLst>
              <a:ahLst/>
              <a:cxnLst>
                <a:cxn ang="T8">
                  <a:pos x="T0" y="T1"/>
                </a:cxn>
                <a:cxn ang="T9">
                  <a:pos x="T2" y="T3"/>
                </a:cxn>
                <a:cxn ang="T10">
                  <a:pos x="T4" y="T5"/>
                </a:cxn>
                <a:cxn ang="T11">
                  <a:pos x="T6" y="T7"/>
                </a:cxn>
              </a:cxnLst>
              <a:rect l="T12" t="T13" r="T14" b="T15"/>
              <a:pathLst>
                <a:path w="21600" h="21600">
                  <a:moveTo>
                    <a:pt x="0" y="0"/>
                  </a:moveTo>
                  <a:lnTo>
                    <a:pt x="755" y="21600"/>
                  </a:lnTo>
                  <a:lnTo>
                    <a:pt x="20845" y="21600"/>
                  </a:lnTo>
                  <a:lnTo>
                    <a:pt x="21600" y="0"/>
                  </a:lnTo>
                  <a:close/>
                </a:path>
              </a:pathLst>
            </a:custGeom>
            <a:solidFill>
              <a:srgbClr val="1D3A75"/>
            </a:solidFill>
            <a:ln w="9525">
              <a:round/>
              <a:headEnd/>
              <a:tailEnd/>
            </a:ln>
            <a:scene3d>
              <a:camera prst="legacyObliqueTopRight"/>
              <a:lightRig rig="legacyFlat3" dir="b"/>
            </a:scene3d>
            <a:sp3d extrusionH="1243000" prstMaterial="legacyMatte">
              <a:bevelT w="13500" h="13500" prst="angle"/>
              <a:bevelB w="13500" h="13500" prst="angle"/>
              <a:extrusionClr>
                <a:srgbClr val="1D3A75"/>
              </a:extrusionClr>
            </a:sp3d>
          </p:spPr>
          <p:txBody>
            <a:bodyPr wrap="none" lIns="137160" tIns="155448" rIns="137160" bIns="155448" anchor="ctr">
              <a:flatTx/>
            </a:bodyPr>
            <a:lstStyle/>
            <a:p>
              <a:endParaRPr lang="zh-CN" altLang="en-US"/>
            </a:p>
          </p:txBody>
        </p:sp>
        <p:sp>
          <p:nvSpPr>
            <p:cNvPr id="5205" name="Text Box 90"/>
            <p:cNvSpPr txBox="1">
              <a:spLocks noChangeArrowheads="1"/>
            </p:cNvSpPr>
            <p:nvPr/>
          </p:nvSpPr>
          <p:spPr bwMode="auto">
            <a:xfrm>
              <a:off x="828" y="3627"/>
              <a:ext cx="6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eaLnBrk="1" hangingPunct="1"/>
              <a:r>
                <a:rPr lang="en-US" altLang="zh-CN" i="1">
                  <a:solidFill>
                    <a:schemeClr val="bg1"/>
                  </a:solidFill>
                </a:rPr>
                <a:t>Scripting</a:t>
              </a:r>
            </a:p>
          </p:txBody>
        </p:sp>
        <p:sp>
          <p:nvSpPr>
            <p:cNvPr id="5206" name="Text Box 91"/>
            <p:cNvSpPr txBox="1">
              <a:spLocks noChangeArrowheads="1"/>
            </p:cNvSpPr>
            <p:nvPr/>
          </p:nvSpPr>
          <p:spPr bwMode="auto">
            <a:xfrm>
              <a:off x="3805" y="3628"/>
              <a:ext cx="85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r" eaLnBrk="1" hangingPunct="1"/>
              <a:r>
                <a:rPr lang="en-US" altLang="zh-CN" i="1">
                  <a:solidFill>
                    <a:schemeClr val="bg1"/>
                  </a:solidFill>
                </a:rPr>
                <a:t>Optimization</a:t>
              </a:r>
            </a:p>
          </p:txBody>
        </p:sp>
      </p:grpSp>
      <p:sp>
        <p:nvSpPr>
          <p:cNvPr id="5125" name="Rectangle 11"/>
          <p:cNvSpPr>
            <a:spLocks noChangeArrowheads="1"/>
          </p:cNvSpPr>
          <p:nvPr/>
        </p:nvSpPr>
        <p:spPr bwMode="auto">
          <a:xfrm>
            <a:off x="0" y="5989638"/>
            <a:ext cx="9144000" cy="585787"/>
          </a:xfrm>
          <a:prstGeom prst="rect">
            <a:avLst/>
          </a:prstGeom>
          <a:solidFill>
            <a:srgbClr val="6FCEE1">
              <a:alpha val="50195"/>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137160" tIns="155448" rIns="137160" bIns="155448" anchor="ctr"/>
          <a:lstStyle/>
          <a:p>
            <a:endParaRPr lang="en-US" altLang="zh-CN"/>
          </a:p>
        </p:txBody>
      </p:sp>
      <p:sp>
        <p:nvSpPr>
          <p:cNvPr id="5126" name="Rectangle 13"/>
          <p:cNvSpPr>
            <a:spLocks noChangeArrowheads="1"/>
          </p:cNvSpPr>
          <p:nvPr/>
        </p:nvSpPr>
        <p:spPr bwMode="auto">
          <a:xfrm rot="5400000">
            <a:off x="4440238" y="-2646362"/>
            <a:ext cx="457200" cy="8128000"/>
          </a:xfrm>
          <a:prstGeom prst="rect">
            <a:avLst/>
          </a:prstGeom>
          <a:gradFill rotWithShape="1">
            <a:gsLst>
              <a:gs pos="0">
                <a:schemeClr val="bg1"/>
              </a:gs>
              <a:gs pos="100000">
                <a:srgbClr val="C0C0C0">
                  <a:alpha val="50000"/>
                </a:srgbClr>
              </a:gs>
            </a:gsLst>
            <a:lin ang="0" scaled="1"/>
          </a:gradFill>
          <a:ln w="9525" algn="ctr">
            <a:solidFill>
              <a:schemeClr val="tx1"/>
            </a:solidFill>
            <a:miter lim="800000"/>
            <a:headEnd/>
            <a:tailEnd/>
          </a:ln>
        </p:spPr>
        <p:txBody>
          <a:bodyPr wrap="none" lIns="137160" tIns="155448" rIns="137160" bIns="155448" anchor="ctr"/>
          <a:lstStyle/>
          <a:p>
            <a:endParaRPr lang="en-US" altLang="zh-CN"/>
          </a:p>
        </p:txBody>
      </p:sp>
      <p:sp>
        <p:nvSpPr>
          <p:cNvPr id="5127" name="Rectangle 14"/>
          <p:cNvSpPr>
            <a:spLocks noChangeArrowheads="1"/>
          </p:cNvSpPr>
          <p:nvPr/>
        </p:nvSpPr>
        <p:spPr bwMode="auto">
          <a:xfrm rot="5400000">
            <a:off x="4640263" y="-2400300"/>
            <a:ext cx="274638" cy="7634287"/>
          </a:xfrm>
          <a:prstGeom prst="rect">
            <a:avLst/>
          </a:prstGeom>
          <a:solidFill>
            <a:srgbClr val="F8F8F8"/>
          </a:solidFill>
          <a:ln w="9525" algn="ctr">
            <a:solidFill>
              <a:schemeClr val="tx1"/>
            </a:solidFill>
            <a:miter lim="800000"/>
            <a:headEnd/>
            <a:tailEnd/>
          </a:ln>
        </p:spPr>
        <p:txBody>
          <a:bodyPr wrap="none" lIns="137160" tIns="155448" rIns="137160" bIns="155448" anchor="ctr"/>
          <a:lstStyle/>
          <a:p>
            <a:endParaRPr lang="en-US" altLang="zh-CN"/>
          </a:p>
        </p:txBody>
      </p:sp>
      <p:sp>
        <p:nvSpPr>
          <p:cNvPr id="5128" name="Text Box 15"/>
          <p:cNvSpPr txBox="1">
            <a:spLocks noChangeArrowheads="1"/>
          </p:cNvSpPr>
          <p:nvPr/>
        </p:nvSpPr>
        <p:spPr bwMode="auto">
          <a:xfrm>
            <a:off x="944563" y="1243013"/>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eaLnBrk="1" hangingPunct="1">
              <a:spcBef>
                <a:spcPct val="50000"/>
              </a:spcBef>
            </a:pPr>
            <a:r>
              <a:rPr lang="en-US" altLang="zh-CN" sz="1600" b="1"/>
              <a:t>11.0</a:t>
            </a:r>
          </a:p>
        </p:txBody>
      </p:sp>
      <p:graphicFrame>
        <p:nvGraphicFramePr>
          <p:cNvPr id="5122" name="Object 16"/>
          <p:cNvGraphicFramePr>
            <a:graphicFrameLocks noChangeAspect="1"/>
          </p:cNvGraphicFramePr>
          <p:nvPr/>
        </p:nvGraphicFramePr>
        <p:xfrm>
          <a:off x="639763" y="1301750"/>
          <a:ext cx="274637" cy="255588"/>
        </p:xfrm>
        <a:graphic>
          <a:graphicData uri="http://schemas.openxmlformats.org/presentationml/2006/ole">
            <mc:AlternateContent xmlns:mc="http://schemas.openxmlformats.org/markup-compatibility/2006">
              <mc:Choice xmlns:v="urn:schemas-microsoft-com:vml" Requires="v">
                <p:oleObj spid="_x0000_s27680" name="Package" r:id="rId4" imgW="770021" imgH="481263" progId="Package">
                  <p:embed/>
                </p:oleObj>
              </mc:Choice>
              <mc:Fallback>
                <p:oleObj name="Package" r:id="rId4" imgW="770021" imgH="481263" progId="Package">
                  <p:embed/>
                  <p:pic>
                    <p:nvPicPr>
                      <p:cNvPr id="0" name="Picture 29"/>
                      <p:cNvPicPr>
                        <a:picLocks noChangeAspect="1" noChangeArrowheads="1"/>
                      </p:cNvPicPr>
                      <p:nvPr/>
                    </p:nvPicPr>
                    <p:blipFill>
                      <a:blip r:embed="rId5">
                        <a:extLst>
                          <a:ext uri="{28A0092B-C50C-407E-A947-70E740481C1C}">
                            <a14:useLocalDpi xmlns:a14="http://schemas.microsoft.com/office/drawing/2010/main" val="0"/>
                          </a:ext>
                        </a:extLst>
                      </a:blip>
                      <a:srcRect l="28445" r="27261" b="33891"/>
                      <a:stretch>
                        <a:fillRect/>
                      </a:stretch>
                    </p:blipFill>
                    <p:spPr bwMode="auto">
                      <a:xfrm>
                        <a:off x="639763" y="1301750"/>
                        <a:ext cx="274637" cy="25558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pic>
                </p:oleObj>
              </mc:Fallback>
            </mc:AlternateContent>
          </a:graphicData>
        </a:graphic>
      </p:graphicFrame>
      <p:sp>
        <p:nvSpPr>
          <p:cNvPr id="5129" name="Text Box 17"/>
          <p:cNvSpPr txBox="1">
            <a:spLocks noChangeArrowheads="1"/>
          </p:cNvSpPr>
          <p:nvPr/>
        </p:nvSpPr>
        <p:spPr bwMode="auto">
          <a:xfrm>
            <a:off x="3703638" y="1244600"/>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eaLnBrk="1" hangingPunct="1">
              <a:spcBef>
                <a:spcPct val="50000"/>
              </a:spcBef>
            </a:pPr>
            <a:r>
              <a:rPr lang="en-US" altLang="zh-CN" sz="1600" b="1"/>
              <a:t>12.0</a:t>
            </a:r>
          </a:p>
        </p:txBody>
      </p:sp>
      <p:sp>
        <p:nvSpPr>
          <p:cNvPr id="5130" name="Text Box 18"/>
          <p:cNvSpPr txBox="1">
            <a:spLocks noChangeArrowheads="1"/>
          </p:cNvSpPr>
          <p:nvPr/>
        </p:nvSpPr>
        <p:spPr bwMode="auto">
          <a:xfrm>
            <a:off x="6859588" y="1246188"/>
            <a:ext cx="10064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eaLnBrk="1" hangingPunct="1">
              <a:spcBef>
                <a:spcPct val="50000"/>
              </a:spcBef>
            </a:pPr>
            <a:r>
              <a:rPr lang="en-US" altLang="zh-CN" sz="1600" b="1"/>
              <a:t>13.0  14.0</a:t>
            </a:r>
          </a:p>
        </p:txBody>
      </p:sp>
      <p:sp>
        <p:nvSpPr>
          <p:cNvPr id="5131" name="Rectangle 19"/>
          <p:cNvSpPr>
            <a:spLocks noChangeArrowheads="1"/>
          </p:cNvSpPr>
          <p:nvPr/>
        </p:nvSpPr>
        <p:spPr bwMode="auto">
          <a:xfrm rot="5400000">
            <a:off x="1096963" y="1143000"/>
            <a:ext cx="274638" cy="547687"/>
          </a:xfrm>
          <a:prstGeom prst="rect">
            <a:avLst/>
          </a:prstGeom>
          <a:gradFill rotWithShape="1">
            <a:gsLst>
              <a:gs pos="0">
                <a:srgbClr val="C1FFC1">
                  <a:alpha val="50000"/>
                </a:srgbClr>
              </a:gs>
              <a:gs pos="100000">
                <a:srgbClr val="33FF33">
                  <a:alpha val="64998"/>
                </a:srgbClr>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137160" tIns="155448" rIns="137160" bIns="155448" anchor="ctr"/>
          <a:lstStyle/>
          <a:p>
            <a:endParaRPr lang="en-US" altLang="zh-CN"/>
          </a:p>
        </p:txBody>
      </p:sp>
      <p:sp>
        <p:nvSpPr>
          <p:cNvPr id="5132" name="Rectangle 20"/>
          <p:cNvSpPr>
            <a:spLocks noChangeArrowheads="1"/>
          </p:cNvSpPr>
          <p:nvPr/>
        </p:nvSpPr>
        <p:spPr bwMode="auto">
          <a:xfrm rot="5400000">
            <a:off x="2742406" y="45244"/>
            <a:ext cx="274638" cy="2743200"/>
          </a:xfrm>
          <a:prstGeom prst="rect">
            <a:avLst/>
          </a:prstGeom>
          <a:gradFill rotWithShape="1">
            <a:gsLst>
              <a:gs pos="0">
                <a:srgbClr val="C1FFC1">
                  <a:alpha val="50000"/>
                </a:srgbClr>
              </a:gs>
              <a:gs pos="100000">
                <a:srgbClr val="33FF33">
                  <a:alpha val="64998"/>
                </a:srgbClr>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137160" tIns="155448" rIns="137160" bIns="155448" anchor="ctr"/>
          <a:lstStyle/>
          <a:p>
            <a:endParaRPr lang="en-US" altLang="zh-CN"/>
          </a:p>
        </p:txBody>
      </p:sp>
      <p:sp>
        <p:nvSpPr>
          <p:cNvPr id="5133" name="Rectangle 25"/>
          <p:cNvSpPr>
            <a:spLocks noChangeArrowheads="1"/>
          </p:cNvSpPr>
          <p:nvPr/>
        </p:nvSpPr>
        <p:spPr bwMode="auto">
          <a:xfrm rot="5400000">
            <a:off x="4799806" y="731044"/>
            <a:ext cx="274638" cy="1371600"/>
          </a:xfrm>
          <a:prstGeom prst="rect">
            <a:avLst/>
          </a:prstGeom>
          <a:gradFill rotWithShape="1">
            <a:gsLst>
              <a:gs pos="0">
                <a:srgbClr val="C1FFC1">
                  <a:alpha val="50000"/>
                </a:srgbClr>
              </a:gs>
              <a:gs pos="100000">
                <a:srgbClr val="33FF33">
                  <a:alpha val="64998"/>
                </a:srgbClr>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137160" tIns="155448" rIns="137160" bIns="155448" anchor="ctr"/>
          <a:lstStyle/>
          <a:p>
            <a:endParaRPr lang="en-US" altLang="zh-CN"/>
          </a:p>
        </p:txBody>
      </p:sp>
      <p:sp>
        <p:nvSpPr>
          <p:cNvPr id="1171482" name="Rectangle 26"/>
          <p:cNvSpPr>
            <a:spLocks noChangeArrowheads="1"/>
          </p:cNvSpPr>
          <p:nvPr/>
        </p:nvSpPr>
        <p:spPr bwMode="auto">
          <a:xfrm rot="5400000">
            <a:off x="6971506" y="-62706"/>
            <a:ext cx="274638" cy="2971800"/>
          </a:xfrm>
          <a:prstGeom prst="rect">
            <a:avLst/>
          </a:prstGeom>
          <a:gradFill rotWithShape="1">
            <a:gsLst>
              <a:gs pos="0">
                <a:srgbClr val="C1FFC1">
                  <a:alpha val="50000"/>
                </a:srgbClr>
              </a:gs>
              <a:gs pos="100000">
                <a:srgbClr val="33FF33">
                  <a:alpha val="64998"/>
                </a:srgbClr>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137160" tIns="155448" rIns="137160" bIns="155448" anchor="ctr"/>
          <a:lstStyle/>
          <a:p>
            <a:endParaRPr lang="en-US" altLang="zh-CN"/>
          </a:p>
        </p:txBody>
      </p:sp>
      <p:sp>
        <p:nvSpPr>
          <p:cNvPr id="5135" name="Rectangle 27"/>
          <p:cNvSpPr>
            <a:spLocks noChangeArrowheads="1"/>
          </p:cNvSpPr>
          <p:nvPr/>
        </p:nvSpPr>
        <p:spPr bwMode="auto">
          <a:xfrm>
            <a:off x="1379538" y="4114800"/>
            <a:ext cx="914400" cy="593725"/>
          </a:xfrm>
          <a:prstGeom prst="rect">
            <a:avLst/>
          </a:prstGeom>
          <a:solidFill>
            <a:srgbClr val="264B96"/>
          </a:solidFill>
          <a:ln w="9525">
            <a:miter lim="800000"/>
            <a:headEnd/>
            <a:tailEnd/>
          </a:ln>
          <a:scene3d>
            <a:camera prst="legacyObliqueTopRight"/>
            <a:lightRig rig="legacyFlat3" dir="b"/>
          </a:scene3d>
          <a:sp3d extrusionH="989000" prstMaterial="legacyMatte">
            <a:bevelT w="13500" h="13500" prst="angle"/>
            <a:bevelB w="13500" h="13500" prst="angle"/>
            <a:extrusionClr>
              <a:srgbClr val="264B96"/>
            </a:extrusionClr>
          </a:sp3d>
        </p:spPr>
        <p:txBody>
          <a:bodyPr wrap="none" lIns="137160" tIns="155448" rIns="137160" bIns="155448" anchor="ctr">
            <a:flatTx/>
          </a:bodyPr>
          <a:lstStyle/>
          <a:p>
            <a:pPr algn="ctr"/>
            <a:r>
              <a:rPr lang="en-US" altLang="zh-CN" sz="1400" i="1">
                <a:solidFill>
                  <a:schemeClr val="bg1"/>
                </a:solidFill>
              </a:rPr>
              <a:t>Geometry</a:t>
            </a:r>
          </a:p>
        </p:txBody>
      </p:sp>
      <p:sp>
        <p:nvSpPr>
          <p:cNvPr id="1171484" name="Rectangle 28"/>
          <p:cNvSpPr>
            <a:spLocks noChangeArrowheads="1"/>
          </p:cNvSpPr>
          <p:nvPr/>
        </p:nvSpPr>
        <p:spPr bwMode="auto">
          <a:xfrm>
            <a:off x="1560513" y="3017838"/>
            <a:ext cx="823912" cy="822325"/>
          </a:xfrm>
          <a:prstGeom prst="rect">
            <a:avLst/>
          </a:prstGeom>
          <a:solidFill>
            <a:srgbClr val="DA0000"/>
          </a:solidFill>
          <a:ln w="9525">
            <a:miter lim="800000"/>
            <a:headEnd/>
            <a:tailEnd/>
          </a:ln>
          <a:scene3d>
            <a:camera prst="legacyObliqueTopRight"/>
            <a:lightRig rig="legacyFlat3" dir="b"/>
          </a:scene3d>
          <a:sp3d extrusionH="481000" prstMaterial="legacyMatte">
            <a:bevelT w="13500" h="13500" prst="angle"/>
            <a:bevelB w="13500" h="13500" prst="angle"/>
            <a:extrusionClr>
              <a:srgbClr val="DA0000"/>
            </a:extrusionClr>
          </a:sp3d>
        </p:spPr>
        <p:txBody>
          <a:bodyPr wrap="none" lIns="137160" rIns="137160" bIns="155448">
            <a:flatTx/>
          </a:bodyPr>
          <a:lstStyle/>
          <a:p>
            <a:pPr algn="ctr"/>
            <a:r>
              <a:rPr lang="en-US" altLang="zh-CN" sz="1200" i="1">
                <a:solidFill>
                  <a:schemeClr val="bg1"/>
                </a:solidFill>
              </a:rPr>
              <a:t>Geometry</a:t>
            </a:r>
          </a:p>
          <a:p>
            <a:pPr algn="ctr"/>
            <a:r>
              <a:rPr lang="en-US" altLang="zh-CN" sz="1200" i="1">
                <a:solidFill>
                  <a:schemeClr val="bg1"/>
                </a:solidFill>
              </a:rPr>
              <a:t>Modeler</a:t>
            </a:r>
          </a:p>
        </p:txBody>
      </p:sp>
      <p:sp>
        <p:nvSpPr>
          <p:cNvPr id="1171485" name="Rectangle 29"/>
          <p:cNvSpPr>
            <a:spLocks noChangeArrowheads="1"/>
          </p:cNvSpPr>
          <p:nvPr/>
        </p:nvSpPr>
        <p:spPr bwMode="auto">
          <a:xfrm>
            <a:off x="1470025" y="3530600"/>
            <a:ext cx="823913" cy="538163"/>
          </a:xfrm>
          <a:prstGeom prst="rect">
            <a:avLst/>
          </a:prstGeom>
          <a:solidFill>
            <a:srgbClr val="800000"/>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800000"/>
            </a:extrusionClr>
          </a:sp3d>
        </p:spPr>
        <p:txBody>
          <a:bodyPr wrap="none" lIns="137160" tIns="155448" rIns="137160" bIns="155448" anchor="ctr">
            <a:flatTx/>
          </a:bodyPr>
          <a:lstStyle/>
          <a:p>
            <a:pPr algn="ctr"/>
            <a:r>
              <a:rPr lang="en-US" altLang="zh-CN" sz="1200" i="1">
                <a:solidFill>
                  <a:schemeClr val="bg1"/>
                </a:solidFill>
              </a:rPr>
              <a:t>CAD</a:t>
            </a:r>
          </a:p>
          <a:p>
            <a:pPr algn="ctr"/>
            <a:r>
              <a:rPr lang="en-US" altLang="zh-CN" sz="1200" i="1">
                <a:solidFill>
                  <a:schemeClr val="bg1"/>
                </a:solidFill>
              </a:rPr>
              <a:t>Interface</a:t>
            </a:r>
          </a:p>
        </p:txBody>
      </p:sp>
      <p:sp>
        <p:nvSpPr>
          <p:cNvPr id="5138" name="Rectangle 30"/>
          <p:cNvSpPr>
            <a:spLocks noChangeArrowheads="1"/>
          </p:cNvSpPr>
          <p:nvPr/>
        </p:nvSpPr>
        <p:spPr bwMode="auto">
          <a:xfrm>
            <a:off x="2338388" y="4111625"/>
            <a:ext cx="914400" cy="593725"/>
          </a:xfrm>
          <a:prstGeom prst="rect">
            <a:avLst/>
          </a:prstGeom>
          <a:solidFill>
            <a:srgbClr val="264B96"/>
          </a:solidFill>
          <a:ln w="9525">
            <a:miter lim="800000"/>
            <a:headEnd/>
            <a:tailEnd/>
          </a:ln>
          <a:scene3d>
            <a:camera prst="legacyObliqueTopRight"/>
            <a:lightRig rig="legacyFlat3" dir="b"/>
          </a:scene3d>
          <a:sp3d extrusionH="989000" prstMaterial="legacyMatte">
            <a:bevelT w="13500" h="13500" prst="angle"/>
            <a:bevelB w="13500" h="13500" prst="angle"/>
            <a:extrusionClr>
              <a:srgbClr val="264B96"/>
            </a:extrusionClr>
          </a:sp3d>
        </p:spPr>
        <p:txBody>
          <a:bodyPr wrap="none" lIns="137160" tIns="155448" rIns="137160" bIns="155448" anchor="ctr">
            <a:flatTx/>
          </a:bodyPr>
          <a:lstStyle/>
          <a:p>
            <a:pPr algn="ctr"/>
            <a:r>
              <a:rPr lang="en-US" altLang="zh-CN" sz="1400" i="1">
                <a:solidFill>
                  <a:schemeClr val="bg1"/>
                </a:solidFill>
              </a:rPr>
              <a:t>Meshing</a:t>
            </a:r>
          </a:p>
        </p:txBody>
      </p:sp>
      <p:grpSp>
        <p:nvGrpSpPr>
          <p:cNvPr id="5" name="Group 31"/>
          <p:cNvGrpSpPr>
            <a:grpSpLocks/>
          </p:cNvGrpSpPr>
          <p:nvPr/>
        </p:nvGrpSpPr>
        <p:grpSpPr bwMode="auto">
          <a:xfrm>
            <a:off x="2606675" y="2878138"/>
            <a:ext cx="823913" cy="823912"/>
            <a:chOff x="1642" y="1842"/>
            <a:chExt cx="519" cy="519"/>
          </a:xfrm>
        </p:grpSpPr>
        <p:sp>
          <p:nvSpPr>
            <p:cNvPr id="5202" name="Rectangle 32"/>
            <p:cNvSpPr>
              <a:spLocks noChangeArrowheads="1"/>
            </p:cNvSpPr>
            <p:nvPr/>
          </p:nvSpPr>
          <p:spPr bwMode="auto">
            <a:xfrm>
              <a:off x="1642" y="1853"/>
              <a:ext cx="519" cy="508"/>
            </a:xfrm>
            <a:prstGeom prst="rect">
              <a:avLst/>
            </a:prstGeom>
            <a:solidFill>
              <a:srgbClr val="638AD7"/>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638AD7"/>
              </a:extrusionClr>
            </a:sp3d>
          </p:spPr>
          <p:txBody>
            <a:bodyPr wrap="none" lIns="137160" tIns="155448" rIns="137160" bIns="155448" anchor="ctr">
              <a:flatTx/>
            </a:bodyPr>
            <a:lstStyle/>
            <a:p>
              <a:endParaRPr lang="en-US" altLang="zh-CN"/>
            </a:p>
          </p:txBody>
        </p:sp>
        <p:sp>
          <p:nvSpPr>
            <p:cNvPr id="5203" name="Text Box 33"/>
            <p:cNvSpPr txBox="1">
              <a:spLocks noChangeArrowheads="1"/>
            </p:cNvSpPr>
            <p:nvPr/>
          </p:nvSpPr>
          <p:spPr bwMode="auto">
            <a:xfrm>
              <a:off x="1670" y="1842"/>
              <a:ext cx="41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sz="1200" i="1">
                  <a:solidFill>
                    <a:schemeClr val="bg1"/>
                  </a:solidFill>
                </a:rPr>
                <a:t>3</a:t>
              </a:r>
              <a:r>
                <a:rPr lang="en-US" altLang="zh-CN" sz="1200" i="1" baseline="30000">
                  <a:solidFill>
                    <a:schemeClr val="bg1"/>
                  </a:solidFill>
                </a:rPr>
                <a:t>rd</a:t>
              </a:r>
              <a:r>
                <a:rPr lang="en-US" altLang="zh-CN" sz="1200" i="1">
                  <a:solidFill>
                    <a:schemeClr val="bg1"/>
                  </a:solidFill>
                </a:rPr>
                <a:t> Party</a:t>
              </a:r>
            </a:p>
            <a:p>
              <a:pPr algn="ctr" eaLnBrk="1" hangingPunct="1"/>
              <a:r>
                <a:rPr lang="en-US" altLang="zh-CN" sz="1200" i="1">
                  <a:solidFill>
                    <a:schemeClr val="bg1"/>
                  </a:solidFill>
                </a:rPr>
                <a:t>Meshing</a:t>
              </a:r>
            </a:p>
          </p:txBody>
        </p:sp>
      </p:grpSp>
      <p:sp>
        <p:nvSpPr>
          <p:cNvPr id="1171497" name="Rectangle 41"/>
          <p:cNvSpPr>
            <a:spLocks noChangeArrowheads="1"/>
          </p:cNvSpPr>
          <p:nvPr/>
        </p:nvSpPr>
        <p:spPr bwMode="auto">
          <a:xfrm>
            <a:off x="2428875" y="3517900"/>
            <a:ext cx="823913" cy="538163"/>
          </a:xfrm>
          <a:prstGeom prst="rect">
            <a:avLst/>
          </a:prstGeom>
          <a:solidFill>
            <a:srgbClr val="FF6600"/>
          </a:solidFill>
          <a:ln w="9525">
            <a:miter lim="800000"/>
            <a:headEnd/>
            <a:tailEnd/>
          </a:ln>
          <a:scene3d>
            <a:camera prst="legacyObliqueTopRight"/>
            <a:lightRig rig="legacyFlat3" dir="b"/>
          </a:scene3d>
          <a:sp3d extrusionH="481000" prstMaterial="legacyMatte">
            <a:bevelT w="13500" h="13500" prst="angle"/>
            <a:bevelB w="13500" h="13500" prst="angle"/>
            <a:extrusionClr>
              <a:srgbClr val="FF6600"/>
            </a:extrusionClr>
          </a:sp3d>
        </p:spPr>
        <p:txBody>
          <a:bodyPr wrap="none" lIns="137160" tIns="155448" rIns="137160" bIns="155448" anchor="ctr">
            <a:flatTx/>
          </a:bodyPr>
          <a:lstStyle/>
          <a:p>
            <a:pPr algn="ctr"/>
            <a:r>
              <a:rPr lang="en-US" altLang="zh-CN" sz="1200" i="1">
                <a:solidFill>
                  <a:schemeClr val="bg1"/>
                </a:solidFill>
              </a:rPr>
              <a:t>Workbench</a:t>
            </a:r>
          </a:p>
          <a:p>
            <a:pPr algn="ctr"/>
            <a:r>
              <a:rPr lang="en-US" altLang="zh-CN" sz="1200" i="1">
                <a:solidFill>
                  <a:schemeClr val="bg1"/>
                </a:solidFill>
              </a:rPr>
              <a:t>Meshing</a:t>
            </a:r>
          </a:p>
        </p:txBody>
      </p:sp>
      <p:grpSp>
        <p:nvGrpSpPr>
          <p:cNvPr id="5141" name="Group 42"/>
          <p:cNvGrpSpPr>
            <a:grpSpLocks/>
          </p:cNvGrpSpPr>
          <p:nvPr/>
        </p:nvGrpSpPr>
        <p:grpSpPr bwMode="auto">
          <a:xfrm>
            <a:off x="3298825" y="3840163"/>
            <a:ext cx="914400" cy="868362"/>
            <a:chOff x="2078" y="2419"/>
            <a:chExt cx="576" cy="547"/>
          </a:xfrm>
        </p:grpSpPr>
        <p:sp>
          <p:nvSpPr>
            <p:cNvPr id="5200" name="Freeform 43"/>
            <p:cNvSpPr>
              <a:spLocks/>
            </p:cNvSpPr>
            <p:nvPr/>
          </p:nvSpPr>
          <p:spPr bwMode="auto">
            <a:xfrm>
              <a:off x="2078" y="2419"/>
              <a:ext cx="576" cy="547"/>
            </a:xfrm>
            <a:custGeom>
              <a:avLst/>
              <a:gdLst>
                <a:gd name="T0" fmla="*/ 0 w 576"/>
                <a:gd name="T1" fmla="*/ 547 h 547"/>
                <a:gd name="T2" fmla="*/ 0 w 576"/>
                <a:gd name="T3" fmla="*/ 173 h 547"/>
                <a:gd name="T4" fmla="*/ 576 w 576"/>
                <a:gd name="T5" fmla="*/ 0 h 547"/>
                <a:gd name="T6" fmla="*/ 576 w 576"/>
                <a:gd name="T7" fmla="*/ 547 h 547"/>
                <a:gd name="T8" fmla="*/ 0 w 576"/>
                <a:gd name="T9" fmla="*/ 547 h 547"/>
                <a:gd name="T10" fmla="*/ 0 60000 65536"/>
                <a:gd name="T11" fmla="*/ 0 60000 65536"/>
                <a:gd name="T12" fmla="*/ 0 60000 65536"/>
                <a:gd name="T13" fmla="*/ 0 60000 65536"/>
                <a:gd name="T14" fmla="*/ 0 60000 65536"/>
                <a:gd name="T15" fmla="*/ 0 w 576"/>
                <a:gd name="T16" fmla="*/ 0 h 547"/>
                <a:gd name="T17" fmla="*/ 576 w 576"/>
                <a:gd name="T18" fmla="*/ 547 h 547"/>
              </a:gdLst>
              <a:ahLst/>
              <a:cxnLst>
                <a:cxn ang="T10">
                  <a:pos x="T0" y="T1"/>
                </a:cxn>
                <a:cxn ang="T11">
                  <a:pos x="T2" y="T3"/>
                </a:cxn>
                <a:cxn ang="T12">
                  <a:pos x="T4" y="T5"/>
                </a:cxn>
                <a:cxn ang="T13">
                  <a:pos x="T6" y="T7"/>
                </a:cxn>
                <a:cxn ang="T14">
                  <a:pos x="T8" y="T9"/>
                </a:cxn>
              </a:cxnLst>
              <a:rect l="T15" t="T16" r="T17" b="T18"/>
              <a:pathLst>
                <a:path w="576" h="547">
                  <a:moveTo>
                    <a:pt x="0" y="547"/>
                  </a:moveTo>
                  <a:lnTo>
                    <a:pt x="0" y="173"/>
                  </a:lnTo>
                  <a:lnTo>
                    <a:pt x="576" y="0"/>
                  </a:lnTo>
                  <a:lnTo>
                    <a:pt x="576" y="547"/>
                  </a:lnTo>
                  <a:lnTo>
                    <a:pt x="0" y="547"/>
                  </a:lnTo>
                  <a:close/>
                </a:path>
              </a:pathLst>
            </a:custGeom>
            <a:solidFill>
              <a:srgbClr val="264B96"/>
            </a:solidFill>
            <a:ln w="9525">
              <a:round/>
              <a:headEnd/>
              <a:tailEnd/>
            </a:ln>
            <a:scene3d>
              <a:camera prst="legacyObliqueTopRight"/>
              <a:lightRig rig="legacyFlat3" dir="b"/>
            </a:scene3d>
            <a:sp3d extrusionH="989000" prstMaterial="legacyMatte">
              <a:bevelT w="13500" h="13500" prst="angle"/>
              <a:bevelB w="13500" h="13500" prst="angle"/>
              <a:extrusionClr>
                <a:srgbClr val="264B96"/>
              </a:extrusionClr>
            </a:sp3d>
          </p:spPr>
          <p:txBody>
            <a:bodyPr wrap="none" lIns="137160" tIns="155448" rIns="137160" bIns="155448" anchor="ctr">
              <a:flatTx/>
            </a:bodyPr>
            <a:lstStyle/>
            <a:p>
              <a:endParaRPr lang="zh-CN" altLang="en-US"/>
            </a:p>
          </p:txBody>
        </p:sp>
        <p:sp>
          <p:nvSpPr>
            <p:cNvPr id="5201" name="Text Box 44"/>
            <p:cNvSpPr txBox="1">
              <a:spLocks noChangeArrowheads="1"/>
            </p:cNvSpPr>
            <p:nvPr/>
          </p:nvSpPr>
          <p:spPr bwMode="auto">
            <a:xfrm>
              <a:off x="2102" y="2688"/>
              <a:ext cx="51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sz="1400" i="1">
                  <a:solidFill>
                    <a:schemeClr val="bg1"/>
                  </a:solidFill>
                </a:rPr>
                <a:t>Modeling</a:t>
              </a:r>
            </a:p>
          </p:txBody>
        </p:sp>
      </p:grpSp>
      <p:sp>
        <p:nvSpPr>
          <p:cNvPr id="1171502" name="Rectangle 46"/>
          <p:cNvSpPr>
            <a:spLocks noChangeArrowheads="1"/>
          </p:cNvSpPr>
          <p:nvPr/>
        </p:nvSpPr>
        <p:spPr bwMode="auto">
          <a:xfrm>
            <a:off x="3524250" y="2359025"/>
            <a:ext cx="841375" cy="1279525"/>
          </a:xfrm>
          <a:prstGeom prst="rect">
            <a:avLst/>
          </a:prstGeom>
          <a:solidFill>
            <a:srgbClr val="EBE600"/>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EBE600"/>
            </a:extrusionClr>
          </a:sp3d>
        </p:spPr>
        <p:txBody>
          <a:bodyPr wrap="none" lIns="137160" rIns="137160" bIns="155448">
            <a:flatTx/>
          </a:bodyPr>
          <a:lstStyle/>
          <a:p>
            <a:pPr algn="ctr"/>
            <a:r>
              <a:rPr lang="en-US" altLang="zh-CN" sz="1200" i="1">
                <a:solidFill>
                  <a:schemeClr val="bg1"/>
                </a:solidFill>
              </a:rPr>
              <a:t>CFX</a:t>
            </a:r>
          </a:p>
          <a:p>
            <a:pPr algn="ctr"/>
            <a:r>
              <a:rPr lang="en-US" altLang="zh-CN" sz="1200" i="1">
                <a:solidFill>
                  <a:schemeClr val="bg1"/>
                </a:solidFill>
              </a:rPr>
              <a:t>Setup</a:t>
            </a:r>
          </a:p>
        </p:txBody>
      </p:sp>
      <p:sp>
        <p:nvSpPr>
          <p:cNvPr id="1171503" name="Rectangle 47"/>
          <p:cNvSpPr>
            <a:spLocks noChangeArrowheads="1"/>
          </p:cNvSpPr>
          <p:nvPr/>
        </p:nvSpPr>
        <p:spPr bwMode="auto">
          <a:xfrm>
            <a:off x="3432175" y="2908300"/>
            <a:ext cx="841375" cy="822325"/>
          </a:xfrm>
          <a:prstGeom prst="rect">
            <a:avLst/>
          </a:prstGeom>
          <a:solidFill>
            <a:srgbClr val="C9C400"/>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C9C400"/>
            </a:extrusionClr>
          </a:sp3d>
        </p:spPr>
        <p:txBody>
          <a:bodyPr wrap="none" lIns="137160" rIns="137160" bIns="155448">
            <a:flatTx/>
          </a:bodyPr>
          <a:lstStyle/>
          <a:p>
            <a:pPr algn="ctr"/>
            <a:r>
              <a:rPr lang="en-US" altLang="zh-CN" sz="1200" i="1">
                <a:solidFill>
                  <a:schemeClr val="bg1"/>
                </a:solidFill>
              </a:rPr>
              <a:t>FLUENT</a:t>
            </a:r>
          </a:p>
          <a:p>
            <a:pPr algn="ctr"/>
            <a:r>
              <a:rPr lang="en-US" altLang="zh-CN" sz="1200" i="1">
                <a:solidFill>
                  <a:schemeClr val="bg1"/>
                </a:solidFill>
              </a:rPr>
              <a:t>Setup</a:t>
            </a:r>
          </a:p>
        </p:txBody>
      </p:sp>
      <p:sp>
        <p:nvSpPr>
          <p:cNvPr id="1171504" name="Freeform 48"/>
          <p:cNvSpPr>
            <a:spLocks/>
          </p:cNvSpPr>
          <p:nvPr/>
        </p:nvSpPr>
        <p:spPr bwMode="auto">
          <a:xfrm>
            <a:off x="3336925" y="3529013"/>
            <a:ext cx="842963" cy="539750"/>
          </a:xfrm>
          <a:custGeom>
            <a:avLst/>
            <a:gdLst>
              <a:gd name="T0" fmla="*/ 2147483647 w 531"/>
              <a:gd name="T1" fmla="*/ 0 h 340"/>
              <a:gd name="T2" fmla="*/ 2147483647 w 531"/>
              <a:gd name="T3" fmla="*/ 2147483647 h 340"/>
              <a:gd name="T4" fmla="*/ 0 w 531"/>
              <a:gd name="T5" fmla="*/ 2147483647 h 340"/>
              <a:gd name="T6" fmla="*/ 0 w 531"/>
              <a:gd name="T7" fmla="*/ 0 h 340"/>
              <a:gd name="T8" fmla="*/ 2147483647 w 531"/>
              <a:gd name="T9" fmla="*/ 0 h 340"/>
              <a:gd name="T10" fmla="*/ 0 60000 65536"/>
              <a:gd name="T11" fmla="*/ 0 60000 65536"/>
              <a:gd name="T12" fmla="*/ 0 60000 65536"/>
              <a:gd name="T13" fmla="*/ 0 60000 65536"/>
              <a:gd name="T14" fmla="*/ 0 60000 65536"/>
              <a:gd name="T15" fmla="*/ 0 w 531"/>
              <a:gd name="T16" fmla="*/ 0 h 340"/>
              <a:gd name="T17" fmla="*/ 531 w 531"/>
              <a:gd name="T18" fmla="*/ 340 h 340"/>
            </a:gdLst>
            <a:ahLst/>
            <a:cxnLst>
              <a:cxn ang="T10">
                <a:pos x="T0" y="T1"/>
              </a:cxn>
              <a:cxn ang="T11">
                <a:pos x="T2" y="T3"/>
              </a:cxn>
              <a:cxn ang="T12">
                <a:pos x="T4" y="T5"/>
              </a:cxn>
              <a:cxn ang="T13">
                <a:pos x="T6" y="T7"/>
              </a:cxn>
              <a:cxn ang="T14">
                <a:pos x="T8" y="T9"/>
              </a:cxn>
            </a:cxnLst>
            <a:rect l="T15" t="T16" r="T17" b="T18"/>
            <a:pathLst>
              <a:path w="531" h="340">
                <a:moveTo>
                  <a:pt x="531" y="0"/>
                </a:moveTo>
                <a:lnTo>
                  <a:pt x="531" y="186"/>
                </a:lnTo>
                <a:lnTo>
                  <a:pt x="0" y="340"/>
                </a:lnTo>
                <a:lnTo>
                  <a:pt x="0" y="0"/>
                </a:lnTo>
                <a:lnTo>
                  <a:pt x="531" y="0"/>
                </a:lnTo>
                <a:close/>
              </a:path>
            </a:pathLst>
          </a:custGeom>
          <a:solidFill>
            <a:srgbClr val="808000"/>
          </a:solidFill>
          <a:ln w="9525">
            <a:round/>
            <a:headEnd/>
            <a:tailEnd/>
          </a:ln>
          <a:scene3d>
            <a:camera prst="legacyObliqueTopRight"/>
            <a:lightRig rig="legacyFlat3" dir="b"/>
          </a:scene3d>
          <a:sp3d extrusionH="227000" prstMaterial="legacyMatte">
            <a:bevelT w="13500" h="13500" prst="angle"/>
            <a:bevelB w="13500" h="13500" prst="angle"/>
            <a:extrusionClr>
              <a:srgbClr val="808000"/>
            </a:extrusionClr>
          </a:sp3d>
        </p:spPr>
        <p:txBody>
          <a:bodyPr wrap="none" lIns="137160" tIns="155448" rIns="137160" bIns="155448" anchor="ctr">
            <a:flatTx/>
          </a:bodyPr>
          <a:lstStyle/>
          <a:p>
            <a:endParaRPr lang="zh-CN" altLang="en-US"/>
          </a:p>
        </p:txBody>
      </p:sp>
      <p:sp>
        <p:nvSpPr>
          <p:cNvPr id="1171505" name="Text Box 49"/>
          <p:cNvSpPr txBox="1">
            <a:spLocks noChangeArrowheads="1"/>
          </p:cNvSpPr>
          <p:nvPr/>
        </p:nvSpPr>
        <p:spPr bwMode="auto">
          <a:xfrm>
            <a:off x="3386138" y="3484563"/>
            <a:ext cx="74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sz="1200" i="1">
                <a:solidFill>
                  <a:schemeClr val="bg1"/>
                </a:solidFill>
              </a:rPr>
              <a:t>Structural</a:t>
            </a:r>
          </a:p>
          <a:p>
            <a:pPr algn="ctr" eaLnBrk="1" hangingPunct="1"/>
            <a:r>
              <a:rPr lang="en-US" altLang="zh-CN" sz="1200" i="1">
                <a:solidFill>
                  <a:schemeClr val="bg1"/>
                </a:solidFill>
              </a:rPr>
              <a:t>Setup</a:t>
            </a:r>
          </a:p>
        </p:txBody>
      </p:sp>
      <p:sp>
        <p:nvSpPr>
          <p:cNvPr id="1171506" name="Rectangle 50"/>
          <p:cNvSpPr>
            <a:spLocks noChangeArrowheads="1"/>
          </p:cNvSpPr>
          <p:nvPr/>
        </p:nvSpPr>
        <p:spPr bwMode="auto">
          <a:xfrm>
            <a:off x="4532313" y="3886200"/>
            <a:ext cx="503237" cy="201613"/>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endParaRPr lang="en-US" altLang="zh-CN"/>
          </a:p>
        </p:txBody>
      </p:sp>
      <p:sp>
        <p:nvSpPr>
          <p:cNvPr id="5147" name="Rectangle 51"/>
          <p:cNvSpPr>
            <a:spLocks noChangeArrowheads="1"/>
          </p:cNvSpPr>
          <p:nvPr/>
        </p:nvSpPr>
        <p:spPr bwMode="auto">
          <a:xfrm>
            <a:off x="4259263" y="4297363"/>
            <a:ext cx="1189037" cy="411162"/>
          </a:xfrm>
          <a:prstGeom prst="rect">
            <a:avLst/>
          </a:prstGeom>
          <a:solidFill>
            <a:srgbClr val="264B96"/>
          </a:solidFill>
          <a:ln w="9525">
            <a:miter lim="800000"/>
            <a:headEnd/>
            <a:tailEnd/>
          </a:ln>
          <a:scene3d>
            <a:camera prst="legacyObliqueTopRight"/>
            <a:lightRig rig="legacyFlat3" dir="b"/>
          </a:scene3d>
          <a:sp3d extrusionH="989000" prstMaterial="legacyMatte">
            <a:bevelT w="13500" h="13500" prst="angle"/>
            <a:bevelB w="13500" h="13500" prst="angle"/>
            <a:extrusionClr>
              <a:srgbClr val="264B96"/>
            </a:extrusionClr>
          </a:sp3d>
        </p:spPr>
        <p:txBody>
          <a:bodyPr wrap="none" lIns="137160" tIns="155448" rIns="137160" bIns="155448" anchor="ctr">
            <a:flatTx/>
          </a:bodyPr>
          <a:lstStyle/>
          <a:p>
            <a:pPr algn="ctr">
              <a:lnSpc>
                <a:spcPct val="90000"/>
              </a:lnSpc>
            </a:pPr>
            <a:r>
              <a:rPr lang="en-US" altLang="zh-CN" sz="1400" i="1">
                <a:solidFill>
                  <a:schemeClr val="bg1"/>
                </a:solidFill>
              </a:rPr>
              <a:t>Multiphysics</a:t>
            </a:r>
          </a:p>
          <a:p>
            <a:pPr algn="ctr">
              <a:lnSpc>
                <a:spcPct val="90000"/>
              </a:lnSpc>
            </a:pPr>
            <a:r>
              <a:rPr lang="en-US" altLang="zh-CN" sz="1400" i="1">
                <a:solidFill>
                  <a:schemeClr val="bg1"/>
                </a:solidFill>
              </a:rPr>
              <a:t>Solvers</a:t>
            </a:r>
          </a:p>
        </p:txBody>
      </p:sp>
      <p:sp>
        <p:nvSpPr>
          <p:cNvPr id="1171508" name="Rectangle 52"/>
          <p:cNvSpPr>
            <a:spLocks noChangeArrowheads="1"/>
          </p:cNvSpPr>
          <p:nvPr/>
        </p:nvSpPr>
        <p:spPr bwMode="auto">
          <a:xfrm>
            <a:off x="5083175" y="3886200"/>
            <a:ext cx="503238" cy="201613"/>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endParaRPr lang="en-US" altLang="zh-CN"/>
          </a:p>
        </p:txBody>
      </p:sp>
      <p:sp>
        <p:nvSpPr>
          <p:cNvPr id="1171509" name="Rectangle 53"/>
          <p:cNvSpPr>
            <a:spLocks noChangeArrowheads="1"/>
          </p:cNvSpPr>
          <p:nvPr/>
        </p:nvSpPr>
        <p:spPr bwMode="auto">
          <a:xfrm>
            <a:off x="4341813" y="4068763"/>
            <a:ext cx="501650" cy="196850"/>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pPr algn="ctr"/>
            <a:r>
              <a:rPr lang="en-US" altLang="zh-CN" sz="1200" i="1">
                <a:solidFill>
                  <a:schemeClr val="bg1"/>
                </a:solidFill>
              </a:rPr>
              <a:t>Therm</a:t>
            </a:r>
          </a:p>
        </p:txBody>
      </p:sp>
      <p:sp>
        <p:nvSpPr>
          <p:cNvPr id="1171510" name="Rectangle 54"/>
          <p:cNvSpPr>
            <a:spLocks noChangeArrowheads="1"/>
          </p:cNvSpPr>
          <p:nvPr/>
        </p:nvSpPr>
        <p:spPr bwMode="auto">
          <a:xfrm>
            <a:off x="4525963" y="2971800"/>
            <a:ext cx="503237" cy="868363"/>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rIns="137160" bIns="155448">
            <a:flatTx/>
          </a:bodyPr>
          <a:lstStyle/>
          <a:p>
            <a:pPr algn="ctr"/>
            <a:r>
              <a:rPr lang="en-US" altLang="zh-CN" sz="1200" i="1">
                <a:solidFill>
                  <a:schemeClr val="bg1"/>
                </a:solidFill>
              </a:rPr>
              <a:t>Struct</a:t>
            </a:r>
          </a:p>
        </p:txBody>
      </p:sp>
      <p:sp>
        <p:nvSpPr>
          <p:cNvPr id="1171512" name="Rectangle 56"/>
          <p:cNvSpPr>
            <a:spLocks noChangeArrowheads="1"/>
          </p:cNvSpPr>
          <p:nvPr/>
        </p:nvSpPr>
        <p:spPr bwMode="auto">
          <a:xfrm>
            <a:off x="4344988" y="3519488"/>
            <a:ext cx="501650" cy="503237"/>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pPr algn="ctr"/>
            <a:r>
              <a:rPr lang="en-US" altLang="zh-CN" sz="1200" i="1">
                <a:solidFill>
                  <a:schemeClr val="bg1"/>
                </a:solidFill>
                <a:latin typeface="Arial Narrow" pitchFamily="34" charset="0"/>
              </a:rPr>
              <a:t>FLUENT</a:t>
            </a:r>
          </a:p>
        </p:txBody>
      </p:sp>
      <p:sp>
        <p:nvSpPr>
          <p:cNvPr id="1171513" name="Rectangle 57"/>
          <p:cNvSpPr>
            <a:spLocks noChangeArrowheads="1"/>
          </p:cNvSpPr>
          <p:nvPr/>
        </p:nvSpPr>
        <p:spPr bwMode="auto">
          <a:xfrm>
            <a:off x="4889500" y="4068763"/>
            <a:ext cx="503238" cy="196850"/>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pPr algn="ctr"/>
            <a:r>
              <a:rPr lang="en-US" altLang="zh-CN" sz="1200" i="1">
                <a:solidFill>
                  <a:schemeClr val="bg1"/>
                </a:solidFill>
              </a:rPr>
              <a:t>Emag</a:t>
            </a:r>
          </a:p>
        </p:txBody>
      </p:sp>
      <p:sp>
        <p:nvSpPr>
          <p:cNvPr id="1171514" name="Rectangle 58"/>
          <p:cNvSpPr>
            <a:spLocks noChangeArrowheads="1"/>
          </p:cNvSpPr>
          <p:nvPr/>
        </p:nvSpPr>
        <p:spPr bwMode="auto">
          <a:xfrm>
            <a:off x="4892675" y="3521075"/>
            <a:ext cx="503238" cy="503238"/>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pPr algn="ctr"/>
            <a:r>
              <a:rPr lang="en-US" altLang="zh-CN" sz="1200" i="1">
                <a:solidFill>
                  <a:schemeClr val="bg1"/>
                </a:solidFill>
              </a:rPr>
              <a:t>CFX</a:t>
            </a:r>
          </a:p>
        </p:txBody>
      </p:sp>
      <p:grpSp>
        <p:nvGrpSpPr>
          <p:cNvPr id="7" name="Group 103"/>
          <p:cNvGrpSpPr>
            <a:grpSpLocks/>
          </p:cNvGrpSpPr>
          <p:nvPr/>
        </p:nvGrpSpPr>
        <p:grpSpPr bwMode="auto">
          <a:xfrm>
            <a:off x="3292475" y="3478213"/>
            <a:ext cx="919163" cy="587375"/>
            <a:chOff x="1835" y="2193"/>
            <a:chExt cx="579" cy="370"/>
          </a:xfrm>
        </p:grpSpPr>
        <p:sp>
          <p:nvSpPr>
            <p:cNvPr id="5198" name="Freeform 100"/>
            <p:cNvSpPr>
              <a:spLocks/>
            </p:cNvSpPr>
            <p:nvPr/>
          </p:nvSpPr>
          <p:spPr bwMode="auto">
            <a:xfrm>
              <a:off x="1864" y="2223"/>
              <a:ext cx="531" cy="340"/>
            </a:xfrm>
            <a:custGeom>
              <a:avLst/>
              <a:gdLst>
                <a:gd name="T0" fmla="*/ 531 w 531"/>
                <a:gd name="T1" fmla="*/ 0 h 340"/>
                <a:gd name="T2" fmla="*/ 531 w 531"/>
                <a:gd name="T3" fmla="*/ 186 h 340"/>
                <a:gd name="T4" fmla="*/ 0 w 531"/>
                <a:gd name="T5" fmla="*/ 340 h 340"/>
                <a:gd name="T6" fmla="*/ 0 w 531"/>
                <a:gd name="T7" fmla="*/ 0 h 340"/>
                <a:gd name="T8" fmla="*/ 531 w 531"/>
                <a:gd name="T9" fmla="*/ 0 h 340"/>
                <a:gd name="T10" fmla="*/ 0 60000 65536"/>
                <a:gd name="T11" fmla="*/ 0 60000 65536"/>
                <a:gd name="T12" fmla="*/ 0 60000 65536"/>
                <a:gd name="T13" fmla="*/ 0 60000 65536"/>
                <a:gd name="T14" fmla="*/ 0 60000 65536"/>
                <a:gd name="T15" fmla="*/ 0 w 531"/>
                <a:gd name="T16" fmla="*/ 0 h 340"/>
                <a:gd name="T17" fmla="*/ 531 w 531"/>
                <a:gd name="T18" fmla="*/ 340 h 340"/>
              </a:gdLst>
              <a:ahLst/>
              <a:cxnLst>
                <a:cxn ang="T10">
                  <a:pos x="T0" y="T1"/>
                </a:cxn>
                <a:cxn ang="T11">
                  <a:pos x="T2" y="T3"/>
                </a:cxn>
                <a:cxn ang="T12">
                  <a:pos x="T4" y="T5"/>
                </a:cxn>
                <a:cxn ang="T13">
                  <a:pos x="T6" y="T7"/>
                </a:cxn>
                <a:cxn ang="T14">
                  <a:pos x="T8" y="T9"/>
                </a:cxn>
              </a:cxnLst>
              <a:rect l="T15" t="T16" r="T17" b="T18"/>
              <a:pathLst>
                <a:path w="531" h="340">
                  <a:moveTo>
                    <a:pt x="531" y="0"/>
                  </a:moveTo>
                  <a:lnTo>
                    <a:pt x="531" y="186"/>
                  </a:lnTo>
                  <a:lnTo>
                    <a:pt x="0" y="340"/>
                  </a:lnTo>
                  <a:lnTo>
                    <a:pt x="0" y="0"/>
                  </a:lnTo>
                  <a:lnTo>
                    <a:pt x="531" y="0"/>
                  </a:lnTo>
                  <a:close/>
                </a:path>
              </a:pathLst>
            </a:custGeom>
            <a:solidFill>
              <a:srgbClr val="638AD7"/>
            </a:solidFill>
            <a:ln w="9525">
              <a:round/>
              <a:headEnd/>
              <a:tailEnd/>
            </a:ln>
            <a:scene3d>
              <a:camera prst="legacyObliqueTopRight"/>
              <a:lightRig rig="legacyFlat3" dir="b"/>
            </a:scene3d>
            <a:sp3d extrusionH="735000" prstMaterial="legacyMatte">
              <a:bevelT w="13500" h="13500" prst="angle"/>
              <a:bevelB w="13500" h="13500" prst="angle"/>
              <a:extrusionClr>
                <a:srgbClr val="638AD7"/>
              </a:extrusionClr>
            </a:sp3d>
          </p:spPr>
          <p:txBody>
            <a:bodyPr wrap="none" lIns="137160" tIns="155448" rIns="137160" bIns="155448" anchor="ctr">
              <a:flatTx/>
            </a:bodyPr>
            <a:lstStyle/>
            <a:p>
              <a:endParaRPr lang="zh-CN" altLang="en-US"/>
            </a:p>
          </p:txBody>
        </p:sp>
        <p:sp>
          <p:nvSpPr>
            <p:cNvPr id="5199" name="Text Box 101"/>
            <p:cNvSpPr txBox="1">
              <a:spLocks noChangeArrowheads="1"/>
            </p:cNvSpPr>
            <p:nvPr/>
          </p:nvSpPr>
          <p:spPr bwMode="auto">
            <a:xfrm>
              <a:off x="1835" y="2193"/>
              <a:ext cx="5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sz="1200" i="1">
                  <a:solidFill>
                    <a:schemeClr val="bg1"/>
                  </a:solidFill>
                </a:rPr>
                <a:t>Multiphysics</a:t>
              </a:r>
            </a:p>
            <a:p>
              <a:pPr algn="ctr" eaLnBrk="1" hangingPunct="1"/>
              <a:r>
                <a:rPr lang="en-US" altLang="zh-CN" sz="1200" i="1">
                  <a:solidFill>
                    <a:schemeClr val="bg1"/>
                  </a:solidFill>
                </a:rPr>
                <a:t>Setup</a:t>
              </a:r>
            </a:p>
          </p:txBody>
        </p:sp>
      </p:grpSp>
      <p:grpSp>
        <p:nvGrpSpPr>
          <p:cNvPr id="8" name="Group 104"/>
          <p:cNvGrpSpPr>
            <a:grpSpLocks/>
          </p:cNvGrpSpPr>
          <p:nvPr/>
        </p:nvGrpSpPr>
        <p:grpSpPr bwMode="auto">
          <a:xfrm>
            <a:off x="4295775" y="3130550"/>
            <a:ext cx="1509713" cy="1143000"/>
            <a:chOff x="2822" y="2102"/>
            <a:chExt cx="951" cy="720"/>
          </a:xfrm>
        </p:grpSpPr>
        <p:sp>
          <p:nvSpPr>
            <p:cNvPr id="5183" name="Rectangle 105"/>
            <p:cNvSpPr>
              <a:spLocks noChangeArrowheads="1"/>
            </p:cNvSpPr>
            <p:nvPr/>
          </p:nvSpPr>
          <p:spPr bwMode="auto">
            <a:xfrm>
              <a:off x="3053" y="2102"/>
              <a:ext cx="720" cy="489"/>
            </a:xfrm>
            <a:prstGeom prst="rect">
              <a:avLst/>
            </a:prstGeom>
            <a:solidFill>
              <a:srgbClr val="638AD7">
                <a:alpha val="50980"/>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137160" tIns="155448" rIns="137160" bIns="155448" anchor="ctr"/>
            <a:lstStyle/>
            <a:p>
              <a:endParaRPr lang="en-US" altLang="zh-CN"/>
            </a:p>
          </p:txBody>
        </p:sp>
        <p:sp>
          <p:nvSpPr>
            <p:cNvPr id="5184" name="Line 106"/>
            <p:cNvSpPr>
              <a:spLocks noChangeShapeType="1"/>
            </p:cNvSpPr>
            <p:nvPr/>
          </p:nvSpPr>
          <p:spPr bwMode="auto">
            <a:xfrm>
              <a:off x="2822" y="2333"/>
              <a:ext cx="0" cy="489"/>
            </a:xfrm>
            <a:prstGeom prst="line">
              <a:avLst/>
            </a:prstGeom>
            <a:noFill/>
            <a:ln w="12700">
              <a:solidFill>
                <a:srgbClr val="638AD7"/>
              </a:solidFill>
              <a:round/>
              <a:headEnd/>
              <a:tailEnd/>
            </a:ln>
            <a:scene3d>
              <a:camera prst="legacyObliqueTopRight"/>
              <a:lightRig rig="legacyFlat3" dir="b"/>
            </a:scene3d>
            <a:sp3d extrusionH="989000" prstMaterial="legacyMatte">
              <a:bevelT w="13500" h="13500" prst="angle"/>
              <a:bevelB w="13500" h="13500" prst="angle"/>
              <a:extrusionClr>
                <a:srgbClr val="638AD7"/>
              </a:extrusionClr>
            </a:sp3d>
            <a:extLst>
              <a:ext uri="{909E8E84-426E-40DD-AFC4-6F175D3DCCD1}">
                <a14:hiddenFill xmlns:a14="http://schemas.microsoft.com/office/drawing/2010/main">
                  <a:noFill/>
                </a14:hiddenFill>
              </a:ext>
            </a:extLst>
          </p:spPr>
          <p:txBody>
            <a:bodyPr wrap="none" lIns="137160" tIns="155448" rIns="137160" bIns="155448" anchor="ctr">
              <a:flatTx/>
            </a:bodyPr>
            <a:lstStyle/>
            <a:p>
              <a:endParaRPr lang="zh-CN" altLang="en-US"/>
            </a:p>
          </p:txBody>
        </p:sp>
        <p:grpSp>
          <p:nvGrpSpPr>
            <p:cNvPr id="5185" name="Group 107"/>
            <p:cNvGrpSpPr>
              <a:grpSpLocks/>
            </p:cNvGrpSpPr>
            <p:nvPr/>
          </p:nvGrpSpPr>
          <p:grpSpPr bwMode="auto">
            <a:xfrm>
              <a:off x="2969" y="2583"/>
              <a:ext cx="664" cy="127"/>
              <a:chOff x="2854" y="2448"/>
              <a:chExt cx="664" cy="127"/>
            </a:xfrm>
          </p:grpSpPr>
          <p:sp>
            <p:nvSpPr>
              <p:cNvPr id="5196" name="Rectangle 108"/>
              <p:cNvSpPr>
                <a:spLocks noChangeArrowheads="1"/>
              </p:cNvSpPr>
              <p:nvPr/>
            </p:nvSpPr>
            <p:spPr bwMode="auto">
              <a:xfrm>
                <a:off x="2854" y="2448"/>
                <a:ext cx="317" cy="127"/>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endParaRPr lang="en-US" altLang="zh-CN"/>
              </a:p>
            </p:txBody>
          </p:sp>
          <p:sp>
            <p:nvSpPr>
              <p:cNvPr id="5197" name="Rectangle 109"/>
              <p:cNvSpPr>
                <a:spLocks noChangeArrowheads="1"/>
              </p:cNvSpPr>
              <p:nvPr/>
            </p:nvSpPr>
            <p:spPr bwMode="auto">
              <a:xfrm>
                <a:off x="3201" y="2448"/>
                <a:ext cx="317" cy="127"/>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endParaRPr lang="en-US" altLang="zh-CN"/>
              </a:p>
            </p:txBody>
          </p:sp>
        </p:grpSp>
        <p:sp>
          <p:nvSpPr>
            <p:cNvPr id="5186" name="Rectangle 110"/>
            <p:cNvSpPr>
              <a:spLocks noChangeArrowheads="1"/>
            </p:cNvSpPr>
            <p:nvPr/>
          </p:nvSpPr>
          <p:spPr bwMode="auto">
            <a:xfrm>
              <a:off x="2967" y="2237"/>
              <a:ext cx="316" cy="317"/>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pPr algn="ctr"/>
              <a:endParaRPr lang="en-US" altLang="zh-CN" sz="1200" i="1">
                <a:solidFill>
                  <a:schemeClr val="bg1"/>
                </a:solidFill>
                <a:latin typeface="Arial Narrow" pitchFamily="34" charset="0"/>
              </a:endParaRPr>
            </a:p>
          </p:txBody>
        </p:sp>
        <p:sp>
          <p:nvSpPr>
            <p:cNvPr id="5187" name="Rectangle 111"/>
            <p:cNvSpPr>
              <a:spLocks noChangeArrowheads="1"/>
            </p:cNvSpPr>
            <p:nvPr/>
          </p:nvSpPr>
          <p:spPr bwMode="auto">
            <a:xfrm>
              <a:off x="2851" y="2698"/>
              <a:ext cx="316" cy="124"/>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pPr algn="ctr"/>
              <a:endParaRPr lang="en-US" altLang="zh-CN" sz="1200" i="1">
                <a:solidFill>
                  <a:schemeClr val="bg1"/>
                </a:solidFill>
              </a:endParaRPr>
            </a:p>
          </p:txBody>
        </p:sp>
        <p:sp>
          <p:nvSpPr>
            <p:cNvPr id="5188" name="Rectangle 112"/>
            <p:cNvSpPr>
              <a:spLocks noChangeArrowheads="1"/>
            </p:cNvSpPr>
            <p:nvPr/>
          </p:nvSpPr>
          <p:spPr bwMode="auto">
            <a:xfrm>
              <a:off x="2850" y="2352"/>
              <a:ext cx="316" cy="317"/>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pPr algn="ctr"/>
              <a:endParaRPr lang="en-US" altLang="zh-CN" sz="1200" i="1">
                <a:solidFill>
                  <a:schemeClr val="bg1"/>
                </a:solidFill>
                <a:latin typeface="Arial Narrow" pitchFamily="34" charset="0"/>
              </a:endParaRPr>
            </a:p>
          </p:txBody>
        </p:sp>
        <p:sp>
          <p:nvSpPr>
            <p:cNvPr id="5189" name="Rectangle 113"/>
            <p:cNvSpPr>
              <a:spLocks noChangeArrowheads="1"/>
            </p:cNvSpPr>
            <p:nvPr/>
          </p:nvSpPr>
          <p:spPr bwMode="auto">
            <a:xfrm>
              <a:off x="3197" y="2698"/>
              <a:ext cx="317" cy="124"/>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pPr algn="ctr"/>
              <a:endParaRPr lang="en-US" altLang="zh-CN" sz="1200" i="1">
                <a:solidFill>
                  <a:schemeClr val="bg1"/>
                </a:solidFill>
              </a:endParaRPr>
            </a:p>
          </p:txBody>
        </p:sp>
        <p:sp>
          <p:nvSpPr>
            <p:cNvPr id="5190" name="Rectangle 114"/>
            <p:cNvSpPr>
              <a:spLocks noChangeArrowheads="1"/>
            </p:cNvSpPr>
            <p:nvPr/>
          </p:nvSpPr>
          <p:spPr bwMode="auto">
            <a:xfrm>
              <a:off x="3193" y="2353"/>
              <a:ext cx="317" cy="317"/>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pPr algn="ctr"/>
              <a:endParaRPr lang="en-US" altLang="zh-CN" sz="1200" i="1">
                <a:solidFill>
                  <a:schemeClr val="bg1"/>
                </a:solidFill>
              </a:endParaRPr>
            </a:p>
          </p:txBody>
        </p:sp>
        <p:sp>
          <p:nvSpPr>
            <p:cNvPr id="5191" name="Line 115"/>
            <p:cNvSpPr>
              <a:spLocks noChangeShapeType="1"/>
            </p:cNvSpPr>
            <p:nvPr/>
          </p:nvSpPr>
          <p:spPr bwMode="auto">
            <a:xfrm>
              <a:off x="2822" y="2333"/>
              <a:ext cx="363" cy="0"/>
            </a:xfrm>
            <a:prstGeom prst="line">
              <a:avLst/>
            </a:prstGeom>
            <a:noFill/>
            <a:ln w="12700">
              <a:solidFill>
                <a:srgbClr val="638AD7"/>
              </a:solidFill>
              <a:round/>
              <a:headEnd/>
              <a:tailEnd/>
            </a:ln>
            <a:scene3d>
              <a:camera prst="legacyObliqueTopRight"/>
              <a:lightRig rig="legacyFlat3" dir="b"/>
            </a:scene3d>
            <a:sp3d extrusionH="989000" prstMaterial="legacyMatte">
              <a:bevelT w="13500" h="13500" prst="angle"/>
              <a:bevelB w="13500" h="13500" prst="angle"/>
              <a:extrusionClr>
                <a:srgbClr val="638AD7"/>
              </a:extrusionClr>
            </a:sp3d>
            <a:extLst>
              <a:ext uri="{909E8E84-426E-40DD-AFC4-6F175D3DCCD1}">
                <a14:hiddenFill xmlns:a14="http://schemas.microsoft.com/office/drawing/2010/main">
                  <a:noFill/>
                </a14:hiddenFill>
              </a:ext>
            </a:extLst>
          </p:spPr>
          <p:txBody>
            <a:bodyPr wrap="none" lIns="137160" tIns="155448" rIns="137160" bIns="155448" anchor="ctr">
              <a:flatTx/>
            </a:bodyPr>
            <a:lstStyle/>
            <a:p>
              <a:endParaRPr lang="zh-CN" altLang="en-US"/>
            </a:p>
          </p:txBody>
        </p:sp>
        <p:sp>
          <p:nvSpPr>
            <p:cNvPr id="5192" name="Line 116"/>
            <p:cNvSpPr>
              <a:spLocks noChangeShapeType="1"/>
            </p:cNvSpPr>
            <p:nvPr/>
          </p:nvSpPr>
          <p:spPr bwMode="auto">
            <a:xfrm>
              <a:off x="3542" y="2333"/>
              <a:ext cx="0" cy="489"/>
            </a:xfrm>
            <a:prstGeom prst="line">
              <a:avLst/>
            </a:prstGeom>
            <a:noFill/>
            <a:ln w="12700">
              <a:solidFill>
                <a:srgbClr val="638AD7"/>
              </a:solidFill>
              <a:round/>
              <a:headEnd/>
              <a:tailEnd/>
            </a:ln>
            <a:scene3d>
              <a:camera prst="legacyObliqueTopRight"/>
              <a:lightRig rig="legacyFlat3" dir="b"/>
            </a:scene3d>
            <a:sp3d extrusionH="989000" prstMaterial="legacyMatte">
              <a:bevelT w="13500" h="13500" prst="angle"/>
              <a:bevelB w="13500" h="13500" prst="angle"/>
              <a:extrusionClr>
                <a:srgbClr val="638AD7"/>
              </a:extrusionClr>
            </a:sp3d>
            <a:extLst>
              <a:ext uri="{909E8E84-426E-40DD-AFC4-6F175D3DCCD1}">
                <a14:hiddenFill xmlns:a14="http://schemas.microsoft.com/office/drawing/2010/main">
                  <a:noFill/>
                </a14:hiddenFill>
              </a:ext>
            </a:extLst>
          </p:spPr>
          <p:txBody>
            <a:bodyPr wrap="none" lIns="137160" tIns="155448" rIns="137160" bIns="155448" anchor="ctr">
              <a:flatTx/>
            </a:bodyPr>
            <a:lstStyle/>
            <a:p>
              <a:endParaRPr lang="zh-CN" altLang="en-US"/>
            </a:p>
          </p:txBody>
        </p:sp>
        <p:sp>
          <p:nvSpPr>
            <p:cNvPr id="5193" name="Rectangle 117"/>
            <p:cNvSpPr>
              <a:spLocks noChangeArrowheads="1"/>
            </p:cNvSpPr>
            <p:nvPr/>
          </p:nvSpPr>
          <p:spPr bwMode="auto">
            <a:xfrm>
              <a:off x="2822" y="2333"/>
              <a:ext cx="720" cy="489"/>
            </a:xfrm>
            <a:prstGeom prst="rect">
              <a:avLst/>
            </a:prstGeom>
            <a:solidFill>
              <a:srgbClr val="638AD7">
                <a:alpha val="50195"/>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137160" tIns="155448" rIns="137160" bIns="155448" anchor="ctr"/>
            <a:lstStyle/>
            <a:p>
              <a:endParaRPr lang="en-US" altLang="zh-CN"/>
            </a:p>
          </p:txBody>
        </p:sp>
        <p:sp>
          <p:nvSpPr>
            <p:cNvPr id="5194" name="Line 118"/>
            <p:cNvSpPr>
              <a:spLocks noChangeShapeType="1"/>
            </p:cNvSpPr>
            <p:nvPr/>
          </p:nvSpPr>
          <p:spPr bwMode="auto">
            <a:xfrm>
              <a:off x="3185" y="2333"/>
              <a:ext cx="357" cy="0"/>
            </a:xfrm>
            <a:prstGeom prst="line">
              <a:avLst/>
            </a:prstGeom>
            <a:noFill/>
            <a:ln w="12700">
              <a:solidFill>
                <a:srgbClr val="638AD7"/>
              </a:solidFill>
              <a:round/>
              <a:headEnd/>
              <a:tailEnd/>
            </a:ln>
            <a:scene3d>
              <a:camera prst="legacyObliqueTopRight"/>
              <a:lightRig rig="legacyFlat3" dir="b"/>
            </a:scene3d>
            <a:sp3d extrusionH="481000" prstMaterial="legacyMatte">
              <a:bevelT w="13500" h="13500" prst="angle"/>
              <a:bevelB w="13500" h="13500" prst="angle"/>
              <a:extrusionClr>
                <a:srgbClr val="638AD7"/>
              </a:extrusionClr>
            </a:sp3d>
            <a:extLst>
              <a:ext uri="{909E8E84-426E-40DD-AFC4-6F175D3DCCD1}">
                <a14:hiddenFill xmlns:a14="http://schemas.microsoft.com/office/drawing/2010/main">
                  <a:noFill/>
                </a14:hiddenFill>
              </a:ext>
            </a:extLst>
          </p:spPr>
          <p:txBody>
            <a:bodyPr wrap="none" lIns="137160" tIns="155448" rIns="137160" bIns="155448" anchor="ctr">
              <a:flatTx/>
            </a:bodyPr>
            <a:lstStyle/>
            <a:p>
              <a:endParaRPr lang="zh-CN" altLang="en-US"/>
            </a:p>
          </p:txBody>
        </p:sp>
        <p:sp>
          <p:nvSpPr>
            <p:cNvPr id="5195" name="Text Box 119"/>
            <p:cNvSpPr txBox="1">
              <a:spLocks noChangeArrowheads="1"/>
            </p:cNvSpPr>
            <p:nvPr/>
          </p:nvSpPr>
          <p:spPr bwMode="auto">
            <a:xfrm>
              <a:off x="2940" y="2460"/>
              <a:ext cx="49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sz="1600" i="1">
                  <a:solidFill>
                    <a:schemeClr val="bg1"/>
                  </a:solidFill>
                </a:rPr>
                <a:t>ANSYS</a:t>
              </a:r>
            </a:p>
          </p:txBody>
        </p:sp>
      </p:grpSp>
      <p:sp>
        <p:nvSpPr>
          <p:cNvPr id="1171511" name="Rectangle 55"/>
          <p:cNvSpPr>
            <a:spLocks noChangeArrowheads="1"/>
          </p:cNvSpPr>
          <p:nvPr/>
        </p:nvSpPr>
        <p:spPr bwMode="auto">
          <a:xfrm>
            <a:off x="5075238" y="2789238"/>
            <a:ext cx="503237" cy="457200"/>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rIns="137160" bIns="155448">
            <a:flatTx/>
          </a:bodyPr>
          <a:lstStyle/>
          <a:p>
            <a:pPr algn="ctr">
              <a:lnSpc>
                <a:spcPct val="90000"/>
              </a:lnSpc>
            </a:pPr>
            <a:r>
              <a:rPr lang="en-US" altLang="zh-CN" sz="1200" i="1">
                <a:solidFill>
                  <a:schemeClr val="bg1"/>
                </a:solidFill>
              </a:rPr>
              <a:t>3</a:t>
            </a:r>
            <a:r>
              <a:rPr lang="en-US" altLang="zh-CN" sz="1200" i="1" baseline="30000">
                <a:solidFill>
                  <a:schemeClr val="bg1"/>
                </a:solidFill>
              </a:rPr>
              <a:t>rd</a:t>
            </a:r>
            <a:r>
              <a:rPr lang="en-US" altLang="zh-CN" sz="1200" i="1">
                <a:solidFill>
                  <a:schemeClr val="bg1"/>
                </a:solidFill>
              </a:rPr>
              <a:t> </a:t>
            </a:r>
          </a:p>
          <a:p>
            <a:pPr algn="ctr">
              <a:lnSpc>
                <a:spcPct val="90000"/>
              </a:lnSpc>
            </a:pPr>
            <a:r>
              <a:rPr lang="en-US" altLang="zh-CN" sz="1200" i="1">
                <a:solidFill>
                  <a:schemeClr val="bg1"/>
                </a:solidFill>
              </a:rPr>
              <a:t>Party</a:t>
            </a:r>
          </a:p>
        </p:txBody>
      </p:sp>
      <p:grpSp>
        <p:nvGrpSpPr>
          <p:cNvPr id="5157" name="Group 60"/>
          <p:cNvGrpSpPr>
            <a:grpSpLocks/>
          </p:cNvGrpSpPr>
          <p:nvPr/>
        </p:nvGrpSpPr>
        <p:grpSpPr bwMode="auto">
          <a:xfrm>
            <a:off x="5481638" y="3840163"/>
            <a:ext cx="969962" cy="868362"/>
            <a:chOff x="3453" y="2419"/>
            <a:chExt cx="611" cy="547"/>
          </a:xfrm>
        </p:grpSpPr>
        <p:sp>
          <p:nvSpPr>
            <p:cNvPr id="5181" name="Freeform 61"/>
            <p:cNvSpPr>
              <a:spLocks/>
            </p:cNvSpPr>
            <p:nvPr/>
          </p:nvSpPr>
          <p:spPr bwMode="auto">
            <a:xfrm flipH="1">
              <a:off x="3461" y="2419"/>
              <a:ext cx="576" cy="547"/>
            </a:xfrm>
            <a:custGeom>
              <a:avLst/>
              <a:gdLst>
                <a:gd name="T0" fmla="*/ 0 w 576"/>
                <a:gd name="T1" fmla="*/ 547 h 547"/>
                <a:gd name="T2" fmla="*/ 0 w 576"/>
                <a:gd name="T3" fmla="*/ 173 h 547"/>
                <a:gd name="T4" fmla="*/ 576 w 576"/>
                <a:gd name="T5" fmla="*/ 0 h 547"/>
                <a:gd name="T6" fmla="*/ 576 w 576"/>
                <a:gd name="T7" fmla="*/ 547 h 547"/>
                <a:gd name="T8" fmla="*/ 0 w 576"/>
                <a:gd name="T9" fmla="*/ 547 h 547"/>
                <a:gd name="T10" fmla="*/ 0 60000 65536"/>
                <a:gd name="T11" fmla="*/ 0 60000 65536"/>
                <a:gd name="T12" fmla="*/ 0 60000 65536"/>
                <a:gd name="T13" fmla="*/ 0 60000 65536"/>
                <a:gd name="T14" fmla="*/ 0 60000 65536"/>
                <a:gd name="T15" fmla="*/ 0 w 576"/>
                <a:gd name="T16" fmla="*/ 0 h 547"/>
                <a:gd name="T17" fmla="*/ 576 w 576"/>
                <a:gd name="T18" fmla="*/ 547 h 547"/>
              </a:gdLst>
              <a:ahLst/>
              <a:cxnLst>
                <a:cxn ang="T10">
                  <a:pos x="T0" y="T1"/>
                </a:cxn>
                <a:cxn ang="T11">
                  <a:pos x="T2" y="T3"/>
                </a:cxn>
                <a:cxn ang="T12">
                  <a:pos x="T4" y="T5"/>
                </a:cxn>
                <a:cxn ang="T13">
                  <a:pos x="T6" y="T7"/>
                </a:cxn>
                <a:cxn ang="T14">
                  <a:pos x="T8" y="T9"/>
                </a:cxn>
              </a:cxnLst>
              <a:rect l="T15" t="T16" r="T17" b="T18"/>
              <a:pathLst>
                <a:path w="576" h="547">
                  <a:moveTo>
                    <a:pt x="0" y="547"/>
                  </a:moveTo>
                  <a:lnTo>
                    <a:pt x="0" y="173"/>
                  </a:lnTo>
                  <a:lnTo>
                    <a:pt x="576" y="0"/>
                  </a:lnTo>
                  <a:lnTo>
                    <a:pt x="576" y="547"/>
                  </a:lnTo>
                  <a:lnTo>
                    <a:pt x="0" y="547"/>
                  </a:lnTo>
                  <a:close/>
                </a:path>
              </a:pathLst>
            </a:custGeom>
            <a:solidFill>
              <a:srgbClr val="264B96"/>
            </a:solidFill>
            <a:ln w="9525">
              <a:round/>
              <a:headEnd/>
              <a:tailEnd/>
            </a:ln>
            <a:scene3d>
              <a:camera prst="legacyObliqueTopRight"/>
              <a:lightRig rig="legacyFlat3" dir="b"/>
            </a:scene3d>
            <a:sp3d extrusionH="989000" prstMaterial="legacyMatte">
              <a:bevelT w="13500" h="13500" prst="angle"/>
              <a:bevelB w="13500" h="13500" prst="angle"/>
              <a:extrusionClr>
                <a:srgbClr val="264B96"/>
              </a:extrusionClr>
            </a:sp3d>
          </p:spPr>
          <p:txBody>
            <a:bodyPr wrap="none" lIns="137160" tIns="155448" rIns="137160" bIns="155448" anchor="ctr">
              <a:flatTx/>
            </a:bodyPr>
            <a:lstStyle/>
            <a:p>
              <a:endParaRPr lang="zh-CN" altLang="en-US"/>
            </a:p>
          </p:txBody>
        </p:sp>
        <p:sp>
          <p:nvSpPr>
            <p:cNvPr id="5182" name="Text Box 62"/>
            <p:cNvSpPr txBox="1">
              <a:spLocks noChangeArrowheads="1"/>
            </p:cNvSpPr>
            <p:nvPr/>
          </p:nvSpPr>
          <p:spPr bwMode="auto">
            <a:xfrm>
              <a:off x="3453" y="2583"/>
              <a:ext cx="611"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sz="1400" i="1">
                  <a:solidFill>
                    <a:schemeClr val="bg1"/>
                  </a:solidFill>
                </a:rPr>
                <a:t>Post</a:t>
              </a:r>
            </a:p>
            <a:p>
              <a:pPr algn="ctr" eaLnBrk="1" hangingPunct="1"/>
              <a:r>
                <a:rPr lang="en-US" altLang="zh-CN" sz="1400" i="1">
                  <a:solidFill>
                    <a:schemeClr val="bg1"/>
                  </a:solidFill>
                </a:rPr>
                <a:t>Processing</a:t>
              </a:r>
            </a:p>
          </p:txBody>
        </p:sp>
      </p:grpSp>
      <p:grpSp>
        <p:nvGrpSpPr>
          <p:cNvPr id="11" name="Group 122"/>
          <p:cNvGrpSpPr>
            <a:grpSpLocks/>
          </p:cNvGrpSpPr>
          <p:nvPr/>
        </p:nvGrpSpPr>
        <p:grpSpPr bwMode="auto">
          <a:xfrm>
            <a:off x="5572125" y="3481388"/>
            <a:ext cx="847725" cy="587375"/>
            <a:chOff x="3510" y="2193"/>
            <a:chExt cx="534" cy="370"/>
          </a:xfrm>
        </p:grpSpPr>
        <p:sp>
          <p:nvSpPr>
            <p:cNvPr id="5179" name="Freeform 120"/>
            <p:cNvSpPr>
              <a:spLocks/>
            </p:cNvSpPr>
            <p:nvPr/>
          </p:nvSpPr>
          <p:spPr bwMode="auto">
            <a:xfrm>
              <a:off x="3518" y="2224"/>
              <a:ext cx="519" cy="339"/>
            </a:xfrm>
            <a:custGeom>
              <a:avLst/>
              <a:gdLst>
                <a:gd name="T0" fmla="*/ 0 w 519"/>
                <a:gd name="T1" fmla="*/ 0 h 339"/>
                <a:gd name="T2" fmla="*/ 3 w 519"/>
                <a:gd name="T3" fmla="*/ 185 h 339"/>
                <a:gd name="T4" fmla="*/ 519 w 519"/>
                <a:gd name="T5" fmla="*/ 339 h 339"/>
                <a:gd name="T6" fmla="*/ 515 w 519"/>
                <a:gd name="T7" fmla="*/ 1 h 339"/>
                <a:gd name="T8" fmla="*/ 0 w 519"/>
                <a:gd name="T9" fmla="*/ 0 h 339"/>
                <a:gd name="T10" fmla="*/ 0 60000 65536"/>
                <a:gd name="T11" fmla="*/ 0 60000 65536"/>
                <a:gd name="T12" fmla="*/ 0 60000 65536"/>
                <a:gd name="T13" fmla="*/ 0 60000 65536"/>
                <a:gd name="T14" fmla="*/ 0 60000 65536"/>
                <a:gd name="T15" fmla="*/ 0 w 519"/>
                <a:gd name="T16" fmla="*/ 0 h 339"/>
                <a:gd name="T17" fmla="*/ 519 w 519"/>
                <a:gd name="T18" fmla="*/ 339 h 339"/>
              </a:gdLst>
              <a:ahLst/>
              <a:cxnLst>
                <a:cxn ang="T10">
                  <a:pos x="T0" y="T1"/>
                </a:cxn>
                <a:cxn ang="T11">
                  <a:pos x="T2" y="T3"/>
                </a:cxn>
                <a:cxn ang="T12">
                  <a:pos x="T4" y="T5"/>
                </a:cxn>
                <a:cxn ang="T13">
                  <a:pos x="T6" y="T7"/>
                </a:cxn>
                <a:cxn ang="T14">
                  <a:pos x="T8" y="T9"/>
                </a:cxn>
              </a:cxnLst>
              <a:rect l="T15" t="T16" r="T17" b="T18"/>
              <a:pathLst>
                <a:path w="519" h="339">
                  <a:moveTo>
                    <a:pt x="0" y="0"/>
                  </a:moveTo>
                  <a:lnTo>
                    <a:pt x="3" y="185"/>
                  </a:lnTo>
                  <a:lnTo>
                    <a:pt x="519" y="339"/>
                  </a:lnTo>
                  <a:lnTo>
                    <a:pt x="515" y="1"/>
                  </a:lnTo>
                  <a:lnTo>
                    <a:pt x="0" y="0"/>
                  </a:lnTo>
                  <a:close/>
                </a:path>
              </a:pathLst>
            </a:custGeom>
            <a:solidFill>
              <a:srgbClr val="638AD7"/>
            </a:solidFill>
            <a:ln w="9525">
              <a:round/>
              <a:headEnd/>
              <a:tailEnd/>
            </a:ln>
            <a:scene3d>
              <a:camera prst="legacyObliqueTopRight"/>
              <a:lightRig rig="legacyFlat3" dir="b"/>
            </a:scene3d>
            <a:sp3d extrusionH="735000" prstMaterial="legacyMatte">
              <a:bevelT w="13500" h="13500" prst="angle"/>
              <a:bevelB w="13500" h="13500" prst="angle"/>
              <a:extrusionClr>
                <a:srgbClr val="638AD7"/>
              </a:extrusionClr>
            </a:sp3d>
          </p:spPr>
          <p:txBody>
            <a:bodyPr wrap="none" lIns="137160" tIns="155448" rIns="137160" bIns="155448" anchor="ctr">
              <a:flatTx/>
            </a:bodyPr>
            <a:lstStyle/>
            <a:p>
              <a:endParaRPr lang="zh-CN" altLang="en-US"/>
            </a:p>
          </p:txBody>
        </p:sp>
        <p:sp>
          <p:nvSpPr>
            <p:cNvPr id="5180" name="Text Box 121"/>
            <p:cNvSpPr txBox="1">
              <a:spLocks noChangeArrowheads="1"/>
            </p:cNvSpPr>
            <p:nvPr/>
          </p:nvSpPr>
          <p:spPr bwMode="auto">
            <a:xfrm>
              <a:off x="3510" y="2193"/>
              <a:ext cx="5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rIns="0">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sz="1200" i="1">
                  <a:solidFill>
                    <a:schemeClr val="bg1"/>
                  </a:solidFill>
                </a:rPr>
                <a:t>Multiphysics</a:t>
              </a:r>
            </a:p>
            <a:p>
              <a:pPr algn="ctr" eaLnBrk="1" hangingPunct="1"/>
              <a:r>
                <a:rPr lang="en-US" altLang="zh-CN" sz="1200" i="1">
                  <a:solidFill>
                    <a:schemeClr val="bg1"/>
                  </a:solidFill>
                </a:rPr>
                <a:t>Post</a:t>
              </a:r>
            </a:p>
          </p:txBody>
        </p:sp>
      </p:grpSp>
      <p:sp>
        <p:nvSpPr>
          <p:cNvPr id="1171519" name="Rectangle 63"/>
          <p:cNvSpPr>
            <a:spLocks noChangeArrowheads="1"/>
          </p:cNvSpPr>
          <p:nvPr/>
        </p:nvSpPr>
        <p:spPr bwMode="auto">
          <a:xfrm>
            <a:off x="5668963" y="2881313"/>
            <a:ext cx="823912" cy="822325"/>
          </a:xfrm>
          <a:prstGeom prst="rect">
            <a:avLst/>
          </a:prstGeom>
          <a:solidFill>
            <a:srgbClr val="C85890"/>
          </a:solidFill>
          <a:ln w="9525">
            <a:miter lim="800000"/>
            <a:headEnd/>
            <a:tailEnd/>
          </a:ln>
          <a:scene3d>
            <a:camera prst="legacyObliqueTopRight"/>
            <a:lightRig rig="legacyFlat3" dir="b"/>
          </a:scene3d>
          <a:sp3d extrusionH="481000" prstMaterial="legacyMatte">
            <a:bevelT w="13500" h="13500" prst="angle"/>
            <a:bevelB w="13500" h="13500" prst="angle"/>
            <a:extrusionClr>
              <a:srgbClr val="C85890"/>
            </a:extrusionClr>
          </a:sp3d>
        </p:spPr>
        <p:txBody>
          <a:bodyPr wrap="none" lIns="137160" rIns="137160" bIns="155448">
            <a:flatTx/>
          </a:bodyPr>
          <a:lstStyle/>
          <a:p>
            <a:pPr algn="ctr"/>
            <a:r>
              <a:rPr lang="en-US" altLang="zh-CN" sz="1200" i="1">
                <a:solidFill>
                  <a:schemeClr val="bg1"/>
                </a:solidFill>
              </a:rPr>
              <a:t>Fluids</a:t>
            </a:r>
          </a:p>
          <a:p>
            <a:pPr algn="ctr"/>
            <a:r>
              <a:rPr lang="en-US" altLang="zh-CN" sz="1200" i="1">
                <a:solidFill>
                  <a:schemeClr val="bg1"/>
                </a:solidFill>
              </a:rPr>
              <a:t>Post</a:t>
            </a:r>
          </a:p>
        </p:txBody>
      </p:sp>
      <p:sp>
        <p:nvSpPr>
          <p:cNvPr id="1171520" name="Freeform 64"/>
          <p:cNvSpPr>
            <a:spLocks/>
          </p:cNvSpPr>
          <p:nvPr/>
        </p:nvSpPr>
        <p:spPr bwMode="auto">
          <a:xfrm>
            <a:off x="5584825" y="3530600"/>
            <a:ext cx="823913" cy="538163"/>
          </a:xfrm>
          <a:custGeom>
            <a:avLst/>
            <a:gdLst>
              <a:gd name="T0" fmla="*/ 0 w 519"/>
              <a:gd name="T1" fmla="*/ 0 h 339"/>
              <a:gd name="T2" fmla="*/ 2147483647 w 519"/>
              <a:gd name="T3" fmla="*/ 2147483647 h 339"/>
              <a:gd name="T4" fmla="*/ 2147483647 w 519"/>
              <a:gd name="T5" fmla="*/ 2147483647 h 339"/>
              <a:gd name="T6" fmla="*/ 2147483647 w 519"/>
              <a:gd name="T7" fmla="*/ 2147483647 h 339"/>
              <a:gd name="T8" fmla="*/ 0 w 519"/>
              <a:gd name="T9" fmla="*/ 0 h 339"/>
              <a:gd name="T10" fmla="*/ 0 60000 65536"/>
              <a:gd name="T11" fmla="*/ 0 60000 65536"/>
              <a:gd name="T12" fmla="*/ 0 60000 65536"/>
              <a:gd name="T13" fmla="*/ 0 60000 65536"/>
              <a:gd name="T14" fmla="*/ 0 60000 65536"/>
              <a:gd name="T15" fmla="*/ 0 w 519"/>
              <a:gd name="T16" fmla="*/ 0 h 339"/>
              <a:gd name="T17" fmla="*/ 519 w 519"/>
              <a:gd name="T18" fmla="*/ 339 h 339"/>
            </a:gdLst>
            <a:ahLst/>
            <a:cxnLst>
              <a:cxn ang="T10">
                <a:pos x="T0" y="T1"/>
              </a:cxn>
              <a:cxn ang="T11">
                <a:pos x="T2" y="T3"/>
              </a:cxn>
              <a:cxn ang="T12">
                <a:pos x="T4" y="T5"/>
              </a:cxn>
              <a:cxn ang="T13">
                <a:pos x="T6" y="T7"/>
              </a:cxn>
              <a:cxn ang="T14">
                <a:pos x="T8" y="T9"/>
              </a:cxn>
            </a:cxnLst>
            <a:rect l="T15" t="T16" r="T17" b="T18"/>
            <a:pathLst>
              <a:path w="519" h="339">
                <a:moveTo>
                  <a:pt x="0" y="0"/>
                </a:moveTo>
                <a:lnTo>
                  <a:pt x="3" y="185"/>
                </a:lnTo>
                <a:lnTo>
                  <a:pt x="519" y="339"/>
                </a:lnTo>
                <a:lnTo>
                  <a:pt x="515" y="1"/>
                </a:lnTo>
                <a:lnTo>
                  <a:pt x="0" y="0"/>
                </a:lnTo>
                <a:close/>
              </a:path>
            </a:pathLst>
          </a:custGeom>
          <a:solidFill>
            <a:srgbClr val="993366"/>
          </a:solidFill>
          <a:ln w="9525">
            <a:round/>
            <a:headEnd/>
            <a:tailEnd/>
          </a:ln>
          <a:scene3d>
            <a:camera prst="legacyObliqueTopRight"/>
            <a:lightRig rig="legacyFlat3" dir="b"/>
          </a:scene3d>
          <a:sp3d extrusionH="227000" prstMaterial="legacyMatte">
            <a:bevelT w="13500" h="13500" prst="angle"/>
            <a:bevelB w="13500" h="13500" prst="angle"/>
            <a:extrusionClr>
              <a:srgbClr val="993366"/>
            </a:extrusionClr>
          </a:sp3d>
        </p:spPr>
        <p:txBody>
          <a:bodyPr wrap="none" lIns="137160" tIns="155448" rIns="137160" bIns="155448" anchor="ctr">
            <a:flatTx/>
          </a:bodyPr>
          <a:lstStyle/>
          <a:p>
            <a:endParaRPr lang="zh-CN" altLang="en-US"/>
          </a:p>
        </p:txBody>
      </p:sp>
      <p:sp>
        <p:nvSpPr>
          <p:cNvPr id="1171521" name="Text Box 65"/>
          <p:cNvSpPr txBox="1">
            <a:spLocks noChangeArrowheads="1"/>
          </p:cNvSpPr>
          <p:nvPr/>
        </p:nvSpPr>
        <p:spPr bwMode="auto">
          <a:xfrm>
            <a:off x="5618163" y="3475038"/>
            <a:ext cx="74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sz="1200" i="1">
                <a:solidFill>
                  <a:schemeClr val="bg1"/>
                </a:solidFill>
              </a:rPr>
              <a:t>Structural</a:t>
            </a:r>
          </a:p>
          <a:p>
            <a:pPr algn="ctr" eaLnBrk="1" hangingPunct="1"/>
            <a:r>
              <a:rPr lang="en-US" altLang="zh-CN" sz="1200" i="1">
                <a:solidFill>
                  <a:schemeClr val="bg1"/>
                </a:solidFill>
              </a:rPr>
              <a:t>Post</a:t>
            </a:r>
          </a:p>
        </p:txBody>
      </p:sp>
      <p:sp>
        <p:nvSpPr>
          <p:cNvPr id="5162" name="Rectangle 67"/>
          <p:cNvSpPr>
            <a:spLocks noChangeArrowheads="1"/>
          </p:cNvSpPr>
          <p:nvPr/>
        </p:nvSpPr>
        <p:spPr bwMode="auto">
          <a:xfrm>
            <a:off x="6453188" y="4114800"/>
            <a:ext cx="914400" cy="593725"/>
          </a:xfrm>
          <a:prstGeom prst="rect">
            <a:avLst/>
          </a:prstGeom>
          <a:solidFill>
            <a:srgbClr val="264B96"/>
          </a:solidFill>
          <a:ln w="9525">
            <a:miter lim="800000"/>
            <a:headEnd/>
            <a:tailEnd/>
          </a:ln>
          <a:scene3d>
            <a:camera prst="legacyObliqueTopRight"/>
            <a:lightRig rig="legacyFlat3" dir="b"/>
          </a:scene3d>
          <a:sp3d extrusionH="989000" prstMaterial="legacyMatte">
            <a:bevelT w="13500" h="13500" prst="angle"/>
            <a:bevelB w="13500" h="13500" prst="angle"/>
            <a:extrusionClr>
              <a:srgbClr val="264B96"/>
            </a:extrusionClr>
          </a:sp3d>
        </p:spPr>
        <p:txBody>
          <a:bodyPr wrap="none" lIns="137160" tIns="155448" rIns="137160" bIns="155448" anchor="ctr">
            <a:flatTx/>
          </a:bodyPr>
          <a:lstStyle/>
          <a:p>
            <a:pPr algn="ctr"/>
            <a:r>
              <a:rPr lang="en-US" altLang="zh-CN" sz="1400" i="1">
                <a:solidFill>
                  <a:schemeClr val="bg1"/>
                </a:solidFill>
              </a:rPr>
              <a:t>Add-ins</a:t>
            </a:r>
          </a:p>
        </p:txBody>
      </p:sp>
      <p:grpSp>
        <p:nvGrpSpPr>
          <p:cNvPr id="12" name="Group 92"/>
          <p:cNvGrpSpPr>
            <a:grpSpLocks/>
          </p:cNvGrpSpPr>
          <p:nvPr/>
        </p:nvGrpSpPr>
        <p:grpSpPr bwMode="auto">
          <a:xfrm>
            <a:off x="6632575" y="2286000"/>
            <a:ext cx="912813" cy="1692275"/>
            <a:chOff x="4178" y="1440"/>
            <a:chExt cx="575" cy="1066"/>
          </a:xfrm>
        </p:grpSpPr>
        <p:sp>
          <p:nvSpPr>
            <p:cNvPr id="5177" name="Rectangle 36"/>
            <p:cNvSpPr>
              <a:spLocks noChangeArrowheads="1"/>
            </p:cNvSpPr>
            <p:nvPr/>
          </p:nvSpPr>
          <p:spPr bwMode="auto">
            <a:xfrm>
              <a:off x="4234" y="1440"/>
              <a:ext cx="519" cy="1008"/>
            </a:xfrm>
            <a:prstGeom prst="rect">
              <a:avLst/>
            </a:prstGeom>
            <a:solidFill>
              <a:srgbClr val="638AD7"/>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638AD7"/>
              </a:extrusionClr>
            </a:sp3d>
          </p:spPr>
          <p:txBody>
            <a:bodyPr wrap="none" lIns="137160" rIns="137160">
              <a:flatTx/>
            </a:bodyPr>
            <a:lstStyle/>
            <a:p>
              <a:pPr algn="ctr">
                <a:lnSpc>
                  <a:spcPct val="90000"/>
                </a:lnSpc>
              </a:pPr>
              <a:r>
                <a:rPr lang="en-US" altLang="zh-CN" sz="1200" b="1" i="1">
                  <a:solidFill>
                    <a:schemeClr val="bg1"/>
                  </a:solidFill>
                </a:rPr>
                <a:t>…</a:t>
              </a:r>
            </a:p>
            <a:p>
              <a:pPr algn="ctr"/>
              <a:endParaRPr lang="en-US" altLang="zh-CN"/>
            </a:p>
          </p:txBody>
        </p:sp>
        <p:sp>
          <p:nvSpPr>
            <p:cNvPr id="5178" name="Rectangle 39"/>
            <p:cNvSpPr>
              <a:spLocks noChangeArrowheads="1"/>
            </p:cNvSpPr>
            <p:nvPr/>
          </p:nvSpPr>
          <p:spPr bwMode="auto">
            <a:xfrm>
              <a:off x="4178" y="1757"/>
              <a:ext cx="519" cy="749"/>
            </a:xfrm>
            <a:prstGeom prst="rect">
              <a:avLst/>
            </a:prstGeom>
            <a:solidFill>
              <a:srgbClr val="638AD7"/>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638AD7"/>
              </a:extrusionClr>
            </a:sp3d>
          </p:spPr>
          <p:txBody>
            <a:bodyPr wrap="none" lIns="137160" rIns="137160">
              <a:flatTx/>
            </a:bodyPr>
            <a:lstStyle/>
            <a:p>
              <a:pPr algn="ctr">
                <a:lnSpc>
                  <a:spcPct val="90000"/>
                </a:lnSpc>
              </a:pPr>
              <a:r>
                <a:rPr lang="en-US" altLang="zh-CN" sz="1200" i="1">
                  <a:solidFill>
                    <a:schemeClr val="bg1"/>
                  </a:solidFill>
                </a:rPr>
                <a:t>3</a:t>
              </a:r>
              <a:r>
                <a:rPr lang="en-US" altLang="zh-CN" sz="1200" i="1" baseline="30000">
                  <a:solidFill>
                    <a:schemeClr val="bg1"/>
                  </a:solidFill>
                </a:rPr>
                <a:t>rd</a:t>
              </a:r>
              <a:r>
                <a:rPr lang="en-US" altLang="zh-CN" sz="1200" i="1">
                  <a:solidFill>
                    <a:schemeClr val="bg1"/>
                  </a:solidFill>
                </a:rPr>
                <a:t> Party</a:t>
              </a:r>
            </a:p>
            <a:p>
              <a:pPr algn="ctr">
                <a:lnSpc>
                  <a:spcPct val="90000"/>
                </a:lnSpc>
              </a:pPr>
              <a:r>
                <a:rPr lang="en-US" altLang="zh-CN" sz="1200" i="1">
                  <a:solidFill>
                    <a:schemeClr val="bg1"/>
                  </a:solidFill>
                </a:rPr>
                <a:t>Fatigue</a:t>
              </a:r>
            </a:p>
            <a:p>
              <a:pPr algn="ctr">
                <a:lnSpc>
                  <a:spcPct val="90000"/>
                </a:lnSpc>
              </a:pPr>
              <a:r>
                <a:rPr lang="en-US" altLang="zh-CN" sz="1200" i="1">
                  <a:solidFill>
                    <a:schemeClr val="bg1"/>
                  </a:solidFill>
                </a:rPr>
                <a:t>Tool</a:t>
              </a:r>
            </a:p>
            <a:p>
              <a:pPr algn="ctr"/>
              <a:endParaRPr lang="en-US" altLang="zh-CN"/>
            </a:p>
          </p:txBody>
        </p:sp>
      </p:grpSp>
      <p:sp>
        <p:nvSpPr>
          <p:cNvPr id="5164" name="Rectangle 68"/>
          <p:cNvSpPr>
            <a:spLocks noChangeArrowheads="1"/>
          </p:cNvSpPr>
          <p:nvPr/>
        </p:nvSpPr>
        <p:spPr bwMode="auto">
          <a:xfrm>
            <a:off x="6543675" y="3530600"/>
            <a:ext cx="823913" cy="538163"/>
          </a:xfrm>
          <a:prstGeom prst="rect">
            <a:avLst/>
          </a:prstGeom>
          <a:solidFill>
            <a:srgbClr val="638AD7"/>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638AD7"/>
            </a:extrusionClr>
          </a:sp3d>
        </p:spPr>
        <p:txBody>
          <a:bodyPr wrap="none" lIns="137160" tIns="155448" rIns="137160" bIns="155448" anchor="ctr">
            <a:flatTx/>
          </a:bodyPr>
          <a:lstStyle/>
          <a:p>
            <a:pPr algn="ctr"/>
            <a:r>
              <a:rPr lang="en-US" altLang="zh-CN" sz="1200" i="1">
                <a:solidFill>
                  <a:schemeClr val="bg1"/>
                </a:solidFill>
              </a:rPr>
              <a:t>Data &amp;</a:t>
            </a:r>
          </a:p>
          <a:p>
            <a:pPr algn="ctr"/>
            <a:r>
              <a:rPr lang="en-US" altLang="zh-CN" sz="1200" i="1">
                <a:solidFill>
                  <a:schemeClr val="bg1"/>
                </a:solidFill>
              </a:rPr>
              <a:t>Process</a:t>
            </a:r>
          </a:p>
          <a:p>
            <a:pPr algn="ctr"/>
            <a:r>
              <a:rPr lang="en-US" altLang="zh-CN" sz="1200" i="1">
                <a:solidFill>
                  <a:schemeClr val="bg1"/>
                </a:solidFill>
              </a:rPr>
              <a:t>Mgmt</a:t>
            </a:r>
          </a:p>
        </p:txBody>
      </p:sp>
      <p:grpSp>
        <p:nvGrpSpPr>
          <p:cNvPr id="13" name="Group 69"/>
          <p:cNvGrpSpPr>
            <a:grpSpLocks/>
          </p:cNvGrpSpPr>
          <p:nvPr/>
        </p:nvGrpSpPr>
        <p:grpSpPr bwMode="auto">
          <a:xfrm>
            <a:off x="1470025" y="1873250"/>
            <a:ext cx="5897563" cy="1601788"/>
            <a:chOff x="926" y="1180"/>
            <a:chExt cx="3715" cy="1009"/>
          </a:xfrm>
        </p:grpSpPr>
        <p:grpSp>
          <p:nvGrpSpPr>
            <p:cNvPr id="5168" name="Group 70"/>
            <p:cNvGrpSpPr>
              <a:grpSpLocks/>
            </p:cNvGrpSpPr>
            <p:nvPr/>
          </p:nvGrpSpPr>
          <p:grpSpPr bwMode="auto">
            <a:xfrm>
              <a:off x="926" y="1901"/>
              <a:ext cx="3715" cy="288"/>
              <a:chOff x="926" y="1901"/>
              <a:chExt cx="3715" cy="288"/>
            </a:xfrm>
          </p:grpSpPr>
          <p:sp>
            <p:nvSpPr>
              <p:cNvPr id="5174" name="AutoShape 71"/>
              <p:cNvSpPr>
                <a:spLocks noChangeArrowheads="1"/>
              </p:cNvSpPr>
              <p:nvPr/>
            </p:nvSpPr>
            <p:spPr bwMode="auto">
              <a:xfrm rot="10800000">
                <a:off x="926" y="1901"/>
                <a:ext cx="3715"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285 w 21600"/>
                  <a:gd name="T13" fmla="*/ 2250 h 21600"/>
                  <a:gd name="T14" fmla="*/ 19315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965" y="21600"/>
                    </a:lnTo>
                    <a:lnTo>
                      <a:pt x="20635" y="21600"/>
                    </a:lnTo>
                    <a:lnTo>
                      <a:pt x="21600" y="0"/>
                    </a:lnTo>
                    <a:close/>
                  </a:path>
                </a:pathLst>
              </a:custGeom>
              <a:solidFill>
                <a:srgbClr val="517CD3"/>
              </a:solidFill>
              <a:ln w="9525">
                <a:round/>
                <a:headEnd/>
                <a:tailEnd/>
              </a:ln>
              <a:scene3d>
                <a:camera prst="legacyObliqueTopRight"/>
                <a:lightRig rig="legacyFlat3" dir="b"/>
              </a:scene3d>
              <a:sp3d extrusionH="735000" prstMaterial="legacyMatte">
                <a:bevelT w="13500" h="13500" prst="angle"/>
                <a:bevelB w="13500" h="13500" prst="angle"/>
                <a:extrusionClr>
                  <a:srgbClr val="517CD3"/>
                </a:extrusionClr>
              </a:sp3d>
            </p:spPr>
            <p:txBody>
              <a:bodyPr wrap="none" lIns="137160" tIns="155448" rIns="137160" bIns="155448" anchor="ctr">
                <a:flatTx/>
              </a:bodyPr>
              <a:lstStyle/>
              <a:p>
                <a:endParaRPr lang="zh-CN" altLang="en-US"/>
              </a:p>
            </p:txBody>
          </p:sp>
          <p:sp>
            <p:nvSpPr>
              <p:cNvPr id="5175" name="Text Box 72"/>
              <p:cNvSpPr txBox="1">
                <a:spLocks noChangeArrowheads="1"/>
              </p:cNvSpPr>
              <p:nvPr/>
            </p:nvSpPr>
            <p:spPr bwMode="auto">
              <a:xfrm>
                <a:off x="1041" y="1936"/>
                <a:ext cx="13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i="1">
                    <a:solidFill>
                      <a:schemeClr val="bg1"/>
                    </a:solidFill>
                  </a:rPr>
                  <a:t>Project Management</a:t>
                </a:r>
              </a:p>
            </p:txBody>
          </p:sp>
          <p:sp>
            <p:nvSpPr>
              <p:cNvPr id="5176" name="Text Box 73"/>
              <p:cNvSpPr txBox="1">
                <a:spLocks noChangeArrowheads="1"/>
              </p:cNvSpPr>
              <p:nvPr/>
            </p:nvSpPr>
            <p:spPr bwMode="auto">
              <a:xfrm>
                <a:off x="3095" y="1936"/>
                <a:ext cx="140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r" eaLnBrk="1" hangingPunct="1"/>
                <a:r>
                  <a:rPr lang="en-US" altLang="zh-CN" i="1">
                    <a:solidFill>
                      <a:schemeClr val="bg1"/>
                    </a:solidFill>
                  </a:rPr>
                  <a:t> Simulation Workflow</a:t>
                </a:r>
              </a:p>
            </p:txBody>
          </p:sp>
        </p:grpSp>
        <p:sp>
          <p:nvSpPr>
            <p:cNvPr id="5169" name="Rectangle 74"/>
            <p:cNvSpPr>
              <a:spLocks noChangeArrowheads="1"/>
            </p:cNvSpPr>
            <p:nvPr/>
          </p:nvSpPr>
          <p:spPr bwMode="auto">
            <a:xfrm rot="10800000">
              <a:off x="1157" y="1180"/>
              <a:ext cx="288" cy="691"/>
            </a:xfrm>
            <a:prstGeom prst="rect">
              <a:avLst/>
            </a:prstGeom>
            <a:solidFill>
              <a:srgbClr val="32A9CE"/>
            </a:solidFill>
            <a:ln w="9525">
              <a:miter lim="800000"/>
              <a:headEnd/>
              <a:tailEnd/>
            </a:ln>
            <a:scene3d>
              <a:camera prst="legacyObliqueTopRight"/>
              <a:lightRig rig="legacyFlat3" dir="b"/>
            </a:scene3d>
            <a:sp3d extrusionH="481000" prstMaterial="legacyMatte">
              <a:bevelT w="13500" h="13500" prst="angle"/>
              <a:bevelB w="13500" h="13500" prst="angle"/>
              <a:extrusionClr>
                <a:srgbClr val="32A9CE"/>
              </a:extrusionClr>
            </a:sp3d>
          </p:spPr>
          <p:txBody>
            <a:bodyPr vert="eaVert" wrap="none" lIns="137160" tIns="155448" rIns="137160" bIns="155448" anchor="ctr">
              <a:flatTx/>
            </a:bodyPr>
            <a:lstStyle/>
            <a:p>
              <a:pPr algn="ctr"/>
              <a:r>
                <a:rPr lang="en-US" altLang="zh-CN" sz="1600" i="1">
                  <a:solidFill>
                    <a:schemeClr val="bg1"/>
                  </a:solidFill>
                </a:rPr>
                <a:t>Turbo</a:t>
              </a:r>
            </a:p>
          </p:txBody>
        </p:sp>
        <p:sp>
          <p:nvSpPr>
            <p:cNvPr id="5170" name="Rectangle 75"/>
            <p:cNvSpPr>
              <a:spLocks noChangeArrowheads="1"/>
            </p:cNvSpPr>
            <p:nvPr/>
          </p:nvSpPr>
          <p:spPr bwMode="auto">
            <a:xfrm rot="10800000">
              <a:off x="1472" y="1180"/>
              <a:ext cx="288" cy="691"/>
            </a:xfrm>
            <a:prstGeom prst="rect">
              <a:avLst/>
            </a:prstGeom>
            <a:solidFill>
              <a:srgbClr val="32A9CE"/>
            </a:solidFill>
            <a:ln w="9525">
              <a:miter lim="800000"/>
              <a:headEnd/>
              <a:tailEnd/>
            </a:ln>
            <a:scene3d>
              <a:camera prst="legacyObliqueTopRight"/>
              <a:lightRig rig="legacyFlat3" dir="b"/>
            </a:scene3d>
            <a:sp3d extrusionH="481000" prstMaterial="legacyMatte">
              <a:bevelT w="13500" h="13500" prst="angle"/>
              <a:bevelB w="13500" h="13500" prst="angle"/>
              <a:extrusionClr>
                <a:srgbClr val="32A9CE"/>
              </a:extrusionClr>
            </a:sp3d>
          </p:spPr>
          <p:txBody>
            <a:bodyPr vert="eaVert" wrap="none" lIns="137160" tIns="155448" rIns="137160" bIns="155448" anchor="ctr">
              <a:flatTx/>
            </a:bodyPr>
            <a:lstStyle/>
            <a:p>
              <a:pPr algn="ctr"/>
              <a:r>
                <a:rPr lang="en-US" altLang="zh-CN" sz="1600" i="1">
                  <a:solidFill>
                    <a:schemeClr val="bg1"/>
                  </a:solidFill>
                </a:rPr>
                <a:t>Offshore</a:t>
              </a:r>
            </a:p>
          </p:txBody>
        </p:sp>
        <p:sp>
          <p:nvSpPr>
            <p:cNvPr id="5171" name="Rectangle 76"/>
            <p:cNvSpPr>
              <a:spLocks noChangeArrowheads="1"/>
            </p:cNvSpPr>
            <p:nvPr/>
          </p:nvSpPr>
          <p:spPr bwMode="auto">
            <a:xfrm rot="10800000">
              <a:off x="1790" y="1181"/>
              <a:ext cx="288" cy="691"/>
            </a:xfrm>
            <a:prstGeom prst="rect">
              <a:avLst/>
            </a:prstGeom>
            <a:solidFill>
              <a:srgbClr val="32A9CE"/>
            </a:solidFill>
            <a:ln w="9525">
              <a:miter lim="800000"/>
              <a:headEnd/>
              <a:tailEnd/>
            </a:ln>
            <a:scene3d>
              <a:camera prst="legacyObliqueTopRight"/>
              <a:lightRig rig="legacyFlat3" dir="b"/>
            </a:scene3d>
            <a:sp3d extrusionH="481000" prstMaterial="legacyMatte">
              <a:bevelT w="13500" h="13500" prst="angle"/>
              <a:bevelB w="13500" h="13500" prst="angle"/>
              <a:extrusionClr>
                <a:srgbClr val="32A9CE"/>
              </a:extrusionClr>
            </a:sp3d>
          </p:spPr>
          <p:txBody>
            <a:bodyPr vert="eaVert" wrap="none" lIns="137160" tIns="155448" rIns="137160" bIns="155448" anchor="ctr">
              <a:flatTx/>
            </a:bodyPr>
            <a:lstStyle/>
            <a:p>
              <a:pPr algn="ctr"/>
              <a:r>
                <a:rPr lang="en-US" altLang="zh-CN" sz="1600" i="1">
                  <a:solidFill>
                    <a:schemeClr val="bg1"/>
                  </a:solidFill>
                </a:rPr>
                <a:t>Electronics</a:t>
              </a:r>
            </a:p>
          </p:txBody>
        </p:sp>
        <p:sp>
          <p:nvSpPr>
            <p:cNvPr id="5172" name="Rectangle 77"/>
            <p:cNvSpPr>
              <a:spLocks noChangeArrowheads="1"/>
            </p:cNvSpPr>
            <p:nvPr/>
          </p:nvSpPr>
          <p:spPr bwMode="auto">
            <a:xfrm rot="10800000">
              <a:off x="2106" y="1180"/>
              <a:ext cx="288" cy="691"/>
            </a:xfrm>
            <a:prstGeom prst="rect">
              <a:avLst/>
            </a:prstGeom>
            <a:solidFill>
              <a:srgbClr val="32A9CE"/>
            </a:solidFill>
            <a:ln w="9525">
              <a:miter lim="800000"/>
              <a:headEnd/>
              <a:tailEnd/>
            </a:ln>
            <a:scene3d>
              <a:camera prst="legacyObliqueTopRight"/>
              <a:lightRig rig="legacyFlat3" dir="b"/>
            </a:scene3d>
            <a:sp3d extrusionH="481000" prstMaterial="legacyMatte">
              <a:bevelT w="13500" h="13500" prst="angle"/>
              <a:bevelB w="13500" h="13500" prst="angle"/>
              <a:extrusionClr>
                <a:srgbClr val="32A9CE"/>
              </a:extrusionClr>
            </a:sp3d>
          </p:spPr>
          <p:txBody>
            <a:bodyPr vert="eaVert" wrap="none" lIns="137160" tIns="155448" rIns="137160" bIns="155448" anchor="ctr">
              <a:flatTx/>
            </a:bodyPr>
            <a:lstStyle/>
            <a:p>
              <a:pPr algn="ctr"/>
              <a:r>
                <a:rPr lang="en-US" altLang="zh-CN" sz="1600" i="1">
                  <a:solidFill>
                    <a:schemeClr val="bg1"/>
                  </a:solidFill>
                </a:rPr>
                <a:t>Polymers</a:t>
              </a:r>
            </a:p>
          </p:txBody>
        </p:sp>
        <p:sp>
          <p:nvSpPr>
            <p:cNvPr id="5173" name="Rectangle 78"/>
            <p:cNvSpPr>
              <a:spLocks noChangeArrowheads="1"/>
            </p:cNvSpPr>
            <p:nvPr/>
          </p:nvSpPr>
          <p:spPr bwMode="auto">
            <a:xfrm rot="10800000">
              <a:off x="2423" y="1180"/>
              <a:ext cx="288" cy="691"/>
            </a:xfrm>
            <a:prstGeom prst="rect">
              <a:avLst/>
            </a:prstGeom>
            <a:solidFill>
              <a:srgbClr val="32A9CE"/>
            </a:solidFill>
            <a:ln w="9525">
              <a:miter lim="800000"/>
              <a:headEnd/>
              <a:tailEnd/>
            </a:ln>
            <a:scene3d>
              <a:camera prst="legacyObliqueTopRight"/>
              <a:lightRig rig="legacyFlat3" dir="b"/>
            </a:scene3d>
            <a:sp3d extrusionH="481000" prstMaterial="legacyMatte">
              <a:bevelT w="13500" h="13500" prst="angle"/>
              <a:bevelB w="13500" h="13500" prst="angle"/>
              <a:extrusionClr>
                <a:srgbClr val="32A9CE"/>
              </a:extrusionClr>
            </a:sp3d>
          </p:spPr>
          <p:txBody>
            <a:bodyPr vert="eaVert" wrap="none" lIns="137160" tIns="155448" rIns="137160" bIns="155448" anchor="ctr">
              <a:flatTx/>
            </a:bodyPr>
            <a:lstStyle/>
            <a:p>
              <a:pPr algn="ctr"/>
              <a:r>
                <a:rPr lang="en-US" altLang="zh-CN" sz="1600" i="1">
                  <a:solidFill>
                    <a:schemeClr val="bg1"/>
                  </a:solidFill>
                </a:rPr>
                <a:t>…</a:t>
              </a:r>
            </a:p>
          </p:txBody>
        </p:sp>
      </p:grpSp>
      <p:sp>
        <p:nvSpPr>
          <p:cNvPr id="1171535" name="Text Box 79"/>
          <p:cNvSpPr txBox="1">
            <a:spLocks noChangeArrowheads="1"/>
          </p:cNvSpPr>
          <p:nvPr/>
        </p:nvSpPr>
        <p:spPr bwMode="auto">
          <a:xfrm>
            <a:off x="0" y="5989638"/>
            <a:ext cx="91440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7160" tIns="155448" rIns="137160" bIns="155448" anchor="ct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spcBef>
                <a:spcPct val="50000"/>
              </a:spcBef>
            </a:pPr>
            <a:r>
              <a:rPr lang="en-US" altLang="zh-CN" sz="2600" b="1"/>
              <a:t>Fully Integrated Multiphysics Simulation Environment </a:t>
            </a:r>
            <a:r>
              <a:rPr lang="en-US" altLang="zh-CN" sz="2800" b="1"/>
              <a:t> </a:t>
            </a:r>
          </a:p>
        </p:txBody>
      </p:sp>
      <p:sp>
        <p:nvSpPr>
          <p:cNvPr id="92" name="Rectangle 77"/>
          <p:cNvSpPr>
            <a:spLocks noGrp="1" noChangeArrowheads="1"/>
          </p:cNvSpPr>
          <p:nvPr>
            <p:ph type="title"/>
          </p:nvPr>
        </p:nvSpPr>
        <p:spPr/>
        <p:txBody>
          <a:bodyPr>
            <a:normAutofit fontScale="90000"/>
          </a:bodyPr>
          <a:lstStyle/>
          <a:p>
            <a:pPr marL="457200" indent="-457200">
              <a:lnSpc>
                <a:spcPct val="150000"/>
              </a:lnSpc>
            </a:pPr>
            <a:r>
              <a:rPr lang="zh-CN" altLang="en-US" sz="2400" b="1" dirty="0" smtClean="0">
                <a:latin typeface="宋体" charset="-122"/>
                <a:ea typeface="宋体" charset="-122"/>
              </a:rPr>
              <a:t>以仿真平台，整合</a:t>
            </a:r>
            <a:r>
              <a:rPr lang="en-US" altLang="zh-CN" sz="2400" b="1" dirty="0" smtClean="0">
                <a:latin typeface="宋体" charset="-122"/>
                <a:ea typeface="宋体" charset="-122"/>
              </a:rPr>
              <a:t>CAE</a:t>
            </a:r>
            <a:r>
              <a:rPr lang="zh-CN" altLang="en-US" sz="2400" b="1" dirty="0" smtClean="0">
                <a:latin typeface="宋体" charset="-122"/>
                <a:ea typeface="宋体" charset="-122"/>
              </a:rPr>
              <a:t>技术应用</a:t>
            </a:r>
            <a:endParaRPr lang="en-US" altLang="zh-CN" sz="2400" b="1" dirty="0" smtClean="0">
              <a:latin typeface="宋体" charset="-122"/>
              <a:ea typeface="宋体" charset="-122"/>
            </a:endParaRPr>
          </a:p>
        </p:txBody>
      </p:sp>
    </p:spTree>
    <p:extLst>
      <p:ext uri="{BB962C8B-B14F-4D97-AF65-F5344CB8AC3E}">
        <p14:creationId xmlns:p14="http://schemas.microsoft.com/office/powerpoint/2010/main" val="3368306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xit" presetSubtype="1" fill="hold" nodeType="withEffect">
                                  <p:stCondLst>
                                    <p:cond delay="0"/>
                                  </p:stCondLst>
                                  <p:childTnLst>
                                    <p:anim calcmode="lin" valueType="num">
                                      <p:cBhvr additive="base">
                                        <p:cTn id="6" dur="1000"/>
                                        <p:tgtEl>
                                          <p:spTgt spid="13"/>
                                        </p:tgtEl>
                                        <p:attrNameLst>
                                          <p:attrName>ppt_x</p:attrName>
                                        </p:attrNameLst>
                                      </p:cBhvr>
                                      <p:tavLst>
                                        <p:tav tm="0">
                                          <p:val>
                                            <p:strVal val="ppt_x"/>
                                          </p:val>
                                        </p:tav>
                                        <p:tav tm="100000">
                                          <p:val>
                                            <p:strVal val="ppt_x"/>
                                          </p:val>
                                        </p:tav>
                                      </p:tavLst>
                                    </p:anim>
                                    <p:anim calcmode="lin" valueType="num">
                                      <p:cBhvr additive="base">
                                        <p:cTn id="7" dur="1000"/>
                                        <p:tgtEl>
                                          <p:spTgt spid="13"/>
                                        </p:tgtEl>
                                        <p:attrNameLst>
                                          <p:attrName>ppt_y</p:attrName>
                                        </p:attrNameLst>
                                      </p:cBhvr>
                                      <p:tavLst>
                                        <p:tav tm="0">
                                          <p:val>
                                            <p:strVal val="ppt_y"/>
                                          </p:val>
                                        </p:tav>
                                        <p:tav tm="100000">
                                          <p:val>
                                            <p:strVal val="0-ppt_h/2"/>
                                          </p:val>
                                        </p:tav>
                                      </p:tavLst>
                                    </p:anim>
                                    <p:set>
                                      <p:cBhvr>
                                        <p:cTn id="8" dur="1" fill="hold">
                                          <p:stCondLst>
                                            <p:cond delay="999"/>
                                          </p:stCondLst>
                                        </p:cTn>
                                        <p:tgtEl>
                                          <p:spTgt spid="13"/>
                                        </p:tgtEl>
                                        <p:attrNameLst>
                                          <p:attrName>style.visibility</p:attrName>
                                        </p:attrNameLst>
                                      </p:cBhvr>
                                      <p:to>
                                        <p:strVal val="hidden"/>
                                      </p:to>
                                    </p:set>
                                  </p:childTnLst>
                                </p:cTn>
                              </p:par>
                              <p:par>
                                <p:cTn id="9" presetID="10" presetClass="exit" presetSubtype="0" fill="hold" nodeType="withEffect">
                                  <p:stCondLst>
                                    <p:cond delay="0"/>
                                  </p:stCondLst>
                                  <p:childTnLst>
                                    <p:animEffect transition="out" filter="fade">
                                      <p:cBhvr>
                                        <p:cTn id="10" dur="1000"/>
                                        <p:tgtEl>
                                          <p:spTgt spid="13"/>
                                        </p:tgtEl>
                                      </p:cBhvr>
                                    </p:animEffect>
                                    <p:set>
                                      <p:cBhvr>
                                        <p:cTn id="11" dur="1" fill="hold">
                                          <p:stCondLst>
                                            <p:cond delay="999"/>
                                          </p:stCondLst>
                                        </p:cTn>
                                        <p:tgtEl>
                                          <p:spTgt spid="13"/>
                                        </p:tgtEl>
                                        <p:attrNameLst>
                                          <p:attrName>style.visibility</p:attrName>
                                        </p:attrNameLst>
                                      </p:cBhvr>
                                      <p:to>
                                        <p:strVal val="hidden"/>
                                      </p:to>
                                    </p:set>
                                  </p:childTnLst>
                                </p:cTn>
                              </p:par>
                              <p:par>
                                <p:cTn id="12" presetID="22" presetClass="entr" presetSubtype="8" fill="hold" grpId="0" nodeType="withEffect">
                                  <p:stCondLst>
                                    <p:cond delay="0"/>
                                  </p:stCondLst>
                                  <p:childTnLst>
                                    <p:set>
                                      <p:cBhvr>
                                        <p:cTn id="13" dur="1" fill="hold">
                                          <p:stCondLst>
                                            <p:cond delay="0"/>
                                          </p:stCondLst>
                                        </p:cTn>
                                        <p:tgtEl>
                                          <p:spTgt spid="1171482"/>
                                        </p:tgtEl>
                                        <p:attrNameLst>
                                          <p:attrName>style.visibility</p:attrName>
                                        </p:attrNameLst>
                                      </p:cBhvr>
                                      <p:to>
                                        <p:strVal val="visible"/>
                                      </p:to>
                                    </p:set>
                                    <p:animEffect transition="in" filter="wipe(left)">
                                      <p:cBhvr>
                                        <p:cTn id="14" dur="3000"/>
                                        <p:tgtEl>
                                          <p:spTgt spid="1171482"/>
                                        </p:tgtEl>
                                      </p:cBhvr>
                                    </p:animEffect>
                                  </p:childTnLst>
                                </p:cTn>
                              </p:par>
                              <p:par>
                                <p:cTn id="15" presetID="2" presetClass="entr" presetSubtype="8" fill="hold" grpId="0" nodeType="withEffect">
                                  <p:stCondLst>
                                    <p:cond delay="0"/>
                                  </p:stCondLst>
                                  <p:childTnLst>
                                    <p:set>
                                      <p:cBhvr>
                                        <p:cTn id="16" dur="1" fill="hold">
                                          <p:stCondLst>
                                            <p:cond delay="0"/>
                                          </p:stCondLst>
                                        </p:cTn>
                                        <p:tgtEl>
                                          <p:spTgt spid="1171535"/>
                                        </p:tgtEl>
                                        <p:attrNameLst>
                                          <p:attrName>style.visibility</p:attrName>
                                        </p:attrNameLst>
                                      </p:cBhvr>
                                      <p:to>
                                        <p:strVal val="visible"/>
                                      </p:to>
                                    </p:set>
                                    <p:anim calcmode="lin" valueType="num">
                                      <p:cBhvr additive="base">
                                        <p:cTn id="17" dur="500" fill="hold"/>
                                        <p:tgtEl>
                                          <p:spTgt spid="1171535"/>
                                        </p:tgtEl>
                                        <p:attrNameLst>
                                          <p:attrName>ppt_x</p:attrName>
                                        </p:attrNameLst>
                                      </p:cBhvr>
                                      <p:tavLst>
                                        <p:tav tm="0">
                                          <p:val>
                                            <p:strVal val="0-#ppt_w/2"/>
                                          </p:val>
                                        </p:tav>
                                        <p:tav tm="100000">
                                          <p:val>
                                            <p:strVal val="#ppt_x"/>
                                          </p:val>
                                        </p:tav>
                                      </p:tavLst>
                                    </p:anim>
                                    <p:anim calcmode="lin" valueType="num">
                                      <p:cBhvr additive="base">
                                        <p:cTn id="18" dur="500" fill="hold"/>
                                        <p:tgtEl>
                                          <p:spTgt spid="1171535"/>
                                        </p:tgtEl>
                                        <p:attrNameLst>
                                          <p:attrName>ppt_y</p:attrName>
                                        </p:attrNameLst>
                                      </p:cBhvr>
                                      <p:tavLst>
                                        <p:tav tm="0">
                                          <p:val>
                                            <p:strVal val="#ppt_y"/>
                                          </p:val>
                                        </p:tav>
                                        <p:tav tm="100000">
                                          <p:val>
                                            <p:strVal val="#ppt_y"/>
                                          </p:val>
                                        </p:tav>
                                      </p:tavLst>
                                    </p:anim>
                                  </p:childTnLst>
                                </p:cTn>
                              </p:par>
                              <p:par>
                                <p:cTn id="19" presetID="1" presetClass="emph" presetSubtype="2" fill="hold" grpId="0" nodeType="withEffect">
                                  <p:stCondLst>
                                    <p:cond delay="0"/>
                                  </p:stCondLst>
                                  <p:childTnLst>
                                    <p:animClr clrSpc="rgb" dir="cw">
                                      <p:cBhvr>
                                        <p:cTn id="20" dur="1000" fill="hold"/>
                                        <p:tgtEl>
                                          <p:spTgt spid="1171484"/>
                                        </p:tgtEl>
                                        <p:attrNameLst>
                                          <p:attrName>fillcolor</p:attrName>
                                        </p:attrNameLst>
                                      </p:cBhvr>
                                      <p:to>
                                        <a:srgbClr val="638AD7"/>
                                      </p:to>
                                    </p:animClr>
                                    <p:set>
                                      <p:cBhvr>
                                        <p:cTn id="21" dur="1000" fill="hold"/>
                                        <p:tgtEl>
                                          <p:spTgt spid="1171484"/>
                                        </p:tgtEl>
                                        <p:attrNameLst>
                                          <p:attrName>fill.type</p:attrName>
                                        </p:attrNameLst>
                                      </p:cBhvr>
                                      <p:to>
                                        <p:strVal val="solid"/>
                                      </p:to>
                                    </p:set>
                                    <p:set>
                                      <p:cBhvr>
                                        <p:cTn id="22" dur="1000" fill="hold"/>
                                        <p:tgtEl>
                                          <p:spTgt spid="1171484"/>
                                        </p:tgtEl>
                                        <p:attrNameLst>
                                          <p:attrName>fill.on</p:attrName>
                                        </p:attrNameLst>
                                      </p:cBhvr>
                                      <p:to>
                                        <p:strVal val="true"/>
                                      </p:to>
                                    </p:set>
                                  </p:childTnLst>
                                </p:cTn>
                              </p:par>
                              <p:par>
                                <p:cTn id="23" presetID="1" presetClass="emph" presetSubtype="2" fill="hold" grpId="0" nodeType="withEffect">
                                  <p:stCondLst>
                                    <p:cond delay="0"/>
                                  </p:stCondLst>
                                  <p:childTnLst>
                                    <p:animClr clrSpc="rgb" dir="cw">
                                      <p:cBhvr>
                                        <p:cTn id="24" dur="1000" fill="hold"/>
                                        <p:tgtEl>
                                          <p:spTgt spid="1171485"/>
                                        </p:tgtEl>
                                        <p:attrNameLst>
                                          <p:attrName>fillcolor</p:attrName>
                                        </p:attrNameLst>
                                      </p:cBhvr>
                                      <p:to>
                                        <a:srgbClr val="638AD7"/>
                                      </p:to>
                                    </p:animClr>
                                    <p:set>
                                      <p:cBhvr>
                                        <p:cTn id="25" dur="1000" fill="hold"/>
                                        <p:tgtEl>
                                          <p:spTgt spid="1171485"/>
                                        </p:tgtEl>
                                        <p:attrNameLst>
                                          <p:attrName>fill.type</p:attrName>
                                        </p:attrNameLst>
                                      </p:cBhvr>
                                      <p:to>
                                        <p:strVal val="solid"/>
                                      </p:to>
                                    </p:set>
                                    <p:set>
                                      <p:cBhvr>
                                        <p:cTn id="26" dur="1000" fill="hold"/>
                                        <p:tgtEl>
                                          <p:spTgt spid="1171485"/>
                                        </p:tgtEl>
                                        <p:attrNameLst>
                                          <p:attrName>fill.on</p:attrName>
                                        </p:attrNameLst>
                                      </p:cBhvr>
                                      <p:to>
                                        <p:strVal val="true"/>
                                      </p:to>
                                    </p:set>
                                  </p:childTnLst>
                                </p:cTn>
                              </p:par>
                              <p:par>
                                <p:cTn id="27" presetID="1" presetClass="emph" presetSubtype="2" fill="hold" grpId="0" nodeType="withEffect">
                                  <p:stCondLst>
                                    <p:cond delay="500"/>
                                  </p:stCondLst>
                                  <p:childTnLst>
                                    <p:animClr clrSpc="rgb" dir="cw">
                                      <p:cBhvr>
                                        <p:cTn id="28" dur="1000" fill="hold"/>
                                        <p:tgtEl>
                                          <p:spTgt spid="1171497"/>
                                        </p:tgtEl>
                                        <p:attrNameLst>
                                          <p:attrName>fillcolor</p:attrName>
                                        </p:attrNameLst>
                                      </p:cBhvr>
                                      <p:to>
                                        <a:srgbClr val="638AD7"/>
                                      </p:to>
                                    </p:animClr>
                                    <p:set>
                                      <p:cBhvr>
                                        <p:cTn id="29" dur="1000" fill="hold"/>
                                        <p:tgtEl>
                                          <p:spTgt spid="1171497"/>
                                        </p:tgtEl>
                                        <p:attrNameLst>
                                          <p:attrName>fill.type</p:attrName>
                                        </p:attrNameLst>
                                      </p:cBhvr>
                                      <p:to>
                                        <p:strVal val="solid"/>
                                      </p:to>
                                    </p:set>
                                    <p:set>
                                      <p:cBhvr>
                                        <p:cTn id="30" dur="1000" fill="hold"/>
                                        <p:tgtEl>
                                          <p:spTgt spid="1171497"/>
                                        </p:tgtEl>
                                        <p:attrNameLst>
                                          <p:attrName>fill.on</p:attrName>
                                        </p:attrNameLst>
                                      </p:cBhvr>
                                      <p:to>
                                        <p:strVal val="true"/>
                                      </p:to>
                                    </p:set>
                                  </p:childTnLst>
                                </p:cTn>
                              </p:par>
                              <p:par>
                                <p:cTn id="31" presetID="1" presetClass="emph" presetSubtype="2" fill="hold" nodeType="withEffect">
                                  <p:stCondLst>
                                    <p:cond delay="0"/>
                                  </p:stCondLst>
                                  <p:childTnLst>
                                    <p:animClr clrSpc="rgb" dir="cw">
                                      <p:cBhvr>
                                        <p:cTn id="32" dur="1000" fill="hold"/>
                                        <p:tgtEl>
                                          <p:spTgt spid="1171503"/>
                                        </p:tgtEl>
                                        <p:attrNameLst>
                                          <p:attrName>fillcolor</p:attrName>
                                        </p:attrNameLst>
                                      </p:cBhvr>
                                      <p:to>
                                        <a:srgbClr val="638AD7"/>
                                      </p:to>
                                    </p:animClr>
                                    <p:set>
                                      <p:cBhvr>
                                        <p:cTn id="33" dur="1000" fill="hold"/>
                                        <p:tgtEl>
                                          <p:spTgt spid="1171503"/>
                                        </p:tgtEl>
                                        <p:attrNameLst>
                                          <p:attrName>fill.type</p:attrName>
                                        </p:attrNameLst>
                                      </p:cBhvr>
                                      <p:to>
                                        <p:strVal val="solid"/>
                                      </p:to>
                                    </p:set>
                                    <p:set>
                                      <p:cBhvr>
                                        <p:cTn id="34" dur="1000" fill="hold"/>
                                        <p:tgtEl>
                                          <p:spTgt spid="1171503"/>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1000" fill="hold"/>
                                        <p:tgtEl>
                                          <p:spTgt spid="1171502"/>
                                        </p:tgtEl>
                                        <p:attrNameLst>
                                          <p:attrName>fillcolor</p:attrName>
                                        </p:attrNameLst>
                                      </p:cBhvr>
                                      <p:to>
                                        <a:srgbClr val="638AD7"/>
                                      </p:to>
                                    </p:animClr>
                                    <p:set>
                                      <p:cBhvr>
                                        <p:cTn id="37" dur="1000" fill="hold"/>
                                        <p:tgtEl>
                                          <p:spTgt spid="1171502"/>
                                        </p:tgtEl>
                                        <p:attrNameLst>
                                          <p:attrName>fill.type</p:attrName>
                                        </p:attrNameLst>
                                      </p:cBhvr>
                                      <p:to>
                                        <p:strVal val="solid"/>
                                      </p:to>
                                    </p:set>
                                    <p:set>
                                      <p:cBhvr>
                                        <p:cTn id="38" dur="1000" fill="hold"/>
                                        <p:tgtEl>
                                          <p:spTgt spid="1171502"/>
                                        </p:tgtEl>
                                        <p:attrNameLst>
                                          <p:attrName>fill.on</p:attrName>
                                        </p:attrNameLst>
                                      </p:cBhvr>
                                      <p:to>
                                        <p:strVal val="true"/>
                                      </p:to>
                                    </p:set>
                                  </p:childTnLst>
                                </p:cTn>
                              </p:par>
                              <p:par>
                                <p:cTn id="39" presetID="42" presetClass="path" presetSubtype="0" accel="50000" decel="50000" fill="hold" nodeType="withEffect">
                                  <p:stCondLst>
                                    <p:cond delay="0"/>
                                  </p:stCondLst>
                                  <p:childTnLst>
                                    <p:animMotion origin="layout" path="M 4.44444E-6 4.07407E-6 L 4.44444E-6 0.0574 " pathEditMode="relative" rAng="0" ptsTypes="AA">
                                      <p:cBhvr>
                                        <p:cTn id="40" dur="1000" fill="hold"/>
                                        <p:tgtEl>
                                          <p:spTgt spid="1171502"/>
                                        </p:tgtEl>
                                        <p:attrNameLst>
                                          <p:attrName>ppt_x</p:attrName>
                                          <p:attrName>ppt_y</p:attrName>
                                        </p:attrNameLst>
                                      </p:cBhvr>
                                      <p:rCtr x="0" y="2900"/>
                                    </p:animMotion>
                                  </p:childTnLst>
                                </p:cTn>
                              </p:par>
                              <p:par>
                                <p:cTn id="41" presetID="42" presetClass="path" presetSubtype="0" accel="50000" decel="50000" fill="hold" grpId="0" nodeType="withEffect">
                                  <p:stCondLst>
                                    <p:cond delay="0"/>
                                  </p:stCondLst>
                                  <p:childTnLst>
                                    <p:animMotion origin="layout" path="M 0 0  L 0 0.33333  E" pathEditMode="relative" rAng="0" ptsTypes="">
                                      <p:cBhvr>
                                        <p:cTn id="42" dur="2000" fill="hold"/>
                                        <p:tgtEl>
                                          <p:spTgt spid="1171503"/>
                                        </p:tgtEl>
                                        <p:attrNameLst>
                                          <p:attrName>ppt_x</p:attrName>
                                          <p:attrName>ppt_y</p:attrName>
                                        </p:attrNameLst>
                                      </p:cBhvr>
                                      <p:rCtr x="0" y="0"/>
                                    </p:animMotion>
                                  </p:childTnLst>
                                </p:cTn>
                              </p:par>
                              <p:par>
                                <p:cTn id="43" presetID="10" presetClass="exit" presetSubtype="0" fill="hold" nodeType="withEffect">
                                  <p:stCondLst>
                                    <p:cond delay="0"/>
                                  </p:stCondLst>
                                  <p:childTnLst>
                                    <p:animEffect transition="out" filter="fade">
                                      <p:cBhvr>
                                        <p:cTn id="44" dur="1000"/>
                                        <p:tgtEl>
                                          <p:spTgt spid="1171502"/>
                                        </p:tgtEl>
                                      </p:cBhvr>
                                    </p:animEffect>
                                    <p:set>
                                      <p:cBhvr>
                                        <p:cTn id="45" dur="1" fill="hold">
                                          <p:stCondLst>
                                            <p:cond delay="999"/>
                                          </p:stCondLst>
                                        </p:cTn>
                                        <p:tgtEl>
                                          <p:spTgt spid="1171502"/>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1000"/>
                                        <p:tgtEl>
                                          <p:spTgt spid="1171503"/>
                                        </p:tgtEl>
                                      </p:cBhvr>
                                    </p:animEffect>
                                    <p:set>
                                      <p:cBhvr>
                                        <p:cTn id="48" dur="1" fill="hold">
                                          <p:stCondLst>
                                            <p:cond delay="999"/>
                                          </p:stCondLst>
                                        </p:cTn>
                                        <p:tgtEl>
                                          <p:spTgt spid="1171503"/>
                                        </p:tgtEl>
                                        <p:attrNameLst>
                                          <p:attrName>style.visibility</p:attrName>
                                        </p:attrNameLst>
                                      </p:cBhvr>
                                      <p:to>
                                        <p:strVal val="hidden"/>
                                      </p:to>
                                    </p:set>
                                  </p:childTnLst>
                                </p:cTn>
                              </p:par>
                              <p:par>
                                <p:cTn id="49" presetID="10" presetClass="exit" presetSubtype="0" fill="hold" grpId="0" nodeType="withEffect">
                                  <p:stCondLst>
                                    <p:cond delay="0"/>
                                  </p:stCondLst>
                                  <p:childTnLst>
                                    <p:animEffect transition="out" filter="fade">
                                      <p:cBhvr>
                                        <p:cTn id="50" dur="1000"/>
                                        <p:tgtEl>
                                          <p:spTgt spid="1171504"/>
                                        </p:tgtEl>
                                      </p:cBhvr>
                                    </p:animEffect>
                                    <p:set>
                                      <p:cBhvr>
                                        <p:cTn id="51" dur="1" fill="hold">
                                          <p:stCondLst>
                                            <p:cond delay="999"/>
                                          </p:stCondLst>
                                        </p:cTn>
                                        <p:tgtEl>
                                          <p:spTgt spid="1171504"/>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1000"/>
                                        <p:tgtEl>
                                          <p:spTgt spid="1171505"/>
                                        </p:tgtEl>
                                      </p:cBhvr>
                                    </p:animEffect>
                                    <p:set>
                                      <p:cBhvr>
                                        <p:cTn id="54" dur="1" fill="hold">
                                          <p:stCondLst>
                                            <p:cond delay="999"/>
                                          </p:stCondLst>
                                        </p:cTn>
                                        <p:tgtEl>
                                          <p:spTgt spid="1171505"/>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1000"/>
                                        <p:tgtEl>
                                          <p:spTgt spid="7"/>
                                        </p:tgtEl>
                                      </p:cBhvr>
                                    </p:animEffect>
                                  </p:childTnLst>
                                </p:cTn>
                              </p:par>
                              <p:par>
                                <p:cTn id="58" presetID="10" presetClass="exit" presetSubtype="0" fill="hold" nodeType="withEffect">
                                  <p:stCondLst>
                                    <p:cond delay="500"/>
                                  </p:stCondLst>
                                  <p:childTnLst>
                                    <p:animEffect transition="out" filter="fade">
                                      <p:cBhvr>
                                        <p:cTn id="59" dur="1000"/>
                                        <p:tgtEl>
                                          <p:spTgt spid="1171512"/>
                                        </p:tgtEl>
                                      </p:cBhvr>
                                    </p:animEffect>
                                    <p:set>
                                      <p:cBhvr>
                                        <p:cTn id="60" dur="1" fill="hold">
                                          <p:stCondLst>
                                            <p:cond delay="999"/>
                                          </p:stCondLst>
                                        </p:cTn>
                                        <p:tgtEl>
                                          <p:spTgt spid="1171512"/>
                                        </p:tgtEl>
                                        <p:attrNameLst>
                                          <p:attrName>style.visibility</p:attrName>
                                        </p:attrNameLst>
                                      </p:cBhvr>
                                      <p:to>
                                        <p:strVal val="hidden"/>
                                      </p:to>
                                    </p:set>
                                  </p:childTnLst>
                                </p:cTn>
                              </p:par>
                              <p:par>
                                <p:cTn id="61" presetID="10" presetClass="exit" presetSubtype="0" fill="hold" nodeType="withEffect">
                                  <p:stCondLst>
                                    <p:cond delay="500"/>
                                  </p:stCondLst>
                                  <p:childTnLst>
                                    <p:animEffect transition="out" filter="fade">
                                      <p:cBhvr>
                                        <p:cTn id="62" dur="1000"/>
                                        <p:tgtEl>
                                          <p:spTgt spid="1171514"/>
                                        </p:tgtEl>
                                      </p:cBhvr>
                                    </p:animEffect>
                                    <p:set>
                                      <p:cBhvr>
                                        <p:cTn id="63" dur="1" fill="hold">
                                          <p:stCondLst>
                                            <p:cond delay="999"/>
                                          </p:stCondLst>
                                        </p:cTn>
                                        <p:tgtEl>
                                          <p:spTgt spid="1171514"/>
                                        </p:tgtEl>
                                        <p:attrNameLst>
                                          <p:attrName>style.visibility</p:attrName>
                                        </p:attrNameLst>
                                      </p:cBhvr>
                                      <p:to>
                                        <p:strVal val="hidden"/>
                                      </p:to>
                                    </p:set>
                                  </p:childTnLst>
                                </p:cTn>
                              </p:par>
                              <p:par>
                                <p:cTn id="64" presetID="42" presetClass="path" presetSubtype="0" accel="50000" decel="50000" fill="hold" grpId="0" nodeType="withEffect">
                                  <p:stCondLst>
                                    <p:cond delay="500"/>
                                  </p:stCondLst>
                                  <p:childTnLst>
                                    <p:animMotion origin="layout" path="M 4.16667E-6 2.22222E-6 L 4.16667E-6 0.05671 " pathEditMode="relative" rAng="0" ptsTypes="AA">
                                      <p:cBhvr>
                                        <p:cTn id="65" dur="1000" fill="hold"/>
                                        <p:tgtEl>
                                          <p:spTgt spid="1171510"/>
                                        </p:tgtEl>
                                        <p:attrNameLst>
                                          <p:attrName>ppt_x</p:attrName>
                                          <p:attrName>ppt_y</p:attrName>
                                        </p:attrNameLst>
                                      </p:cBhvr>
                                      <p:rCtr x="0" y="2800"/>
                                    </p:animMotion>
                                  </p:childTnLst>
                                </p:cTn>
                              </p:par>
                              <p:par>
                                <p:cTn id="66" presetID="10" presetClass="exit" presetSubtype="0" fill="hold" grpId="1" nodeType="withEffect">
                                  <p:stCondLst>
                                    <p:cond delay="500"/>
                                  </p:stCondLst>
                                  <p:childTnLst>
                                    <p:animEffect transition="out" filter="fade">
                                      <p:cBhvr>
                                        <p:cTn id="67" dur="1000"/>
                                        <p:tgtEl>
                                          <p:spTgt spid="1171510"/>
                                        </p:tgtEl>
                                      </p:cBhvr>
                                    </p:animEffect>
                                    <p:set>
                                      <p:cBhvr>
                                        <p:cTn id="68" dur="1" fill="hold">
                                          <p:stCondLst>
                                            <p:cond delay="999"/>
                                          </p:stCondLst>
                                        </p:cTn>
                                        <p:tgtEl>
                                          <p:spTgt spid="1171510"/>
                                        </p:tgtEl>
                                        <p:attrNameLst>
                                          <p:attrName>style.visibility</p:attrName>
                                        </p:attrNameLst>
                                      </p:cBhvr>
                                      <p:to>
                                        <p:strVal val="hidden"/>
                                      </p:to>
                                    </p:set>
                                  </p:childTnLst>
                                </p:cTn>
                              </p:par>
                              <p:par>
                                <p:cTn id="69" presetID="10" presetClass="exit" presetSubtype="0" fill="hold" grpId="0" nodeType="withEffect">
                                  <p:stCondLst>
                                    <p:cond delay="500"/>
                                  </p:stCondLst>
                                  <p:childTnLst>
                                    <p:animEffect transition="out" filter="fade">
                                      <p:cBhvr>
                                        <p:cTn id="70" dur="1000"/>
                                        <p:tgtEl>
                                          <p:spTgt spid="1171509"/>
                                        </p:tgtEl>
                                      </p:cBhvr>
                                    </p:animEffect>
                                    <p:set>
                                      <p:cBhvr>
                                        <p:cTn id="71" dur="1" fill="hold">
                                          <p:stCondLst>
                                            <p:cond delay="999"/>
                                          </p:stCondLst>
                                        </p:cTn>
                                        <p:tgtEl>
                                          <p:spTgt spid="1171509"/>
                                        </p:tgtEl>
                                        <p:attrNameLst>
                                          <p:attrName>style.visibility</p:attrName>
                                        </p:attrNameLst>
                                      </p:cBhvr>
                                      <p:to>
                                        <p:strVal val="hidden"/>
                                      </p:to>
                                    </p:set>
                                  </p:childTnLst>
                                </p:cTn>
                              </p:par>
                              <p:par>
                                <p:cTn id="72" presetID="10" presetClass="exit" presetSubtype="0" fill="hold" grpId="0" nodeType="withEffect">
                                  <p:stCondLst>
                                    <p:cond delay="500"/>
                                  </p:stCondLst>
                                  <p:childTnLst>
                                    <p:animEffect transition="out" filter="fade">
                                      <p:cBhvr>
                                        <p:cTn id="73" dur="1000"/>
                                        <p:tgtEl>
                                          <p:spTgt spid="1171513"/>
                                        </p:tgtEl>
                                      </p:cBhvr>
                                    </p:animEffect>
                                    <p:set>
                                      <p:cBhvr>
                                        <p:cTn id="74" dur="1" fill="hold">
                                          <p:stCondLst>
                                            <p:cond delay="999"/>
                                          </p:stCondLst>
                                        </p:cTn>
                                        <p:tgtEl>
                                          <p:spTgt spid="1171513"/>
                                        </p:tgtEl>
                                        <p:attrNameLst>
                                          <p:attrName>style.visibility</p:attrName>
                                        </p:attrNameLst>
                                      </p:cBhvr>
                                      <p:to>
                                        <p:strVal val="hidden"/>
                                      </p:to>
                                    </p:set>
                                  </p:childTnLst>
                                </p:cTn>
                              </p:par>
                              <p:par>
                                <p:cTn id="75" presetID="10" presetClass="exit" presetSubtype="0" fill="hold" grpId="0" nodeType="withEffect">
                                  <p:stCondLst>
                                    <p:cond delay="500"/>
                                  </p:stCondLst>
                                  <p:childTnLst>
                                    <p:animEffect transition="out" filter="fade">
                                      <p:cBhvr>
                                        <p:cTn id="76" dur="1000"/>
                                        <p:tgtEl>
                                          <p:spTgt spid="1171506"/>
                                        </p:tgtEl>
                                      </p:cBhvr>
                                    </p:animEffect>
                                    <p:set>
                                      <p:cBhvr>
                                        <p:cTn id="77" dur="1" fill="hold">
                                          <p:stCondLst>
                                            <p:cond delay="999"/>
                                          </p:stCondLst>
                                        </p:cTn>
                                        <p:tgtEl>
                                          <p:spTgt spid="1171506"/>
                                        </p:tgtEl>
                                        <p:attrNameLst>
                                          <p:attrName>style.visibility</p:attrName>
                                        </p:attrNameLst>
                                      </p:cBhvr>
                                      <p:to>
                                        <p:strVal val="hidden"/>
                                      </p:to>
                                    </p:set>
                                  </p:childTnLst>
                                </p:cTn>
                              </p:par>
                              <p:par>
                                <p:cTn id="78" presetID="10" presetClass="exit" presetSubtype="0" fill="hold" grpId="0" nodeType="withEffect">
                                  <p:stCondLst>
                                    <p:cond delay="500"/>
                                  </p:stCondLst>
                                  <p:childTnLst>
                                    <p:animEffect transition="out" filter="fade">
                                      <p:cBhvr>
                                        <p:cTn id="79" dur="1000"/>
                                        <p:tgtEl>
                                          <p:spTgt spid="1171508"/>
                                        </p:tgtEl>
                                      </p:cBhvr>
                                    </p:animEffect>
                                    <p:set>
                                      <p:cBhvr>
                                        <p:cTn id="80" dur="1" fill="hold">
                                          <p:stCondLst>
                                            <p:cond delay="999"/>
                                          </p:stCondLst>
                                        </p:cTn>
                                        <p:tgtEl>
                                          <p:spTgt spid="1171508"/>
                                        </p:tgtEl>
                                        <p:attrNameLst>
                                          <p:attrName>style.visibility</p:attrName>
                                        </p:attrNameLst>
                                      </p:cBhvr>
                                      <p:to>
                                        <p:strVal val="hidden"/>
                                      </p:to>
                                    </p:set>
                                  </p:childTnLst>
                                </p:cTn>
                              </p:par>
                              <p:par>
                                <p:cTn id="81" presetID="10" presetClass="entr" presetSubtype="0" fill="hold" nodeType="withEffect">
                                  <p:stCondLst>
                                    <p:cond delay="50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1000"/>
                                        <p:tgtEl>
                                          <p:spTgt spid="8"/>
                                        </p:tgtEl>
                                      </p:cBhvr>
                                    </p:animEffect>
                                  </p:childTnLst>
                                </p:cTn>
                              </p:par>
                              <p:par>
                                <p:cTn id="84" presetID="1" presetClass="emph" presetSubtype="2" fill="hold" nodeType="withEffect">
                                  <p:stCondLst>
                                    <p:cond delay="500"/>
                                  </p:stCondLst>
                                  <p:childTnLst>
                                    <p:animClr clrSpc="rgb" dir="cw">
                                      <p:cBhvr>
                                        <p:cTn id="85" dur="1000" fill="hold"/>
                                        <p:tgtEl>
                                          <p:spTgt spid="1171519"/>
                                        </p:tgtEl>
                                        <p:attrNameLst>
                                          <p:attrName>fillcolor</p:attrName>
                                        </p:attrNameLst>
                                      </p:cBhvr>
                                      <p:to>
                                        <a:srgbClr val="638AD7"/>
                                      </p:to>
                                    </p:animClr>
                                    <p:set>
                                      <p:cBhvr>
                                        <p:cTn id="86" dur="1000" fill="hold"/>
                                        <p:tgtEl>
                                          <p:spTgt spid="1171519"/>
                                        </p:tgtEl>
                                        <p:attrNameLst>
                                          <p:attrName>fill.type</p:attrName>
                                        </p:attrNameLst>
                                      </p:cBhvr>
                                      <p:to>
                                        <p:strVal val="solid"/>
                                      </p:to>
                                    </p:set>
                                    <p:set>
                                      <p:cBhvr>
                                        <p:cTn id="87" dur="1000" fill="hold"/>
                                        <p:tgtEl>
                                          <p:spTgt spid="1171519"/>
                                        </p:tgtEl>
                                        <p:attrNameLst>
                                          <p:attrName>fill.on</p:attrName>
                                        </p:attrNameLst>
                                      </p:cBhvr>
                                      <p:to>
                                        <p:strVal val="true"/>
                                      </p:to>
                                    </p:set>
                                  </p:childTnLst>
                                </p:cTn>
                              </p:par>
                              <p:par>
                                <p:cTn id="88" presetID="42" presetClass="path" presetSubtype="0" accel="50000" decel="50000" fill="hold" grpId="0" nodeType="withEffect">
                                  <p:stCondLst>
                                    <p:cond delay="500"/>
                                  </p:stCondLst>
                                  <p:childTnLst>
                                    <p:animMotion origin="layout" path="M -5.55556E-7 -2.59259E-6 L -5.55556E-7 0.08658 " pathEditMode="relative" rAng="0" ptsTypes="AA">
                                      <p:cBhvr>
                                        <p:cTn id="89" dur="1000" fill="hold"/>
                                        <p:tgtEl>
                                          <p:spTgt spid="1171519"/>
                                        </p:tgtEl>
                                        <p:attrNameLst>
                                          <p:attrName>ppt_x</p:attrName>
                                          <p:attrName>ppt_y</p:attrName>
                                        </p:attrNameLst>
                                      </p:cBhvr>
                                      <p:rCtr x="0" y="4300"/>
                                    </p:animMotion>
                                  </p:childTnLst>
                                </p:cTn>
                              </p:par>
                              <p:par>
                                <p:cTn id="90" presetID="10" presetClass="exit" presetSubtype="0" fill="hold" grpId="1" nodeType="withEffect">
                                  <p:stCondLst>
                                    <p:cond delay="500"/>
                                  </p:stCondLst>
                                  <p:childTnLst>
                                    <p:animEffect transition="out" filter="fade">
                                      <p:cBhvr>
                                        <p:cTn id="91" dur="1000"/>
                                        <p:tgtEl>
                                          <p:spTgt spid="1171519"/>
                                        </p:tgtEl>
                                      </p:cBhvr>
                                    </p:animEffect>
                                    <p:set>
                                      <p:cBhvr>
                                        <p:cTn id="92" dur="1" fill="hold">
                                          <p:stCondLst>
                                            <p:cond delay="999"/>
                                          </p:stCondLst>
                                        </p:cTn>
                                        <p:tgtEl>
                                          <p:spTgt spid="1171519"/>
                                        </p:tgtEl>
                                        <p:attrNameLst>
                                          <p:attrName>style.visibility</p:attrName>
                                        </p:attrNameLst>
                                      </p:cBhvr>
                                      <p:to>
                                        <p:strVal val="hidden"/>
                                      </p:to>
                                    </p:set>
                                  </p:childTnLst>
                                </p:cTn>
                              </p:par>
                              <p:par>
                                <p:cTn id="93" presetID="10" presetClass="exit" presetSubtype="0" fill="hold" grpId="0" nodeType="withEffect">
                                  <p:stCondLst>
                                    <p:cond delay="500"/>
                                  </p:stCondLst>
                                  <p:childTnLst>
                                    <p:animEffect transition="out" filter="fade">
                                      <p:cBhvr>
                                        <p:cTn id="94" dur="1000"/>
                                        <p:tgtEl>
                                          <p:spTgt spid="1171520"/>
                                        </p:tgtEl>
                                      </p:cBhvr>
                                    </p:animEffect>
                                    <p:set>
                                      <p:cBhvr>
                                        <p:cTn id="95" dur="1" fill="hold">
                                          <p:stCondLst>
                                            <p:cond delay="999"/>
                                          </p:stCondLst>
                                        </p:cTn>
                                        <p:tgtEl>
                                          <p:spTgt spid="1171520"/>
                                        </p:tgtEl>
                                        <p:attrNameLst>
                                          <p:attrName>style.visibility</p:attrName>
                                        </p:attrNameLst>
                                      </p:cBhvr>
                                      <p:to>
                                        <p:strVal val="hidden"/>
                                      </p:to>
                                    </p:set>
                                  </p:childTnLst>
                                </p:cTn>
                              </p:par>
                              <p:par>
                                <p:cTn id="96" presetID="10" presetClass="exit" presetSubtype="0" fill="hold" grpId="0" nodeType="withEffect">
                                  <p:stCondLst>
                                    <p:cond delay="500"/>
                                  </p:stCondLst>
                                  <p:childTnLst>
                                    <p:animEffect transition="out" filter="fade">
                                      <p:cBhvr>
                                        <p:cTn id="97" dur="1000"/>
                                        <p:tgtEl>
                                          <p:spTgt spid="1171521"/>
                                        </p:tgtEl>
                                      </p:cBhvr>
                                    </p:animEffect>
                                    <p:set>
                                      <p:cBhvr>
                                        <p:cTn id="98" dur="1" fill="hold">
                                          <p:stCondLst>
                                            <p:cond delay="999"/>
                                          </p:stCondLst>
                                        </p:cTn>
                                        <p:tgtEl>
                                          <p:spTgt spid="1171521"/>
                                        </p:tgtEl>
                                        <p:attrNameLst>
                                          <p:attrName>style.visibility</p:attrName>
                                        </p:attrNameLst>
                                      </p:cBhvr>
                                      <p:to>
                                        <p:strVal val="hidden"/>
                                      </p:to>
                                    </p:set>
                                  </p:childTnLst>
                                </p:cTn>
                              </p:par>
                              <p:par>
                                <p:cTn id="99" presetID="10" presetClass="entr" presetSubtype="0" fill="hold" nodeType="withEffect">
                                  <p:stCondLst>
                                    <p:cond delay="500"/>
                                  </p:stCondLst>
                                  <p:childTnLst>
                                    <p:set>
                                      <p:cBhvr>
                                        <p:cTn id="100" dur="1" fill="hold">
                                          <p:stCondLst>
                                            <p:cond delay="0"/>
                                          </p:stCondLst>
                                        </p:cTn>
                                        <p:tgtEl>
                                          <p:spTgt spid="11"/>
                                        </p:tgtEl>
                                        <p:attrNameLst>
                                          <p:attrName>style.visibility</p:attrName>
                                        </p:attrNameLst>
                                      </p:cBhvr>
                                      <p:to>
                                        <p:strVal val="visible"/>
                                      </p:to>
                                    </p:set>
                                    <p:animEffect transition="in" filter="fade">
                                      <p:cBhvr>
                                        <p:cTn id="101" dur="1000"/>
                                        <p:tgtEl>
                                          <p:spTgt spid="11"/>
                                        </p:tgtEl>
                                      </p:cBhvr>
                                    </p:animEffect>
                                  </p:childTnLst>
                                </p:cTn>
                              </p:par>
                              <p:par>
                                <p:cTn id="102" presetID="10" presetClass="entr" presetSubtype="0" fill="hold" nodeType="withEffect">
                                  <p:stCondLst>
                                    <p:cond delay="1500"/>
                                  </p:stCondLst>
                                  <p:childTnLst>
                                    <p:set>
                                      <p:cBhvr>
                                        <p:cTn id="103" dur="1" fill="hold">
                                          <p:stCondLst>
                                            <p:cond delay="0"/>
                                          </p:stCondLst>
                                        </p:cTn>
                                        <p:tgtEl>
                                          <p:spTgt spid="5"/>
                                        </p:tgtEl>
                                        <p:attrNameLst>
                                          <p:attrName>style.visibility</p:attrName>
                                        </p:attrNameLst>
                                      </p:cBhvr>
                                      <p:to>
                                        <p:strVal val="visible"/>
                                      </p:to>
                                    </p:set>
                                    <p:animEffect transition="in" filter="fade">
                                      <p:cBhvr>
                                        <p:cTn id="104" dur="1500"/>
                                        <p:tgtEl>
                                          <p:spTgt spid="5"/>
                                        </p:tgtEl>
                                      </p:cBhvr>
                                    </p:animEffect>
                                  </p:childTnLst>
                                </p:cTn>
                              </p:par>
                              <p:par>
                                <p:cTn id="105" presetID="42" presetClass="path" presetSubtype="0" accel="50000" decel="50000" fill="hold" nodeType="withEffect">
                                  <p:stCondLst>
                                    <p:cond delay="1500"/>
                                  </p:stCondLst>
                                  <p:childTnLst>
                                    <p:animMotion origin="layout" path="M -4.72222E-6 -0.14629 L -4.72222E-6 0.00023 " pathEditMode="relative" rAng="0" ptsTypes="AA">
                                      <p:cBhvr>
                                        <p:cTn id="106" dur="1500" fill="hold"/>
                                        <p:tgtEl>
                                          <p:spTgt spid="5"/>
                                        </p:tgtEl>
                                        <p:attrNameLst>
                                          <p:attrName>ppt_x</p:attrName>
                                          <p:attrName>ppt_y</p:attrName>
                                        </p:attrNameLst>
                                      </p:cBhvr>
                                      <p:rCtr x="0" y="7300"/>
                                    </p:animMotion>
                                  </p:childTnLst>
                                </p:cTn>
                              </p:par>
                              <p:par>
                                <p:cTn id="107" presetID="10" presetClass="entr" presetSubtype="0" fill="hold" nodeType="withEffect">
                                  <p:stCondLst>
                                    <p:cond delay="1500"/>
                                  </p:stCondLst>
                                  <p:childTnLst>
                                    <p:set>
                                      <p:cBhvr>
                                        <p:cTn id="108" dur="1" fill="hold">
                                          <p:stCondLst>
                                            <p:cond delay="0"/>
                                          </p:stCondLst>
                                        </p:cTn>
                                        <p:tgtEl>
                                          <p:spTgt spid="12"/>
                                        </p:tgtEl>
                                        <p:attrNameLst>
                                          <p:attrName>style.visibility</p:attrName>
                                        </p:attrNameLst>
                                      </p:cBhvr>
                                      <p:to>
                                        <p:strVal val="visible"/>
                                      </p:to>
                                    </p:set>
                                    <p:animEffect transition="in" filter="fade">
                                      <p:cBhvr>
                                        <p:cTn id="109" dur="1500"/>
                                        <p:tgtEl>
                                          <p:spTgt spid="12"/>
                                        </p:tgtEl>
                                      </p:cBhvr>
                                    </p:animEffect>
                                  </p:childTnLst>
                                </p:cTn>
                              </p:par>
                              <p:par>
                                <p:cTn id="110" presetID="42" presetClass="path" presetSubtype="0" accel="50000" decel="50000" fill="hold" nodeType="withEffect">
                                  <p:stCondLst>
                                    <p:cond delay="1500"/>
                                  </p:stCondLst>
                                  <p:childTnLst>
                                    <p:animMotion origin="layout" path="M -3.61111E-6 -0.33148 L -3.61111E-6 0.00185 " pathEditMode="relative" rAng="0" ptsTypes="AA">
                                      <p:cBhvr>
                                        <p:cTn id="111" dur="1500" fill="hold"/>
                                        <p:tgtEl>
                                          <p:spTgt spid="12"/>
                                        </p:tgtEl>
                                        <p:attrNameLst>
                                          <p:attrName>ppt_x</p:attrName>
                                          <p:attrName>ppt_y</p:attrName>
                                        </p:attrNameLst>
                                      </p:cBhvr>
                                      <p:rCtr x="0" y="16700"/>
                                    </p:animMotion>
                                  </p:childTnLst>
                                </p:cTn>
                              </p:par>
                              <p:par>
                                <p:cTn id="112" presetID="10" presetClass="entr" presetSubtype="0" fill="hold" grpId="0" nodeType="withEffect">
                                  <p:stCondLst>
                                    <p:cond delay="1500"/>
                                  </p:stCondLst>
                                  <p:childTnLst>
                                    <p:set>
                                      <p:cBhvr>
                                        <p:cTn id="113" dur="1" fill="hold">
                                          <p:stCondLst>
                                            <p:cond delay="0"/>
                                          </p:stCondLst>
                                        </p:cTn>
                                        <p:tgtEl>
                                          <p:spTgt spid="1171511"/>
                                        </p:tgtEl>
                                        <p:attrNameLst>
                                          <p:attrName>style.visibility</p:attrName>
                                        </p:attrNameLst>
                                      </p:cBhvr>
                                      <p:to>
                                        <p:strVal val="visible"/>
                                      </p:to>
                                    </p:set>
                                    <p:animEffect transition="in" filter="fade">
                                      <p:cBhvr>
                                        <p:cTn id="114" dur="1500"/>
                                        <p:tgtEl>
                                          <p:spTgt spid="1171511"/>
                                        </p:tgtEl>
                                      </p:cBhvr>
                                    </p:animEffect>
                                  </p:childTnLst>
                                </p:cTn>
                              </p:par>
                              <p:par>
                                <p:cTn id="115" presetID="42" presetClass="path" presetSubtype="0" accel="50000" decel="50000" fill="hold" grpId="1" nodeType="withEffect">
                                  <p:stCondLst>
                                    <p:cond delay="1500"/>
                                  </p:stCondLst>
                                  <p:childTnLst>
                                    <p:animMotion origin="layout" path="M 5.55556E-7 -0.1632 L 5.55556E-7 2.59259E-6 " pathEditMode="relative" rAng="0" ptsTypes="AA">
                                      <p:cBhvr>
                                        <p:cTn id="116" dur="1500" fill="hold"/>
                                        <p:tgtEl>
                                          <p:spTgt spid="1171511"/>
                                        </p:tgtEl>
                                        <p:attrNameLst>
                                          <p:attrName>ppt_x</p:attrName>
                                          <p:attrName>ppt_y</p:attrName>
                                        </p:attrNameLst>
                                      </p:cBhvr>
                                      <p:rCtr x="0" y="8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1482" grpId="0" animBg="1"/>
      <p:bldP spid="1171484" grpId="0" animBg="1"/>
      <p:bldP spid="1171485" grpId="0" animBg="1"/>
      <p:bldP spid="1171497" grpId="0" animBg="1"/>
      <p:bldP spid="1171503" grpId="0" animBg="1"/>
      <p:bldP spid="1171504" grpId="0" animBg="1"/>
      <p:bldP spid="1171505" grpId="0"/>
      <p:bldP spid="1171506" grpId="0" animBg="1"/>
      <p:bldP spid="1171508" grpId="0" animBg="1"/>
      <p:bldP spid="1171509" grpId="0" animBg="1"/>
      <p:bldP spid="1171510" grpId="0" animBg="1"/>
      <p:bldP spid="1171510" grpId="1" animBg="1"/>
      <p:bldP spid="1171513" grpId="0" animBg="1"/>
      <p:bldP spid="1171511" grpId="0" animBg="1"/>
      <p:bldP spid="1171511" grpId="1" animBg="1"/>
      <p:bldP spid="1171519" grpId="0" animBg="1"/>
      <p:bldP spid="1171519" grpId="1" animBg="1"/>
      <p:bldP spid="1171520" grpId="0" animBg="1"/>
      <p:bldP spid="1171521" grpId="0"/>
      <p:bldP spid="11715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53" name="组合 52"/>
          <p:cNvGrpSpPr/>
          <p:nvPr/>
        </p:nvGrpSpPr>
        <p:grpSpPr>
          <a:xfrm>
            <a:off x="36512" y="332656"/>
            <a:ext cx="9004761" cy="1224136"/>
            <a:chOff x="36512" y="1474912"/>
            <a:chExt cx="9004761" cy="1512168"/>
          </a:xfrm>
        </p:grpSpPr>
        <p:sp>
          <p:nvSpPr>
            <p:cNvPr id="54" name="矩形 53"/>
            <p:cNvSpPr/>
            <p:nvPr/>
          </p:nvSpPr>
          <p:spPr bwMode="auto">
            <a:xfrm>
              <a:off x="36512" y="1474912"/>
              <a:ext cx="9004761" cy="1512168"/>
            </a:xfrm>
            <a:prstGeom prst="rect">
              <a:avLst/>
            </a:prstGeom>
            <a:solidFill>
              <a:srgbClr val="FFDD00">
                <a:lumMod val="20000"/>
                <a:lumOff val="80000"/>
              </a:srgbClr>
            </a:solidFill>
            <a:ln w="25400" cap="flat" cmpd="sng" algn="ctr">
              <a:solidFill>
                <a:srgbClr val="BFBFBF"/>
              </a:solidFill>
              <a:prstDash val="soli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Arial" charset="0"/>
                  <a:ea typeface="黑体" pitchFamily="2" charset="-122"/>
                  <a:cs typeface="+mn-cs"/>
                </a:rPr>
                <a:t>电机设计工作流程</a:t>
              </a:r>
            </a:p>
          </p:txBody>
        </p:sp>
        <p:sp>
          <p:nvSpPr>
            <p:cNvPr id="55" name="矩形 54"/>
            <p:cNvSpPr/>
            <p:nvPr/>
          </p:nvSpPr>
          <p:spPr>
            <a:xfrm>
              <a:off x="467544" y="1834952"/>
              <a:ext cx="1440160" cy="576064"/>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Calibri"/>
                  <a:ea typeface="+mn-ea"/>
                  <a:cs typeface="+mn-cs"/>
                </a:rPr>
                <a:t>确定设计初始数据</a:t>
              </a:r>
            </a:p>
          </p:txBody>
        </p:sp>
        <p:sp>
          <p:nvSpPr>
            <p:cNvPr id="56" name="矩形 55"/>
            <p:cNvSpPr/>
            <p:nvPr/>
          </p:nvSpPr>
          <p:spPr>
            <a:xfrm>
              <a:off x="3203848" y="1834952"/>
              <a:ext cx="1440160" cy="576064"/>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Calibri"/>
                  <a:ea typeface="+mn-ea"/>
                  <a:cs typeface="+mn-cs"/>
                </a:rPr>
                <a:t>电磁场设计</a:t>
              </a:r>
            </a:p>
          </p:txBody>
        </p:sp>
        <p:sp>
          <p:nvSpPr>
            <p:cNvPr id="57" name="矩形 56"/>
            <p:cNvSpPr/>
            <p:nvPr/>
          </p:nvSpPr>
          <p:spPr>
            <a:xfrm>
              <a:off x="6228184" y="1834952"/>
              <a:ext cx="1440160" cy="576064"/>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black"/>
                  </a:solidFill>
                  <a:effectLst/>
                  <a:uLnTx/>
                  <a:uFillTx/>
                  <a:latin typeface="Calibri"/>
                  <a:ea typeface="+mn-ea"/>
                  <a:cs typeface="+mn-cs"/>
                </a:rPr>
                <a:t>结构及热设计</a:t>
              </a:r>
            </a:p>
          </p:txBody>
        </p:sp>
        <p:sp>
          <p:nvSpPr>
            <p:cNvPr id="58" name="右箭头 57"/>
            <p:cNvSpPr/>
            <p:nvPr/>
          </p:nvSpPr>
          <p:spPr bwMode="auto">
            <a:xfrm>
              <a:off x="2051720" y="1978968"/>
              <a:ext cx="936104" cy="360040"/>
            </a:xfrm>
            <a:prstGeom prst="rightArrow">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Arial" charset="0"/>
                <a:ea typeface="黑体" pitchFamily="2" charset="-122"/>
                <a:cs typeface="+mn-cs"/>
              </a:endParaRPr>
            </a:p>
          </p:txBody>
        </p:sp>
        <p:sp>
          <p:nvSpPr>
            <p:cNvPr id="59" name="右箭头 58"/>
            <p:cNvSpPr/>
            <p:nvPr/>
          </p:nvSpPr>
          <p:spPr bwMode="auto">
            <a:xfrm>
              <a:off x="4860730" y="1978968"/>
              <a:ext cx="936104" cy="360040"/>
            </a:xfrm>
            <a:prstGeom prst="rightArrow">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Arial" charset="0"/>
                <a:ea typeface="黑体" pitchFamily="2" charset="-122"/>
                <a:cs typeface="+mn-cs"/>
              </a:endParaRPr>
            </a:p>
          </p:txBody>
        </p:sp>
      </p:grpSp>
      <p:grpSp>
        <p:nvGrpSpPr>
          <p:cNvPr id="60" name="组合 59"/>
          <p:cNvGrpSpPr/>
          <p:nvPr/>
        </p:nvGrpSpPr>
        <p:grpSpPr>
          <a:xfrm>
            <a:off x="0" y="1090455"/>
            <a:ext cx="9144000" cy="2699339"/>
            <a:chOff x="0" y="2543779"/>
            <a:chExt cx="9144000" cy="2855569"/>
          </a:xfrm>
        </p:grpSpPr>
        <p:sp>
          <p:nvSpPr>
            <p:cNvPr id="61" name="矩形 60"/>
            <p:cNvSpPr/>
            <p:nvPr/>
          </p:nvSpPr>
          <p:spPr bwMode="auto">
            <a:xfrm>
              <a:off x="4800600" y="4181562"/>
              <a:ext cx="4283968" cy="1217786"/>
            </a:xfrm>
            <a:prstGeom prst="rect">
              <a:avLst/>
            </a:prstGeom>
            <a:gradFill rotWithShape="1">
              <a:gsLst>
                <a:gs pos="0">
                  <a:srgbClr val="BFBFBF">
                    <a:tint val="50000"/>
                    <a:satMod val="300000"/>
                  </a:srgbClr>
                </a:gs>
                <a:gs pos="35000">
                  <a:srgbClr val="BFBFBF">
                    <a:tint val="37000"/>
                    <a:satMod val="300000"/>
                  </a:srgbClr>
                </a:gs>
                <a:gs pos="100000">
                  <a:srgbClr val="BFBFBF">
                    <a:tint val="15000"/>
                    <a:satMod val="350000"/>
                  </a:srgbClr>
                </a:gs>
              </a:gsLst>
              <a:lin ang="16200000" scaled="1"/>
            </a:gradFill>
            <a:ln w="9525" cap="flat" cmpd="sng" algn="ctr">
              <a:solidFill>
                <a:srgbClr val="BFBFB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Arial" charset="0"/>
                <a:ea typeface="黑体" pitchFamily="2" charset="-122"/>
                <a:cs typeface="+mn-cs"/>
              </a:endParaRPr>
            </a:p>
          </p:txBody>
        </p:sp>
        <p:sp>
          <p:nvSpPr>
            <p:cNvPr id="62" name="矩形 61"/>
            <p:cNvSpPr/>
            <p:nvPr/>
          </p:nvSpPr>
          <p:spPr>
            <a:xfrm>
              <a:off x="4945473" y="4319228"/>
              <a:ext cx="1294430" cy="432048"/>
            </a:xfrm>
            <a:prstGeom prst="rect">
              <a:avLst/>
            </a:prstGeom>
            <a:solidFill>
              <a:srgbClr val="FFDD00">
                <a:lumMod val="75000"/>
              </a:srgbClr>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Calibri"/>
                  <a:ea typeface="+mn-ea"/>
                  <a:cs typeface="+mn-cs"/>
                </a:rPr>
                <a:t>热应力计算</a:t>
              </a:r>
              <a:endParaRPr kumimoji="0" lang="en-US" altLang="zh-CN" sz="1400" b="0" i="0" u="none" strike="noStrike" kern="0" cap="none" spc="0" normalizeH="0" baseline="0" noProof="0" dirty="0" smtClean="0">
                <a:ln>
                  <a:noFill/>
                </a:ln>
                <a:solidFill>
                  <a:prstClr val="black"/>
                </a:solidFill>
                <a:effectLst/>
                <a:uLnTx/>
                <a:uFillTx/>
                <a:latin typeface="Calibri"/>
                <a:ea typeface="+mn-ea"/>
                <a:cs typeface="+mn-cs"/>
              </a:endParaRPr>
            </a:p>
          </p:txBody>
        </p:sp>
        <p:sp>
          <p:nvSpPr>
            <p:cNvPr id="63" name="矩形 62"/>
            <p:cNvSpPr/>
            <p:nvPr/>
          </p:nvSpPr>
          <p:spPr>
            <a:xfrm>
              <a:off x="6314482" y="4319228"/>
              <a:ext cx="1294430" cy="432048"/>
            </a:xfrm>
            <a:prstGeom prst="rect">
              <a:avLst/>
            </a:prstGeom>
            <a:solidFill>
              <a:srgbClr val="FFDD00">
                <a:lumMod val="75000"/>
              </a:srgbClr>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Calibri"/>
                  <a:ea typeface="+mn-ea"/>
                  <a:cs typeface="+mn-cs"/>
                </a:rPr>
                <a:t>转子力学计算</a:t>
              </a:r>
              <a:endParaRPr kumimoji="0" lang="en-US" altLang="zh-CN" sz="1400" b="0" i="0" u="none" strike="noStrike" kern="0" cap="none" spc="0" normalizeH="0" baseline="0" noProof="0" dirty="0" smtClean="0">
                <a:ln>
                  <a:noFill/>
                </a:ln>
                <a:solidFill>
                  <a:prstClr val="black"/>
                </a:solidFill>
                <a:effectLst/>
                <a:uLnTx/>
                <a:uFillTx/>
                <a:latin typeface="Calibri"/>
                <a:ea typeface="+mn-ea"/>
                <a:cs typeface="+mn-cs"/>
              </a:endParaRPr>
            </a:p>
          </p:txBody>
        </p:sp>
        <p:sp>
          <p:nvSpPr>
            <p:cNvPr id="64" name="矩形 63"/>
            <p:cNvSpPr/>
            <p:nvPr/>
          </p:nvSpPr>
          <p:spPr>
            <a:xfrm>
              <a:off x="7682906" y="4319228"/>
              <a:ext cx="1294430" cy="432048"/>
            </a:xfrm>
            <a:prstGeom prst="rect">
              <a:avLst/>
            </a:prstGeom>
            <a:solidFill>
              <a:srgbClr val="FFDD00">
                <a:lumMod val="75000"/>
              </a:srgbClr>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Calibri"/>
                  <a:ea typeface="+mn-ea"/>
                  <a:cs typeface="+mn-cs"/>
                </a:rPr>
                <a:t>结构振动计算</a:t>
              </a:r>
              <a:endParaRPr kumimoji="0" lang="en-US" altLang="zh-CN" sz="1400" b="0" i="0" u="none" strike="noStrike" kern="0" cap="none" spc="0" normalizeH="0" baseline="0" noProof="0" dirty="0" smtClean="0">
                <a:ln>
                  <a:noFill/>
                </a:ln>
                <a:solidFill>
                  <a:prstClr val="black"/>
                </a:solidFill>
                <a:effectLst/>
                <a:uLnTx/>
                <a:uFillTx/>
                <a:latin typeface="Calibri"/>
                <a:ea typeface="+mn-ea"/>
                <a:cs typeface="+mn-cs"/>
              </a:endParaRPr>
            </a:p>
          </p:txBody>
        </p:sp>
        <p:sp>
          <p:nvSpPr>
            <p:cNvPr id="65" name="矩形 64"/>
            <p:cNvSpPr/>
            <p:nvPr/>
          </p:nvSpPr>
          <p:spPr>
            <a:xfrm>
              <a:off x="4945473" y="4895292"/>
              <a:ext cx="1294430" cy="432048"/>
            </a:xfrm>
            <a:prstGeom prst="rect">
              <a:avLst/>
            </a:prstGeom>
            <a:solidFill>
              <a:srgbClr val="FFDD00">
                <a:lumMod val="75000"/>
              </a:srgbClr>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Calibri"/>
                  <a:ea typeface="+mn-ea"/>
                  <a:cs typeface="+mn-cs"/>
                </a:rPr>
                <a:t>零件强度计算</a:t>
              </a:r>
              <a:endParaRPr kumimoji="0" lang="en-US" altLang="zh-CN" sz="1400" b="0" i="0" u="none" strike="noStrike" kern="0" cap="none" spc="0" normalizeH="0" baseline="0" noProof="0" dirty="0" smtClean="0">
                <a:ln>
                  <a:noFill/>
                </a:ln>
                <a:solidFill>
                  <a:prstClr val="black"/>
                </a:solidFill>
                <a:effectLst/>
                <a:uLnTx/>
                <a:uFillTx/>
                <a:latin typeface="Calibri"/>
                <a:ea typeface="+mn-ea"/>
                <a:cs typeface="+mn-cs"/>
              </a:endParaRPr>
            </a:p>
          </p:txBody>
        </p:sp>
        <p:sp>
          <p:nvSpPr>
            <p:cNvPr id="66" name="矩形 65"/>
            <p:cNvSpPr/>
            <p:nvPr/>
          </p:nvSpPr>
          <p:spPr>
            <a:xfrm>
              <a:off x="6314482" y="4895292"/>
              <a:ext cx="1294430" cy="432048"/>
            </a:xfrm>
            <a:prstGeom prst="rect">
              <a:avLst/>
            </a:prstGeom>
            <a:solidFill>
              <a:srgbClr val="FFDD00">
                <a:lumMod val="75000"/>
              </a:srgbClr>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Calibri"/>
                  <a:ea typeface="+mn-ea"/>
                  <a:cs typeface="+mn-cs"/>
                </a:rPr>
                <a:t>疲劳计算</a:t>
              </a:r>
              <a:endParaRPr kumimoji="0" lang="en-US" altLang="zh-CN" sz="1400" b="0" i="0" u="none" strike="noStrike" kern="0" cap="none" spc="0" normalizeH="0" baseline="0" noProof="0" dirty="0" smtClean="0">
                <a:ln>
                  <a:noFill/>
                </a:ln>
                <a:solidFill>
                  <a:prstClr val="black"/>
                </a:solidFill>
                <a:effectLst/>
                <a:uLnTx/>
                <a:uFillTx/>
                <a:latin typeface="Calibri"/>
                <a:ea typeface="+mn-ea"/>
                <a:cs typeface="+mn-cs"/>
              </a:endParaRPr>
            </a:p>
          </p:txBody>
        </p:sp>
        <p:sp>
          <p:nvSpPr>
            <p:cNvPr id="67" name="矩形 66"/>
            <p:cNvSpPr/>
            <p:nvPr/>
          </p:nvSpPr>
          <p:spPr>
            <a:xfrm>
              <a:off x="7682906" y="4895292"/>
              <a:ext cx="1294430" cy="432048"/>
            </a:xfrm>
            <a:prstGeom prst="rect">
              <a:avLst/>
            </a:prstGeom>
            <a:solidFill>
              <a:srgbClr val="FFDD00">
                <a:lumMod val="75000"/>
              </a:srgbClr>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Calibri"/>
                  <a:ea typeface="+mn-ea"/>
                  <a:cs typeface="+mn-cs"/>
                </a:rPr>
                <a:t>噪声计算</a:t>
              </a:r>
              <a:endParaRPr kumimoji="0" lang="en-US" altLang="zh-CN" sz="1400" b="0" i="0" u="none" strike="noStrike" kern="0" cap="none" spc="0" normalizeH="0" baseline="0" noProof="0" dirty="0" smtClean="0">
                <a:ln>
                  <a:noFill/>
                </a:ln>
                <a:solidFill>
                  <a:prstClr val="black"/>
                </a:solidFill>
                <a:effectLst/>
                <a:uLnTx/>
                <a:uFillTx/>
                <a:latin typeface="Calibri"/>
                <a:ea typeface="+mn-ea"/>
                <a:cs typeface="+mn-cs"/>
              </a:endParaRPr>
            </a:p>
          </p:txBody>
        </p:sp>
        <p:sp>
          <p:nvSpPr>
            <p:cNvPr id="68" name="矩形 67"/>
            <p:cNvSpPr/>
            <p:nvPr/>
          </p:nvSpPr>
          <p:spPr bwMode="auto">
            <a:xfrm>
              <a:off x="0" y="2987080"/>
              <a:ext cx="9144000" cy="612068"/>
            </a:xfrm>
            <a:prstGeom prst="rect">
              <a:avLst/>
            </a:prstGeom>
            <a:gradFill rotWithShape="1">
              <a:gsLst>
                <a:gs pos="0">
                  <a:srgbClr val="BFBFBF">
                    <a:tint val="50000"/>
                    <a:satMod val="300000"/>
                  </a:srgbClr>
                </a:gs>
                <a:gs pos="35000">
                  <a:srgbClr val="BFBFBF">
                    <a:tint val="37000"/>
                    <a:satMod val="300000"/>
                  </a:srgbClr>
                </a:gs>
                <a:gs pos="100000">
                  <a:srgbClr val="BFBFBF">
                    <a:tint val="15000"/>
                    <a:satMod val="350000"/>
                  </a:srgbClr>
                </a:gs>
              </a:gsLst>
              <a:lin ang="16200000" scaled="1"/>
            </a:gradFill>
            <a:ln w="9525" cap="flat" cmpd="sng" algn="ctr">
              <a:solidFill>
                <a:srgbClr val="BFBFB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smtClean="0">
                <a:ln>
                  <a:noFill/>
                </a:ln>
                <a:solidFill>
                  <a:prstClr val="black"/>
                </a:solidFill>
                <a:effectLst/>
                <a:uLnTx/>
                <a:uFillTx/>
                <a:latin typeface="Arial" charset="0"/>
                <a:ea typeface="黑体" pitchFamily="2" charset="-122"/>
                <a:cs typeface="+mn-cs"/>
              </a:endParaRPr>
            </a:p>
          </p:txBody>
        </p:sp>
        <p:sp>
          <p:nvSpPr>
            <p:cNvPr id="69" name="矩形 68"/>
            <p:cNvSpPr/>
            <p:nvPr/>
          </p:nvSpPr>
          <p:spPr>
            <a:xfrm>
              <a:off x="179512" y="3059088"/>
              <a:ext cx="1296144" cy="432048"/>
            </a:xfrm>
            <a:prstGeom prst="rect">
              <a:avLst/>
            </a:prstGeom>
            <a:solidFill>
              <a:srgbClr val="FFDD00">
                <a:lumMod val="75000"/>
              </a:srgbClr>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Calibri"/>
                  <a:ea typeface="+mn-ea"/>
                  <a:cs typeface="+mn-cs"/>
                </a:rPr>
                <a:t>基于电磁路计算的快速设计</a:t>
              </a:r>
            </a:p>
          </p:txBody>
        </p:sp>
        <p:sp>
          <p:nvSpPr>
            <p:cNvPr id="70" name="矩形 69"/>
            <p:cNvSpPr/>
            <p:nvPr/>
          </p:nvSpPr>
          <p:spPr>
            <a:xfrm>
              <a:off x="1721137" y="3059088"/>
              <a:ext cx="1296144" cy="432048"/>
            </a:xfrm>
            <a:prstGeom prst="rect">
              <a:avLst/>
            </a:prstGeom>
            <a:solidFill>
              <a:srgbClr val="FFDD00">
                <a:lumMod val="75000"/>
              </a:srgbClr>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Calibri"/>
                  <a:ea typeface="+mn-ea"/>
                  <a:cs typeface="+mn-cs"/>
                </a:rPr>
                <a:t>基于有限元的电磁场计算</a:t>
              </a:r>
            </a:p>
          </p:txBody>
        </p:sp>
        <p:sp>
          <p:nvSpPr>
            <p:cNvPr id="71" name="矩形 70"/>
            <p:cNvSpPr/>
            <p:nvPr/>
          </p:nvSpPr>
          <p:spPr>
            <a:xfrm>
              <a:off x="3233305" y="3059088"/>
              <a:ext cx="1296144" cy="432048"/>
            </a:xfrm>
            <a:prstGeom prst="rect">
              <a:avLst/>
            </a:prstGeom>
            <a:solidFill>
              <a:srgbClr val="FFDD00">
                <a:lumMod val="75000"/>
              </a:srgbClr>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Calibri"/>
                  <a:ea typeface="+mn-ea"/>
                  <a:cs typeface="+mn-cs"/>
                </a:rPr>
                <a:t>联合仿真和控制电路仿真</a:t>
              </a:r>
            </a:p>
          </p:txBody>
        </p:sp>
        <p:cxnSp>
          <p:nvCxnSpPr>
            <p:cNvPr id="72" name="曲线连接符 71"/>
            <p:cNvCxnSpPr>
              <a:stCxn id="56" idx="2"/>
              <a:endCxn id="69" idx="1"/>
            </p:cNvCxnSpPr>
            <p:nvPr/>
          </p:nvCxnSpPr>
          <p:spPr>
            <a:xfrm rot="5400000">
              <a:off x="1686054" y="1037237"/>
              <a:ext cx="731332" cy="3744416"/>
            </a:xfrm>
            <a:prstGeom prst="curvedConnector4">
              <a:avLst>
                <a:gd name="adj1" fmla="val 35231"/>
                <a:gd name="adj2" fmla="val 106105"/>
              </a:avLst>
            </a:prstGeom>
            <a:noFill/>
            <a:ln w="9525" cap="flat" cmpd="sng" algn="ctr">
              <a:solidFill>
                <a:srgbClr val="000000">
                  <a:shade val="95000"/>
                  <a:satMod val="105000"/>
                </a:srgbClr>
              </a:solidFill>
              <a:prstDash val="solid"/>
              <a:tailEnd type="arrow"/>
            </a:ln>
            <a:effectLst/>
          </p:spPr>
        </p:cxnSp>
        <p:cxnSp>
          <p:nvCxnSpPr>
            <p:cNvPr id="73" name="曲线连接符 72"/>
            <p:cNvCxnSpPr>
              <a:stCxn id="71" idx="3"/>
              <a:endCxn id="56" idx="2"/>
            </p:cNvCxnSpPr>
            <p:nvPr/>
          </p:nvCxnSpPr>
          <p:spPr>
            <a:xfrm flipH="1" flipV="1">
              <a:off x="3923928" y="2543780"/>
              <a:ext cx="605521" cy="731332"/>
            </a:xfrm>
            <a:prstGeom prst="curvedConnector4">
              <a:avLst>
                <a:gd name="adj1" fmla="val -37753"/>
                <a:gd name="adj2" fmla="val 64769"/>
              </a:avLst>
            </a:prstGeom>
            <a:noFill/>
            <a:ln w="9525" cap="flat" cmpd="sng" algn="ctr">
              <a:solidFill>
                <a:srgbClr val="000000">
                  <a:shade val="95000"/>
                  <a:satMod val="105000"/>
                </a:srgbClr>
              </a:solidFill>
              <a:prstDash val="solid"/>
              <a:tailEnd type="arrow"/>
            </a:ln>
            <a:effectLst/>
          </p:spPr>
        </p:cxnSp>
        <p:sp>
          <p:nvSpPr>
            <p:cNvPr id="74" name="矩形 73"/>
            <p:cNvSpPr/>
            <p:nvPr/>
          </p:nvSpPr>
          <p:spPr>
            <a:xfrm>
              <a:off x="4800600" y="3059088"/>
              <a:ext cx="1294430" cy="432048"/>
            </a:xfrm>
            <a:prstGeom prst="rect">
              <a:avLst/>
            </a:prstGeom>
            <a:solidFill>
              <a:srgbClr val="FFDD00">
                <a:lumMod val="75000"/>
              </a:srgbClr>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Calibri"/>
                  <a:ea typeface="+mn-ea"/>
                  <a:cs typeface="+mn-cs"/>
                </a:rPr>
                <a:t>温升计算</a:t>
              </a:r>
            </a:p>
          </p:txBody>
        </p:sp>
        <p:sp>
          <p:nvSpPr>
            <p:cNvPr id="75" name="矩形 74"/>
            <p:cNvSpPr/>
            <p:nvPr/>
          </p:nvSpPr>
          <p:spPr>
            <a:xfrm>
              <a:off x="6169609" y="3059088"/>
              <a:ext cx="1294430" cy="432048"/>
            </a:xfrm>
            <a:prstGeom prst="rect">
              <a:avLst/>
            </a:prstGeom>
            <a:solidFill>
              <a:srgbClr val="FFDD00">
                <a:lumMod val="75000"/>
              </a:srgbClr>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Calibri"/>
                  <a:ea typeface="+mn-ea"/>
                  <a:cs typeface="+mn-cs"/>
                </a:rPr>
                <a:t>冷却计算</a:t>
              </a:r>
              <a:endParaRPr kumimoji="0" lang="en-US" altLang="zh-CN" sz="1400" b="0" i="0" u="none" strike="noStrike" kern="0" cap="none" spc="0" normalizeH="0" baseline="0" noProof="0" dirty="0" smtClean="0">
                <a:ln>
                  <a:noFill/>
                </a:ln>
                <a:solidFill>
                  <a:prstClr val="black"/>
                </a:solidFill>
                <a:effectLst/>
                <a:uLnTx/>
                <a:uFillTx/>
                <a:latin typeface="Calibri"/>
                <a:ea typeface="+mn-ea"/>
                <a:cs typeface="+mn-cs"/>
              </a:endParaRPr>
            </a:p>
          </p:txBody>
        </p:sp>
        <p:sp>
          <p:nvSpPr>
            <p:cNvPr id="76" name="矩形 75"/>
            <p:cNvSpPr/>
            <p:nvPr/>
          </p:nvSpPr>
          <p:spPr>
            <a:xfrm>
              <a:off x="7542538" y="3059088"/>
              <a:ext cx="1294430" cy="432048"/>
            </a:xfrm>
            <a:prstGeom prst="rect">
              <a:avLst/>
            </a:prstGeom>
            <a:solidFill>
              <a:srgbClr val="FFDD00">
                <a:lumMod val="75000"/>
              </a:srgbClr>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Calibri"/>
                  <a:ea typeface="+mn-ea"/>
                  <a:cs typeface="+mn-cs"/>
                </a:rPr>
                <a:t>温度计算</a:t>
              </a:r>
              <a:endParaRPr kumimoji="0" lang="en-US" altLang="zh-CN" sz="1400" b="0" i="0" u="none" strike="noStrike" kern="0" cap="none" spc="0" normalizeH="0" baseline="0" noProof="0" dirty="0" smtClean="0">
                <a:ln>
                  <a:noFill/>
                </a:ln>
                <a:solidFill>
                  <a:prstClr val="black"/>
                </a:solidFill>
                <a:effectLst/>
                <a:uLnTx/>
                <a:uFillTx/>
                <a:latin typeface="Calibri"/>
                <a:ea typeface="+mn-ea"/>
                <a:cs typeface="+mn-cs"/>
              </a:endParaRPr>
            </a:p>
          </p:txBody>
        </p:sp>
        <p:cxnSp>
          <p:nvCxnSpPr>
            <p:cNvPr id="77" name="曲线连接符 76"/>
            <p:cNvCxnSpPr>
              <a:stCxn id="57" idx="2"/>
              <a:endCxn id="74" idx="1"/>
            </p:cNvCxnSpPr>
            <p:nvPr/>
          </p:nvCxnSpPr>
          <p:spPr bwMode="auto">
            <a:xfrm rot="5400000">
              <a:off x="5508766" y="1835613"/>
              <a:ext cx="731332" cy="2147664"/>
            </a:xfrm>
            <a:prstGeom prst="curvedConnector4">
              <a:avLst>
                <a:gd name="adj1" fmla="val 35231"/>
                <a:gd name="adj2" fmla="val 110644"/>
              </a:avLst>
            </a:prstGeom>
            <a:solidFill>
              <a:srgbClr val="000000"/>
            </a:solidFill>
            <a:ln w="9525" cap="flat" cmpd="sng" algn="ctr">
              <a:solidFill>
                <a:sysClr val="windowText" lastClr="000000"/>
              </a:solidFill>
              <a:prstDash val="solid"/>
              <a:round/>
              <a:headEnd type="none" w="med" len="med"/>
              <a:tailEnd type="arrow"/>
            </a:ln>
            <a:effectLst/>
          </p:spPr>
        </p:cxnSp>
        <p:cxnSp>
          <p:nvCxnSpPr>
            <p:cNvPr id="78" name="曲线连接符 77"/>
            <p:cNvCxnSpPr>
              <a:stCxn id="76" idx="3"/>
              <a:endCxn id="57" idx="2"/>
            </p:cNvCxnSpPr>
            <p:nvPr/>
          </p:nvCxnSpPr>
          <p:spPr bwMode="auto">
            <a:xfrm flipH="1" flipV="1">
              <a:off x="6948264" y="2543780"/>
              <a:ext cx="1888704" cy="731332"/>
            </a:xfrm>
            <a:prstGeom prst="curvedConnector4">
              <a:avLst>
                <a:gd name="adj1" fmla="val -12104"/>
                <a:gd name="adj2" fmla="val 64769"/>
              </a:avLst>
            </a:prstGeom>
            <a:solidFill>
              <a:srgbClr val="000000"/>
            </a:solidFill>
            <a:ln w="9525" cap="flat" cmpd="sng" algn="ctr">
              <a:solidFill>
                <a:sysClr val="windowText" lastClr="000000"/>
              </a:solidFill>
              <a:prstDash val="solid"/>
              <a:round/>
              <a:headEnd type="none" w="med" len="med"/>
              <a:tailEnd type="arrow"/>
            </a:ln>
            <a:effectLst/>
          </p:spPr>
        </p:cxnSp>
        <p:cxnSp>
          <p:nvCxnSpPr>
            <p:cNvPr id="79" name="曲线连接符 78"/>
            <p:cNvCxnSpPr>
              <a:stCxn id="61" idx="1"/>
              <a:endCxn id="57" idx="2"/>
            </p:cNvCxnSpPr>
            <p:nvPr/>
          </p:nvCxnSpPr>
          <p:spPr bwMode="auto">
            <a:xfrm rot="10800000" flipH="1">
              <a:off x="4800600" y="2543780"/>
              <a:ext cx="2147664" cy="2246676"/>
            </a:xfrm>
            <a:prstGeom prst="curvedConnector4">
              <a:avLst>
                <a:gd name="adj1" fmla="val -10644"/>
                <a:gd name="adj2" fmla="val 63551"/>
              </a:avLst>
            </a:prstGeom>
            <a:solidFill>
              <a:srgbClr val="F2F2F2"/>
            </a:solidFill>
            <a:ln w="19050" cap="sq" cmpd="sng" algn="ctr">
              <a:solidFill>
                <a:srgbClr val="0079C1"/>
              </a:solidFill>
              <a:prstDash val="solid"/>
              <a:round/>
              <a:headEnd type="triangle" w="med" len="med"/>
              <a:tailEnd type="arrow"/>
            </a:ln>
            <a:effectLst/>
          </p:spPr>
        </p:cxnSp>
        <p:cxnSp>
          <p:nvCxnSpPr>
            <p:cNvPr id="80" name="曲线连接符 79"/>
            <p:cNvCxnSpPr>
              <a:stCxn id="61" idx="3"/>
              <a:endCxn id="57" idx="2"/>
            </p:cNvCxnSpPr>
            <p:nvPr/>
          </p:nvCxnSpPr>
          <p:spPr bwMode="auto">
            <a:xfrm flipH="1" flipV="1">
              <a:off x="6948264" y="2543780"/>
              <a:ext cx="2136304" cy="2246675"/>
            </a:xfrm>
            <a:prstGeom prst="curvedConnector4">
              <a:avLst>
                <a:gd name="adj1" fmla="val -10701"/>
                <a:gd name="adj2" fmla="val 63551"/>
              </a:avLst>
            </a:prstGeom>
            <a:solidFill>
              <a:srgbClr val="F2F2F2"/>
            </a:solidFill>
            <a:ln w="19050" cap="sq" cmpd="sng" algn="ctr">
              <a:solidFill>
                <a:srgbClr val="0079C1"/>
              </a:solidFill>
              <a:prstDash val="solid"/>
              <a:round/>
              <a:headEnd type="triangle" w="med" len="med"/>
              <a:tailEnd type="arrow"/>
            </a:ln>
            <a:effectLst/>
          </p:spPr>
        </p:cxnSp>
      </p:grpSp>
      <p:grpSp>
        <p:nvGrpSpPr>
          <p:cNvPr id="81" name="组合 80"/>
          <p:cNvGrpSpPr/>
          <p:nvPr/>
        </p:nvGrpSpPr>
        <p:grpSpPr>
          <a:xfrm>
            <a:off x="179512" y="1948653"/>
            <a:ext cx="4333180" cy="1692188"/>
            <a:chOff x="179512" y="3419128"/>
            <a:chExt cx="4333180" cy="1692188"/>
          </a:xfrm>
        </p:grpSpPr>
        <p:sp>
          <p:nvSpPr>
            <p:cNvPr id="82" name="矩形 81"/>
            <p:cNvSpPr/>
            <p:nvPr/>
          </p:nvSpPr>
          <p:spPr>
            <a:xfrm>
              <a:off x="179512" y="3743164"/>
              <a:ext cx="1296144" cy="432048"/>
            </a:xfrm>
            <a:prstGeom prst="rect">
              <a:avLst/>
            </a:prstGeom>
            <a:solidFill>
              <a:srgbClr val="92D050"/>
            </a:solidFill>
            <a:ln w="9525" cap="flat" cmpd="sng" algn="ctr">
              <a:solidFill>
                <a:srgbClr val="93959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rgbClr val="FF0000"/>
                  </a:solidFill>
                  <a:effectLst/>
                  <a:uLnTx/>
                  <a:uFillTx/>
                  <a:latin typeface="Calibri"/>
                  <a:ea typeface="+mn-ea"/>
                  <a:cs typeface="+mn-cs"/>
                </a:rPr>
                <a:t>ANSOFT </a:t>
              </a:r>
              <a:r>
                <a:rPr kumimoji="0" lang="en-US" altLang="zh-CN" sz="1400" b="0" i="0" u="none" strike="noStrike" kern="0" cap="none" spc="0" normalizeH="0" baseline="0" noProof="0" dirty="0" err="1" smtClean="0">
                  <a:ln>
                    <a:noFill/>
                  </a:ln>
                  <a:solidFill>
                    <a:srgbClr val="FF0000"/>
                  </a:solidFill>
                  <a:effectLst/>
                  <a:uLnTx/>
                  <a:uFillTx/>
                  <a:latin typeface="Calibri"/>
                  <a:ea typeface="+mn-ea"/>
                  <a:cs typeface="+mn-cs"/>
                </a:rPr>
                <a:t>RMxprt</a:t>
              </a:r>
              <a:endParaRPr kumimoji="0" lang="zh-CN" altLang="en-US" sz="1400" b="0" i="0" u="none" strike="noStrike" kern="0" cap="none" spc="0" normalizeH="0" baseline="0" noProof="0" dirty="0" smtClean="0">
                <a:ln>
                  <a:noFill/>
                </a:ln>
                <a:solidFill>
                  <a:srgbClr val="FF0000"/>
                </a:solidFill>
                <a:effectLst/>
                <a:uLnTx/>
                <a:uFillTx/>
                <a:latin typeface="Calibri"/>
                <a:ea typeface="+mn-ea"/>
                <a:cs typeface="+mn-cs"/>
              </a:endParaRPr>
            </a:p>
          </p:txBody>
        </p:sp>
        <p:sp>
          <p:nvSpPr>
            <p:cNvPr id="83" name="矩形 82"/>
            <p:cNvSpPr/>
            <p:nvPr/>
          </p:nvSpPr>
          <p:spPr>
            <a:xfrm>
              <a:off x="1691680" y="3743164"/>
              <a:ext cx="1296144" cy="432048"/>
            </a:xfrm>
            <a:prstGeom prst="rect">
              <a:avLst/>
            </a:prstGeom>
            <a:solidFill>
              <a:srgbClr val="92D050"/>
            </a:solidFill>
            <a:ln w="9525" cap="flat" cmpd="sng" algn="ctr">
              <a:solidFill>
                <a:srgbClr val="93959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rgbClr val="FF0000"/>
                  </a:solidFill>
                  <a:effectLst/>
                  <a:uLnTx/>
                  <a:uFillTx/>
                  <a:latin typeface="Calibri"/>
                  <a:ea typeface="+mn-ea"/>
                  <a:cs typeface="+mn-cs"/>
                </a:rPr>
                <a:t>Maxwell2D/3D</a:t>
              </a:r>
              <a:endParaRPr kumimoji="0" lang="zh-CN" altLang="en-US" sz="1400" b="0" i="0" u="none" strike="noStrike" kern="0" cap="none" spc="0" normalizeH="0" baseline="0" noProof="0" dirty="0" smtClean="0">
                <a:ln>
                  <a:noFill/>
                </a:ln>
                <a:solidFill>
                  <a:srgbClr val="FF0000"/>
                </a:solidFill>
                <a:effectLst/>
                <a:uLnTx/>
                <a:uFillTx/>
                <a:latin typeface="Calibri"/>
                <a:ea typeface="+mn-ea"/>
                <a:cs typeface="+mn-cs"/>
              </a:endParaRPr>
            </a:p>
          </p:txBody>
        </p:sp>
        <p:sp>
          <p:nvSpPr>
            <p:cNvPr id="84" name="矩形 83"/>
            <p:cNvSpPr/>
            <p:nvPr/>
          </p:nvSpPr>
          <p:spPr>
            <a:xfrm>
              <a:off x="3203848" y="3743164"/>
              <a:ext cx="1296144" cy="432048"/>
            </a:xfrm>
            <a:prstGeom prst="rect">
              <a:avLst/>
            </a:prstGeom>
            <a:solidFill>
              <a:srgbClr val="92D050"/>
            </a:solidFill>
            <a:ln w="9525" cap="flat" cmpd="sng" algn="ctr">
              <a:solidFill>
                <a:srgbClr val="93959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err="1" smtClean="0">
                  <a:ln>
                    <a:noFill/>
                  </a:ln>
                  <a:solidFill>
                    <a:srgbClr val="FF0000"/>
                  </a:solidFill>
                  <a:effectLst/>
                  <a:uLnTx/>
                  <a:uFillTx/>
                  <a:latin typeface="Calibri"/>
                  <a:ea typeface="+mn-ea"/>
                  <a:cs typeface="+mn-cs"/>
                </a:rPr>
                <a:t>Simplore</a:t>
              </a:r>
              <a:endParaRPr kumimoji="0" lang="zh-CN" altLang="en-US" sz="1400" b="0" i="0" u="none" strike="noStrike" kern="0" cap="none" spc="0" normalizeH="0" baseline="0" noProof="0" dirty="0" smtClean="0">
                <a:ln>
                  <a:noFill/>
                </a:ln>
                <a:solidFill>
                  <a:srgbClr val="FF0000"/>
                </a:solidFill>
                <a:effectLst/>
                <a:uLnTx/>
                <a:uFillTx/>
                <a:latin typeface="Calibri"/>
                <a:ea typeface="+mn-ea"/>
                <a:cs typeface="+mn-cs"/>
              </a:endParaRPr>
            </a:p>
          </p:txBody>
        </p:sp>
        <p:sp>
          <p:nvSpPr>
            <p:cNvPr id="85" name="矩形 84"/>
            <p:cNvSpPr/>
            <p:nvPr/>
          </p:nvSpPr>
          <p:spPr>
            <a:xfrm>
              <a:off x="3203848" y="4679268"/>
              <a:ext cx="1296144" cy="432048"/>
            </a:xfrm>
            <a:prstGeom prst="rect">
              <a:avLst/>
            </a:prstGeom>
            <a:solidFill>
              <a:srgbClr val="92D050"/>
            </a:solidFill>
            <a:ln w="9525" cap="flat" cmpd="sng" algn="ctr">
              <a:solidFill>
                <a:srgbClr val="93959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rgbClr val="FF0000"/>
                  </a:solidFill>
                  <a:effectLst/>
                  <a:uLnTx/>
                  <a:uFillTx/>
                  <a:latin typeface="Calibri"/>
                  <a:ea typeface="+mn-ea"/>
                  <a:cs typeface="+mn-cs"/>
                </a:rPr>
                <a:t>Simulink</a:t>
              </a:r>
              <a:endParaRPr kumimoji="0" lang="zh-CN" altLang="en-US" sz="1400" b="0" i="0" u="none" strike="noStrike" kern="0" cap="none" spc="0" normalizeH="0" baseline="0" noProof="0" dirty="0" smtClean="0">
                <a:ln>
                  <a:noFill/>
                </a:ln>
                <a:solidFill>
                  <a:srgbClr val="FF0000"/>
                </a:solidFill>
                <a:effectLst/>
                <a:uLnTx/>
                <a:uFillTx/>
                <a:latin typeface="Calibri"/>
                <a:ea typeface="+mn-ea"/>
                <a:cs typeface="+mn-cs"/>
              </a:endParaRPr>
            </a:p>
          </p:txBody>
        </p:sp>
        <p:cxnSp>
          <p:nvCxnSpPr>
            <p:cNvPr id="86" name="肘形连接符 85"/>
            <p:cNvCxnSpPr>
              <a:stCxn id="82" idx="2"/>
              <a:endCxn id="83" idx="2"/>
            </p:cNvCxnSpPr>
            <p:nvPr/>
          </p:nvCxnSpPr>
          <p:spPr>
            <a:xfrm rot="16200000" flipH="1">
              <a:off x="1583668" y="3419128"/>
              <a:ext cx="12700" cy="1512168"/>
            </a:xfrm>
            <a:prstGeom prst="bentConnector3">
              <a:avLst>
                <a:gd name="adj1" fmla="val 1800000"/>
              </a:avLst>
            </a:prstGeom>
            <a:gradFill rotWithShape="1">
              <a:gsLst>
                <a:gs pos="0">
                  <a:srgbClr val="939598">
                    <a:tint val="50000"/>
                    <a:satMod val="300000"/>
                  </a:srgbClr>
                </a:gs>
                <a:gs pos="35000">
                  <a:srgbClr val="939598">
                    <a:tint val="37000"/>
                    <a:satMod val="300000"/>
                  </a:srgbClr>
                </a:gs>
                <a:gs pos="100000">
                  <a:srgbClr val="939598">
                    <a:tint val="15000"/>
                    <a:satMod val="350000"/>
                  </a:srgbClr>
                </a:gs>
              </a:gsLst>
              <a:lin ang="16200000" scaled="1"/>
            </a:gradFill>
            <a:ln w="9525" cap="flat" cmpd="sng" algn="ctr">
              <a:solidFill>
                <a:srgbClr val="939598">
                  <a:shade val="95000"/>
                  <a:satMod val="105000"/>
                </a:srgbClr>
              </a:solidFill>
              <a:prstDash val="solid"/>
              <a:tailEnd type="arrow"/>
            </a:ln>
            <a:effectLst>
              <a:outerShdw blurRad="40000" dist="20000" dir="5400000" rotWithShape="0">
                <a:srgbClr val="000000">
                  <a:alpha val="38000"/>
                </a:srgbClr>
              </a:outerShdw>
            </a:effectLst>
          </p:spPr>
        </p:cxnSp>
        <p:cxnSp>
          <p:nvCxnSpPr>
            <p:cNvPr id="87" name="肘形连接符 86"/>
            <p:cNvCxnSpPr>
              <a:stCxn id="82" idx="2"/>
              <a:endCxn id="84" idx="2"/>
            </p:cNvCxnSpPr>
            <p:nvPr/>
          </p:nvCxnSpPr>
          <p:spPr>
            <a:xfrm rot="16200000" flipH="1">
              <a:off x="2339752" y="2663044"/>
              <a:ext cx="12700" cy="3024336"/>
            </a:xfrm>
            <a:prstGeom prst="bentConnector3">
              <a:avLst>
                <a:gd name="adj1" fmla="val 1800000"/>
              </a:avLst>
            </a:prstGeom>
            <a:gradFill rotWithShape="1">
              <a:gsLst>
                <a:gs pos="0">
                  <a:srgbClr val="939598">
                    <a:tint val="50000"/>
                    <a:satMod val="300000"/>
                  </a:srgbClr>
                </a:gs>
                <a:gs pos="35000">
                  <a:srgbClr val="939598">
                    <a:tint val="37000"/>
                    <a:satMod val="300000"/>
                  </a:srgbClr>
                </a:gs>
                <a:gs pos="100000">
                  <a:srgbClr val="939598">
                    <a:tint val="15000"/>
                    <a:satMod val="350000"/>
                  </a:srgbClr>
                </a:gs>
              </a:gsLst>
              <a:lin ang="16200000" scaled="1"/>
            </a:gradFill>
            <a:ln w="9525" cap="flat" cmpd="sng" algn="ctr">
              <a:solidFill>
                <a:srgbClr val="939598">
                  <a:shade val="95000"/>
                  <a:satMod val="105000"/>
                </a:srgbClr>
              </a:solidFill>
              <a:prstDash val="solid"/>
              <a:tailEnd type="arrow"/>
            </a:ln>
            <a:effectLst>
              <a:outerShdw blurRad="40000" dist="20000" dir="5400000" rotWithShape="0">
                <a:srgbClr val="000000">
                  <a:alpha val="38000"/>
                </a:srgbClr>
              </a:outerShdw>
            </a:effectLst>
          </p:spPr>
        </p:cxnSp>
        <p:cxnSp>
          <p:nvCxnSpPr>
            <p:cNvPr id="88" name="肘形连接符 87"/>
            <p:cNvCxnSpPr>
              <a:stCxn id="84" idx="3"/>
              <a:endCxn id="85" idx="3"/>
            </p:cNvCxnSpPr>
            <p:nvPr/>
          </p:nvCxnSpPr>
          <p:spPr>
            <a:xfrm>
              <a:off x="4499992" y="3959188"/>
              <a:ext cx="12700" cy="936104"/>
            </a:xfrm>
            <a:prstGeom prst="bentConnector3">
              <a:avLst>
                <a:gd name="adj1" fmla="val 1800000"/>
              </a:avLst>
            </a:prstGeom>
            <a:gradFill rotWithShape="1">
              <a:gsLst>
                <a:gs pos="0">
                  <a:srgbClr val="939598">
                    <a:tint val="50000"/>
                    <a:satMod val="300000"/>
                  </a:srgbClr>
                </a:gs>
                <a:gs pos="35000">
                  <a:srgbClr val="939598">
                    <a:tint val="37000"/>
                    <a:satMod val="300000"/>
                  </a:srgbClr>
                </a:gs>
                <a:gs pos="100000">
                  <a:srgbClr val="939598">
                    <a:tint val="15000"/>
                    <a:satMod val="350000"/>
                  </a:srgbClr>
                </a:gs>
              </a:gsLst>
              <a:lin ang="16200000" scaled="1"/>
            </a:gradFill>
            <a:ln w="9525" cap="flat" cmpd="sng" algn="ctr">
              <a:solidFill>
                <a:srgbClr val="939598">
                  <a:shade val="95000"/>
                  <a:satMod val="105000"/>
                </a:srgbClr>
              </a:solidFill>
              <a:prstDash val="solid"/>
              <a:headEnd type="triangle" w="med" len="med"/>
              <a:tailEnd type="triangle" w="med" len="med"/>
            </a:ln>
            <a:effectLst>
              <a:outerShdw blurRad="40000" dist="20000" dir="5400000" rotWithShape="0">
                <a:srgbClr val="000000">
                  <a:alpha val="38000"/>
                </a:srgbClr>
              </a:outerShdw>
            </a:effectLst>
          </p:spPr>
        </p:cxnSp>
        <p:cxnSp>
          <p:nvCxnSpPr>
            <p:cNvPr id="89" name="直接箭头连接符 88"/>
            <p:cNvCxnSpPr>
              <a:stCxn id="83" idx="3"/>
            </p:cNvCxnSpPr>
            <p:nvPr/>
          </p:nvCxnSpPr>
          <p:spPr>
            <a:xfrm>
              <a:off x="2987824" y="3959188"/>
              <a:ext cx="144016" cy="0"/>
            </a:xfrm>
            <a:prstGeom prst="straightConnector1">
              <a:avLst/>
            </a:prstGeom>
            <a:gradFill rotWithShape="1">
              <a:gsLst>
                <a:gs pos="0">
                  <a:srgbClr val="939598">
                    <a:tint val="50000"/>
                    <a:satMod val="300000"/>
                  </a:srgbClr>
                </a:gs>
                <a:gs pos="35000">
                  <a:srgbClr val="939598">
                    <a:tint val="37000"/>
                    <a:satMod val="300000"/>
                  </a:srgbClr>
                </a:gs>
                <a:gs pos="100000">
                  <a:srgbClr val="939598">
                    <a:tint val="15000"/>
                    <a:satMod val="350000"/>
                  </a:srgbClr>
                </a:gs>
              </a:gsLst>
              <a:lin ang="16200000" scaled="1"/>
            </a:gradFill>
            <a:ln w="9525" cap="flat" cmpd="sng" algn="ctr">
              <a:solidFill>
                <a:srgbClr val="939598">
                  <a:shade val="95000"/>
                  <a:satMod val="105000"/>
                </a:srgbClr>
              </a:solidFill>
              <a:prstDash val="solid"/>
              <a:tailEnd type="arrow"/>
            </a:ln>
            <a:effectLst>
              <a:outerShdw blurRad="40000" dist="20000" dir="5400000" rotWithShape="0">
                <a:srgbClr val="000000">
                  <a:alpha val="38000"/>
                </a:srgbClr>
              </a:outerShdw>
            </a:effectLst>
          </p:spPr>
        </p:cxnSp>
        <p:sp>
          <p:nvSpPr>
            <p:cNvPr id="90" name="上箭头 89"/>
            <p:cNvSpPr/>
            <p:nvPr/>
          </p:nvSpPr>
          <p:spPr>
            <a:xfrm>
              <a:off x="683568" y="3419128"/>
              <a:ext cx="288032" cy="288032"/>
            </a:xfrm>
            <a:prstGeom prst="upArrow">
              <a:avLst/>
            </a:prstGeom>
            <a:solidFill>
              <a:srgbClr val="000000"/>
            </a:solidFill>
            <a:ln w="25400" cap="flat" cmpd="sng" algn="ctr">
              <a:solidFill>
                <a:srgbClr val="00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1" name="上箭头 90"/>
            <p:cNvSpPr/>
            <p:nvPr/>
          </p:nvSpPr>
          <p:spPr>
            <a:xfrm>
              <a:off x="2195736" y="3419128"/>
              <a:ext cx="288032" cy="288032"/>
            </a:xfrm>
            <a:prstGeom prst="upArrow">
              <a:avLst/>
            </a:prstGeom>
            <a:solidFill>
              <a:srgbClr val="000000"/>
            </a:solidFill>
            <a:ln w="25400" cap="flat" cmpd="sng" algn="ctr">
              <a:solidFill>
                <a:srgbClr val="00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2" name="上箭头 91"/>
            <p:cNvSpPr/>
            <p:nvPr/>
          </p:nvSpPr>
          <p:spPr>
            <a:xfrm>
              <a:off x="3707904" y="3419128"/>
              <a:ext cx="288032" cy="288032"/>
            </a:xfrm>
            <a:prstGeom prst="upArrow">
              <a:avLst/>
            </a:prstGeom>
            <a:solidFill>
              <a:srgbClr val="000000"/>
            </a:solidFill>
            <a:ln w="25400" cap="flat" cmpd="sng" algn="ctr">
              <a:solidFill>
                <a:srgbClr val="00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93" name="组合 92"/>
          <p:cNvGrpSpPr/>
          <p:nvPr/>
        </p:nvGrpSpPr>
        <p:grpSpPr>
          <a:xfrm>
            <a:off x="4944616" y="1948653"/>
            <a:ext cx="4030734" cy="684076"/>
            <a:chOff x="4944616" y="3419128"/>
            <a:chExt cx="4030734" cy="684076"/>
          </a:xfrm>
        </p:grpSpPr>
        <p:sp>
          <p:nvSpPr>
            <p:cNvPr id="94" name="矩形 93"/>
            <p:cNvSpPr/>
            <p:nvPr/>
          </p:nvSpPr>
          <p:spPr>
            <a:xfrm>
              <a:off x="4944616" y="3671156"/>
              <a:ext cx="1728192" cy="432048"/>
            </a:xfrm>
            <a:prstGeom prst="rect">
              <a:avLst/>
            </a:prstGeom>
            <a:solidFill>
              <a:srgbClr val="92D050"/>
            </a:solidFill>
            <a:ln w="9525" cap="flat" cmpd="sng" algn="ctr">
              <a:solidFill>
                <a:srgbClr val="93959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err="1" smtClean="0">
                  <a:ln>
                    <a:noFill/>
                  </a:ln>
                  <a:solidFill>
                    <a:srgbClr val="FF0000"/>
                  </a:solidFill>
                  <a:effectLst/>
                  <a:uLnTx/>
                  <a:uFillTx/>
                  <a:latin typeface="Calibri"/>
                  <a:ea typeface="+mn-ea"/>
                  <a:cs typeface="+mn-cs"/>
                </a:rPr>
                <a:t>Ansoft</a:t>
              </a:r>
              <a:endParaRPr kumimoji="0" lang="en-US" altLang="zh-CN" sz="1400" b="0" i="0" u="none" strike="noStrike" kern="0" cap="none" spc="0" normalizeH="0" baseline="0" noProof="0" dirty="0" smtClean="0">
                <a:ln>
                  <a:noFill/>
                </a:ln>
                <a:solidFill>
                  <a:srgbClr val="FF0000"/>
                </a:solidFill>
                <a:effectLst/>
                <a:uLnTx/>
                <a:uFillTx/>
                <a:latin typeface="Calibri"/>
                <a:ea typeface="+mn-ea"/>
                <a:cs typeface="+mn-cs"/>
              </a:endParaRPr>
            </a:p>
          </p:txBody>
        </p:sp>
        <p:sp>
          <p:nvSpPr>
            <p:cNvPr id="95" name="矩形 94"/>
            <p:cNvSpPr/>
            <p:nvPr/>
          </p:nvSpPr>
          <p:spPr>
            <a:xfrm>
              <a:off x="6672808" y="3671156"/>
              <a:ext cx="2302542" cy="432048"/>
            </a:xfrm>
            <a:prstGeom prst="rect">
              <a:avLst/>
            </a:prstGeom>
            <a:solidFill>
              <a:srgbClr val="92D050"/>
            </a:solidFill>
            <a:ln w="9525" cap="flat" cmpd="sng" algn="ctr">
              <a:solidFill>
                <a:srgbClr val="93959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rgbClr val="FF0000"/>
                  </a:solidFill>
                  <a:effectLst/>
                  <a:uLnTx/>
                  <a:uFillTx/>
                  <a:latin typeface="Calibri"/>
                  <a:ea typeface="+mn-ea"/>
                  <a:cs typeface="+mn-cs"/>
                </a:rPr>
                <a:t>Fluent/CFX/ICEPAK</a:t>
              </a:r>
              <a:endParaRPr kumimoji="0" lang="zh-CN" altLang="en-US" sz="1400" b="0" i="0" u="none" strike="noStrike" kern="0" cap="none" spc="0" normalizeH="0" baseline="0" noProof="0" dirty="0" smtClean="0">
                <a:ln>
                  <a:noFill/>
                </a:ln>
                <a:solidFill>
                  <a:srgbClr val="FF0000"/>
                </a:solidFill>
                <a:effectLst/>
                <a:uLnTx/>
                <a:uFillTx/>
                <a:latin typeface="Calibri"/>
                <a:ea typeface="+mn-ea"/>
                <a:cs typeface="+mn-cs"/>
              </a:endParaRPr>
            </a:p>
          </p:txBody>
        </p:sp>
        <p:sp>
          <p:nvSpPr>
            <p:cNvPr id="96" name="上箭头 95"/>
            <p:cNvSpPr/>
            <p:nvPr/>
          </p:nvSpPr>
          <p:spPr>
            <a:xfrm>
              <a:off x="5508104" y="3419128"/>
              <a:ext cx="288032" cy="288032"/>
            </a:xfrm>
            <a:prstGeom prst="upArrow">
              <a:avLst/>
            </a:prstGeom>
            <a:solidFill>
              <a:srgbClr val="000000"/>
            </a:solidFill>
            <a:ln w="25400" cap="flat" cmpd="sng" algn="ctr">
              <a:solidFill>
                <a:srgbClr val="00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7" name="上箭头 96"/>
            <p:cNvSpPr/>
            <p:nvPr/>
          </p:nvSpPr>
          <p:spPr>
            <a:xfrm>
              <a:off x="7164288" y="3419128"/>
              <a:ext cx="288032" cy="288032"/>
            </a:xfrm>
            <a:prstGeom prst="upArrow">
              <a:avLst/>
            </a:prstGeom>
            <a:solidFill>
              <a:srgbClr val="000000"/>
            </a:solidFill>
            <a:ln w="25400" cap="flat" cmpd="sng" algn="ctr">
              <a:solidFill>
                <a:srgbClr val="00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8" name="上箭头 97"/>
            <p:cNvSpPr/>
            <p:nvPr/>
          </p:nvSpPr>
          <p:spPr>
            <a:xfrm>
              <a:off x="8250042" y="3419128"/>
              <a:ext cx="288032" cy="288032"/>
            </a:xfrm>
            <a:prstGeom prst="upArrow">
              <a:avLst/>
            </a:prstGeom>
            <a:solidFill>
              <a:srgbClr val="000000"/>
            </a:solidFill>
            <a:ln w="25400" cap="flat" cmpd="sng" algn="ctr">
              <a:solidFill>
                <a:srgbClr val="00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99" name="组合 98"/>
          <p:cNvGrpSpPr/>
          <p:nvPr/>
        </p:nvGrpSpPr>
        <p:grpSpPr>
          <a:xfrm>
            <a:off x="6307249" y="3787325"/>
            <a:ext cx="1883361" cy="612068"/>
            <a:chOff x="6307249" y="5255332"/>
            <a:chExt cx="1883361" cy="612068"/>
          </a:xfrm>
        </p:grpSpPr>
        <p:sp>
          <p:nvSpPr>
            <p:cNvPr id="100" name="矩形 99"/>
            <p:cNvSpPr/>
            <p:nvPr/>
          </p:nvSpPr>
          <p:spPr>
            <a:xfrm>
              <a:off x="6307249" y="5435352"/>
              <a:ext cx="1883361" cy="432048"/>
            </a:xfrm>
            <a:prstGeom prst="rect">
              <a:avLst/>
            </a:prstGeom>
            <a:solidFill>
              <a:srgbClr val="92D050"/>
            </a:solidFill>
            <a:ln w="9525" cap="flat" cmpd="sng" algn="ctr">
              <a:solidFill>
                <a:srgbClr val="93959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rgbClr val="FF0000"/>
                  </a:solidFill>
                  <a:effectLst/>
                  <a:uLnTx/>
                  <a:uFillTx/>
                  <a:latin typeface="Calibri"/>
                  <a:ea typeface="+mn-ea"/>
                  <a:cs typeface="+mn-cs"/>
                </a:rPr>
                <a:t>Mechanical/</a:t>
              </a:r>
              <a:r>
                <a:rPr kumimoji="0" lang="en-US" altLang="zh-CN" sz="1400" b="0" i="0" u="none" strike="noStrike" kern="0" cap="none" spc="0" normalizeH="0" baseline="0" noProof="0" dirty="0" err="1" smtClean="0">
                  <a:ln>
                    <a:noFill/>
                  </a:ln>
                  <a:solidFill>
                    <a:srgbClr val="FF0000"/>
                  </a:solidFill>
                  <a:effectLst/>
                  <a:uLnTx/>
                  <a:uFillTx/>
                  <a:latin typeface="Calibri"/>
                  <a:ea typeface="+mn-ea"/>
                  <a:cs typeface="+mn-cs"/>
                </a:rPr>
                <a:t>Ncode</a:t>
              </a:r>
              <a:endParaRPr kumimoji="0" lang="en-US" altLang="zh-CN" sz="1400" b="0" i="0" u="none" strike="noStrike" kern="0" cap="none" spc="0" normalizeH="0" baseline="0" noProof="0" dirty="0" smtClean="0">
                <a:ln>
                  <a:noFill/>
                </a:ln>
                <a:solidFill>
                  <a:srgbClr val="FF0000"/>
                </a:solidFill>
                <a:effectLst/>
                <a:uLnTx/>
                <a:uFillTx/>
                <a:latin typeface="Calibri"/>
                <a:ea typeface="+mn-ea"/>
                <a:cs typeface="+mn-cs"/>
              </a:endParaRPr>
            </a:p>
          </p:txBody>
        </p:sp>
        <p:sp>
          <p:nvSpPr>
            <p:cNvPr id="101" name="上箭头 100"/>
            <p:cNvSpPr/>
            <p:nvPr/>
          </p:nvSpPr>
          <p:spPr>
            <a:xfrm>
              <a:off x="7104913" y="5255332"/>
              <a:ext cx="288032" cy="288032"/>
            </a:xfrm>
            <a:prstGeom prst="upArrow">
              <a:avLst/>
            </a:prstGeom>
            <a:solidFill>
              <a:srgbClr val="000000"/>
            </a:solidFill>
            <a:ln w="25400" cap="flat" cmpd="sng" algn="ctr">
              <a:solidFill>
                <a:srgbClr val="000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102" name="圆角矩形 101"/>
          <p:cNvSpPr/>
          <p:nvPr/>
        </p:nvSpPr>
        <p:spPr bwMode="auto">
          <a:xfrm>
            <a:off x="-108520" y="4509120"/>
            <a:ext cx="8551765" cy="2232248"/>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pic>
        <p:nvPicPr>
          <p:cNvPr id="103"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63573" r="2615" b="43008"/>
          <a:stretch/>
        </p:blipFill>
        <p:spPr bwMode="auto">
          <a:xfrm>
            <a:off x="7193633" y="4856824"/>
            <a:ext cx="1155766" cy="833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2"/>
          <p:cNvPicPr>
            <a:picLocks noChangeAspect="1" noChangeArrowheads="1"/>
          </p:cNvPicPr>
          <p:nvPr/>
        </p:nvPicPr>
        <p:blipFill rotWithShape="1">
          <a:blip r:embed="rId3" cstate="print">
            <a:clrChange>
              <a:clrFrom>
                <a:srgbClr val="D7D8D9"/>
              </a:clrFrom>
              <a:clrTo>
                <a:srgbClr val="D7D8D9">
                  <a:alpha val="0"/>
                </a:srgbClr>
              </a:clrTo>
            </a:clrChange>
          </a:blip>
          <a:srcRect t="9180"/>
          <a:stretch/>
        </p:blipFill>
        <p:spPr bwMode="auto">
          <a:xfrm>
            <a:off x="982298" y="4809200"/>
            <a:ext cx="6972320" cy="1860160"/>
          </a:xfrm>
          <a:prstGeom prst="rect">
            <a:avLst/>
          </a:prstGeom>
          <a:noFill/>
          <a:ln w="9525">
            <a:noFill/>
            <a:miter lim="800000"/>
            <a:headEnd/>
            <a:tailEnd/>
          </a:ln>
        </p:spPr>
      </p:pic>
      <p:grpSp>
        <p:nvGrpSpPr>
          <p:cNvPr id="105" name="组合 104"/>
          <p:cNvGrpSpPr/>
          <p:nvPr/>
        </p:nvGrpSpPr>
        <p:grpSpPr>
          <a:xfrm>
            <a:off x="2198664" y="5356836"/>
            <a:ext cx="791899" cy="489794"/>
            <a:chOff x="6732240" y="5805264"/>
            <a:chExt cx="791899" cy="489794"/>
          </a:xfrm>
        </p:grpSpPr>
        <p:sp>
          <p:nvSpPr>
            <p:cNvPr id="106" name="左弧形箭头 105"/>
            <p:cNvSpPr/>
            <p:nvPr/>
          </p:nvSpPr>
          <p:spPr bwMode="auto">
            <a:xfrm>
              <a:off x="6732240" y="5834137"/>
              <a:ext cx="354502" cy="460921"/>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07" name="左弧形箭头 106"/>
            <p:cNvSpPr/>
            <p:nvPr/>
          </p:nvSpPr>
          <p:spPr bwMode="auto">
            <a:xfrm rot="10800000">
              <a:off x="7169637" y="5805264"/>
              <a:ext cx="354502" cy="460921"/>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sp>
        <p:nvSpPr>
          <p:cNvPr id="108" name="矩形 107"/>
          <p:cNvSpPr/>
          <p:nvPr/>
        </p:nvSpPr>
        <p:spPr>
          <a:xfrm>
            <a:off x="2958420" y="5431503"/>
            <a:ext cx="3458034" cy="30777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1400" b="1" dirty="0" smtClean="0"/>
              <a:t>参数化驱动，完成电机多物理场仿真过程</a:t>
            </a:r>
            <a:endParaRPr lang="en-US" altLang="zh-CN" sz="1400" b="1" dirty="0"/>
          </a:p>
        </p:txBody>
      </p:sp>
      <p:pic>
        <p:nvPicPr>
          <p:cNvPr id="109"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45" y="4856825"/>
            <a:ext cx="1309181" cy="803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0" name="圆角矩形 109"/>
          <p:cNvSpPr/>
          <p:nvPr/>
        </p:nvSpPr>
        <p:spPr bwMode="auto">
          <a:xfrm>
            <a:off x="1475656" y="4005064"/>
            <a:ext cx="3834694" cy="504056"/>
          </a:xfrm>
          <a:prstGeom prst="roundRect">
            <a:avLst/>
          </a:prstGeom>
          <a:ln>
            <a:headEnd/>
            <a:tailEnd/>
          </a:ln>
        </p:spPr>
        <p:style>
          <a:lnRef idx="2">
            <a:schemeClr val="accent6"/>
          </a:lnRef>
          <a:fillRef idx="1">
            <a:schemeClr val="lt1"/>
          </a:fillRef>
          <a:effectRef idx="0">
            <a:schemeClr val="accent6"/>
          </a:effectRef>
          <a:fontRef idx="minor">
            <a:schemeClr val="dk1"/>
          </a:fontRef>
        </p:style>
        <p:txBody>
          <a:bodyPr wrap="none" rtlCol="0" anchor="ctr"/>
          <a:lstStyle/>
          <a:p>
            <a:pPr algn="ctr"/>
            <a:r>
              <a:rPr lang="zh-CN" altLang="en-US" b="1" dirty="0" smtClean="0">
                <a:solidFill>
                  <a:srgbClr val="002060"/>
                </a:solidFill>
                <a:latin typeface="Arial Narrow" pitchFamily="34" charset="0"/>
              </a:rPr>
              <a:t>电机的电磁</a:t>
            </a:r>
            <a:r>
              <a:rPr lang="en-US" altLang="zh-CN" b="1" dirty="0" smtClean="0">
                <a:solidFill>
                  <a:srgbClr val="002060"/>
                </a:solidFill>
                <a:latin typeface="Arial Narrow" pitchFamily="34" charset="0"/>
              </a:rPr>
              <a:t>-</a:t>
            </a:r>
            <a:r>
              <a:rPr lang="zh-CN" altLang="en-US" b="1" dirty="0" smtClean="0">
                <a:solidFill>
                  <a:srgbClr val="002060"/>
                </a:solidFill>
                <a:latin typeface="Arial Narrow" pitchFamily="34" charset="0"/>
              </a:rPr>
              <a:t>温升</a:t>
            </a:r>
            <a:r>
              <a:rPr lang="en-US" altLang="zh-CN" b="1" dirty="0" smtClean="0">
                <a:solidFill>
                  <a:srgbClr val="002060"/>
                </a:solidFill>
                <a:latin typeface="Arial Narrow" pitchFamily="34" charset="0"/>
              </a:rPr>
              <a:t>-</a:t>
            </a:r>
            <a:r>
              <a:rPr lang="zh-CN" altLang="en-US" b="1" dirty="0" smtClean="0">
                <a:solidFill>
                  <a:srgbClr val="002060"/>
                </a:solidFill>
                <a:latin typeface="Arial Narrow" pitchFamily="34" charset="0"/>
              </a:rPr>
              <a:t>应力分析过程模型</a:t>
            </a:r>
          </a:p>
        </p:txBody>
      </p:sp>
    </p:spTree>
    <p:extLst>
      <p:ext uri="{BB962C8B-B14F-4D97-AF65-F5344CB8AC3E}">
        <p14:creationId xmlns:p14="http://schemas.microsoft.com/office/powerpoint/2010/main" val="216951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anim calcmode="lin" valueType="num">
                                      <p:cBhvr additive="base">
                                        <p:cTn id="15" dur="500" fill="hold"/>
                                        <p:tgtEl>
                                          <p:spTgt spid="81"/>
                                        </p:tgtEl>
                                        <p:attrNameLst>
                                          <p:attrName>ppt_x</p:attrName>
                                        </p:attrNameLst>
                                      </p:cBhvr>
                                      <p:tavLst>
                                        <p:tav tm="0">
                                          <p:val>
                                            <p:strVal val="#ppt_x"/>
                                          </p:val>
                                        </p:tav>
                                        <p:tav tm="100000">
                                          <p:val>
                                            <p:strVal val="#ppt_x"/>
                                          </p:val>
                                        </p:tav>
                                      </p:tavLst>
                                    </p:anim>
                                    <p:anim calcmode="lin" valueType="num">
                                      <p:cBhvr additive="base">
                                        <p:cTn id="16"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3"/>
                                        </p:tgtEl>
                                        <p:attrNameLst>
                                          <p:attrName>style.visibility</p:attrName>
                                        </p:attrNameLst>
                                      </p:cBhvr>
                                      <p:to>
                                        <p:strVal val="visible"/>
                                      </p:to>
                                    </p:set>
                                    <p:anim calcmode="lin" valueType="num">
                                      <p:cBhvr additive="base">
                                        <p:cTn id="21" dur="500" fill="hold"/>
                                        <p:tgtEl>
                                          <p:spTgt spid="93"/>
                                        </p:tgtEl>
                                        <p:attrNameLst>
                                          <p:attrName>ppt_x</p:attrName>
                                        </p:attrNameLst>
                                      </p:cBhvr>
                                      <p:tavLst>
                                        <p:tav tm="0">
                                          <p:val>
                                            <p:strVal val="#ppt_x"/>
                                          </p:val>
                                        </p:tav>
                                        <p:tav tm="100000">
                                          <p:val>
                                            <p:strVal val="#ppt_x"/>
                                          </p:val>
                                        </p:tav>
                                      </p:tavLst>
                                    </p:anim>
                                    <p:anim calcmode="lin" valueType="num">
                                      <p:cBhvr additive="base">
                                        <p:cTn id="22"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9"/>
                                        </p:tgtEl>
                                        <p:attrNameLst>
                                          <p:attrName>style.visibility</p:attrName>
                                        </p:attrNameLst>
                                      </p:cBhvr>
                                      <p:to>
                                        <p:strVal val="visible"/>
                                      </p:to>
                                    </p:set>
                                    <p:anim calcmode="lin" valueType="num">
                                      <p:cBhvr additive="base">
                                        <p:cTn id="27" dur="500" fill="hold"/>
                                        <p:tgtEl>
                                          <p:spTgt spid="99"/>
                                        </p:tgtEl>
                                        <p:attrNameLst>
                                          <p:attrName>ppt_x</p:attrName>
                                        </p:attrNameLst>
                                      </p:cBhvr>
                                      <p:tavLst>
                                        <p:tav tm="0">
                                          <p:val>
                                            <p:strVal val="#ppt_x"/>
                                          </p:val>
                                        </p:tav>
                                        <p:tav tm="100000">
                                          <p:val>
                                            <p:strVal val="#ppt_x"/>
                                          </p:val>
                                        </p:tav>
                                      </p:tavLst>
                                    </p:anim>
                                    <p:anim calcmode="lin" valueType="num">
                                      <p:cBhvr additive="base">
                                        <p:cTn id="28"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0"/>
                                        </p:tgtEl>
                                        <p:attrNameLst>
                                          <p:attrName>style.visibility</p:attrName>
                                        </p:attrNameLst>
                                      </p:cBhvr>
                                      <p:to>
                                        <p:strVal val="visible"/>
                                      </p:to>
                                    </p:set>
                                    <p:anim calcmode="lin" valueType="num">
                                      <p:cBhvr additive="base">
                                        <p:cTn id="33" dur="500" fill="hold"/>
                                        <p:tgtEl>
                                          <p:spTgt spid="110"/>
                                        </p:tgtEl>
                                        <p:attrNameLst>
                                          <p:attrName>ppt_x</p:attrName>
                                        </p:attrNameLst>
                                      </p:cBhvr>
                                      <p:tavLst>
                                        <p:tav tm="0">
                                          <p:val>
                                            <p:strVal val="#ppt_x"/>
                                          </p:val>
                                        </p:tav>
                                        <p:tav tm="100000">
                                          <p:val>
                                            <p:strVal val="#ppt_x"/>
                                          </p:val>
                                        </p:tav>
                                      </p:tavLst>
                                    </p:anim>
                                    <p:anim calcmode="lin" valueType="num">
                                      <p:cBhvr additive="base">
                                        <p:cTn id="34" dur="500" fill="hold"/>
                                        <p:tgtEl>
                                          <p:spTgt spid="110"/>
                                        </p:tgtEl>
                                        <p:attrNameLst>
                                          <p:attrName>ppt_y</p:attrName>
                                        </p:attrNameLst>
                                      </p:cBhvr>
                                      <p:tavLst>
                                        <p:tav tm="0">
                                          <p:val>
                                            <p:strVal val="1+#ppt_h/2"/>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2"/>
                                        </p:tgtEl>
                                        <p:attrNameLst>
                                          <p:attrName>style.visibility</p:attrName>
                                        </p:attrNameLst>
                                      </p:cBhvr>
                                      <p:to>
                                        <p:strVal val="visible"/>
                                      </p:to>
                                    </p:set>
                                    <p:animEffect transition="in" filter="fade">
                                      <p:cBhvr>
                                        <p:cTn id="37" dur="500"/>
                                        <p:tgtEl>
                                          <p:spTgt spid="102"/>
                                        </p:tgtEl>
                                      </p:cBhvr>
                                    </p:animEffect>
                                    <p:anim calcmode="lin" valueType="num">
                                      <p:cBhvr>
                                        <p:cTn id="38" dur="500" fill="hold"/>
                                        <p:tgtEl>
                                          <p:spTgt spid="102"/>
                                        </p:tgtEl>
                                        <p:attrNameLst>
                                          <p:attrName>ppt_x</p:attrName>
                                        </p:attrNameLst>
                                      </p:cBhvr>
                                      <p:tavLst>
                                        <p:tav tm="0">
                                          <p:val>
                                            <p:strVal val="#ppt_x"/>
                                          </p:val>
                                        </p:tav>
                                        <p:tav tm="100000">
                                          <p:val>
                                            <p:strVal val="#ppt_x"/>
                                          </p:val>
                                        </p:tav>
                                      </p:tavLst>
                                    </p:anim>
                                    <p:anim calcmode="lin" valueType="num">
                                      <p:cBhvr>
                                        <p:cTn id="39" dur="500" fill="hold"/>
                                        <p:tgtEl>
                                          <p:spTgt spid="10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3"/>
                                        </p:tgtEl>
                                        <p:attrNameLst>
                                          <p:attrName>style.visibility</p:attrName>
                                        </p:attrNameLst>
                                      </p:cBhvr>
                                      <p:to>
                                        <p:strVal val="visible"/>
                                      </p:to>
                                    </p:set>
                                    <p:animEffect transition="in" filter="fade">
                                      <p:cBhvr>
                                        <p:cTn id="42" dur="500"/>
                                        <p:tgtEl>
                                          <p:spTgt spid="103"/>
                                        </p:tgtEl>
                                      </p:cBhvr>
                                    </p:animEffect>
                                    <p:anim calcmode="lin" valueType="num">
                                      <p:cBhvr>
                                        <p:cTn id="43" dur="500" fill="hold"/>
                                        <p:tgtEl>
                                          <p:spTgt spid="103"/>
                                        </p:tgtEl>
                                        <p:attrNameLst>
                                          <p:attrName>ppt_x</p:attrName>
                                        </p:attrNameLst>
                                      </p:cBhvr>
                                      <p:tavLst>
                                        <p:tav tm="0">
                                          <p:val>
                                            <p:strVal val="#ppt_x"/>
                                          </p:val>
                                        </p:tav>
                                        <p:tav tm="100000">
                                          <p:val>
                                            <p:strVal val="#ppt_x"/>
                                          </p:val>
                                        </p:tav>
                                      </p:tavLst>
                                    </p:anim>
                                    <p:anim calcmode="lin" valueType="num">
                                      <p:cBhvr>
                                        <p:cTn id="44" dur="500" fill="hold"/>
                                        <p:tgtEl>
                                          <p:spTgt spid="103"/>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04"/>
                                        </p:tgtEl>
                                        <p:attrNameLst>
                                          <p:attrName>style.visibility</p:attrName>
                                        </p:attrNameLst>
                                      </p:cBhvr>
                                      <p:to>
                                        <p:strVal val="visible"/>
                                      </p:to>
                                    </p:set>
                                    <p:animEffect transition="in" filter="fade">
                                      <p:cBhvr>
                                        <p:cTn id="47" dur="500"/>
                                        <p:tgtEl>
                                          <p:spTgt spid="104"/>
                                        </p:tgtEl>
                                      </p:cBhvr>
                                    </p:animEffect>
                                    <p:anim calcmode="lin" valueType="num">
                                      <p:cBhvr>
                                        <p:cTn id="48" dur="500" fill="hold"/>
                                        <p:tgtEl>
                                          <p:spTgt spid="104"/>
                                        </p:tgtEl>
                                        <p:attrNameLst>
                                          <p:attrName>ppt_x</p:attrName>
                                        </p:attrNameLst>
                                      </p:cBhvr>
                                      <p:tavLst>
                                        <p:tav tm="0">
                                          <p:val>
                                            <p:strVal val="#ppt_x"/>
                                          </p:val>
                                        </p:tav>
                                        <p:tav tm="100000">
                                          <p:val>
                                            <p:strVal val="#ppt_x"/>
                                          </p:val>
                                        </p:tav>
                                      </p:tavLst>
                                    </p:anim>
                                    <p:anim calcmode="lin" valueType="num">
                                      <p:cBhvr>
                                        <p:cTn id="49" dur="500" fill="hold"/>
                                        <p:tgtEl>
                                          <p:spTgt spid="104"/>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09"/>
                                        </p:tgtEl>
                                        <p:attrNameLst>
                                          <p:attrName>style.visibility</p:attrName>
                                        </p:attrNameLst>
                                      </p:cBhvr>
                                      <p:to>
                                        <p:strVal val="visible"/>
                                      </p:to>
                                    </p:set>
                                    <p:animEffect transition="in" filter="fade">
                                      <p:cBhvr>
                                        <p:cTn id="52" dur="500"/>
                                        <p:tgtEl>
                                          <p:spTgt spid="109"/>
                                        </p:tgtEl>
                                      </p:cBhvr>
                                    </p:animEffect>
                                    <p:anim calcmode="lin" valueType="num">
                                      <p:cBhvr>
                                        <p:cTn id="53" dur="500" fill="hold"/>
                                        <p:tgtEl>
                                          <p:spTgt spid="109"/>
                                        </p:tgtEl>
                                        <p:attrNameLst>
                                          <p:attrName>ppt_x</p:attrName>
                                        </p:attrNameLst>
                                      </p:cBhvr>
                                      <p:tavLst>
                                        <p:tav tm="0">
                                          <p:val>
                                            <p:strVal val="#ppt_x"/>
                                          </p:val>
                                        </p:tav>
                                        <p:tav tm="100000">
                                          <p:val>
                                            <p:strVal val="#ppt_x"/>
                                          </p:val>
                                        </p:tav>
                                      </p:tavLst>
                                    </p:anim>
                                    <p:anim calcmode="lin" valueType="num">
                                      <p:cBhvr>
                                        <p:cTn id="54" dur="50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105"/>
                                        </p:tgtEl>
                                        <p:attrNameLst>
                                          <p:attrName>style.visibility</p:attrName>
                                        </p:attrNameLst>
                                      </p:cBhvr>
                                      <p:to>
                                        <p:strVal val="visible"/>
                                      </p:to>
                                    </p:set>
                                    <p:animEffect transition="in" filter="fade">
                                      <p:cBhvr>
                                        <p:cTn id="59" dur="1000"/>
                                        <p:tgtEl>
                                          <p:spTgt spid="105"/>
                                        </p:tgtEl>
                                      </p:cBhvr>
                                    </p:animEffect>
                                    <p:anim calcmode="lin" valueType="num">
                                      <p:cBhvr>
                                        <p:cTn id="60" dur="1000" fill="hold"/>
                                        <p:tgtEl>
                                          <p:spTgt spid="105"/>
                                        </p:tgtEl>
                                        <p:attrNameLst>
                                          <p:attrName>ppt_x</p:attrName>
                                        </p:attrNameLst>
                                      </p:cBhvr>
                                      <p:tavLst>
                                        <p:tav tm="0">
                                          <p:val>
                                            <p:strVal val="#ppt_x"/>
                                          </p:val>
                                        </p:tav>
                                        <p:tav tm="100000">
                                          <p:val>
                                            <p:strVal val="#ppt_x"/>
                                          </p:val>
                                        </p:tav>
                                      </p:tavLst>
                                    </p:anim>
                                    <p:anim calcmode="lin" valueType="num">
                                      <p:cBhvr>
                                        <p:cTn id="61" dur="1000" fill="hold"/>
                                        <p:tgtEl>
                                          <p:spTgt spid="10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08"/>
                                        </p:tgtEl>
                                        <p:attrNameLst>
                                          <p:attrName>style.visibility</p:attrName>
                                        </p:attrNameLst>
                                      </p:cBhvr>
                                      <p:to>
                                        <p:strVal val="visible"/>
                                      </p:to>
                                    </p:set>
                                    <p:animEffect transition="in" filter="fade">
                                      <p:cBhvr>
                                        <p:cTn id="64" dur="1000"/>
                                        <p:tgtEl>
                                          <p:spTgt spid="108"/>
                                        </p:tgtEl>
                                      </p:cBhvr>
                                    </p:animEffect>
                                    <p:anim calcmode="lin" valueType="num">
                                      <p:cBhvr>
                                        <p:cTn id="65" dur="1000" fill="hold"/>
                                        <p:tgtEl>
                                          <p:spTgt spid="108"/>
                                        </p:tgtEl>
                                        <p:attrNameLst>
                                          <p:attrName>ppt_x</p:attrName>
                                        </p:attrNameLst>
                                      </p:cBhvr>
                                      <p:tavLst>
                                        <p:tav tm="0">
                                          <p:val>
                                            <p:strVal val="#ppt_x"/>
                                          </p:val>
                                        </p:tav>
                                        <p:tav tm="100000">
                                          <p:val>
                                            <p:strVal val="#ppt_x"/>
                                          </p:val>
                                        </p:tav>
                                      </p:tavLst>
                                    </p:anim>
                                    <p:anim calcmode="lin" valueType="num">
                                      <p:cBhvr>
                                        <p:cTn id="66"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8" grpId="0" animBg="1"/>
      <p:bldP spid="1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仿真技术体系的组成要素</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839205141"/>
              </p:ext>
            </p:extLst>
          </p:nvPr>
        </p:nvGraphicFramePr>
        <p:xfrm>
          <a:off x="501650" y="2857496"/>
          <a:ext cx="8642350" cy="3744415"/>
        </p:xfrm>
        <a:graphic>
          <a:graphicData uri="http://schemas.openxmlformats.org/drawingml/2006/chart">
            <c:chart xmlns:c="http://schemas.openxmlformats.org/drawingml/2006/chart" xmlns:r="http://schemas.openxmlformats.org/officeDocument/2006/relationships" r:id="rId2"/>
          </a:graphicData>
        </a:graphic>
      </p:graphicFrame>
      <p:grpSp>
        <p:nvGrpSpPr>
          <p:cNvPr id="27" name="组合 26"/>
          <p:cNvGrpSpPr/>
          <p:nvPr/>
        </p:nvGrpSpPr>
        <p:grpSpPr>
          <a:xfrm>
            <a:off x="6155481" y="5055468"/>
            <a:ext cx="1759018" cy="561680"/>
            <a:chOff x="6012160" y="5229202"/>
            <a:chExt cx="1759018" cy="561680"/>
          </a:xfrm>
        </p:grpSpPr>
        <p:sp>
          <p:nvSpPr>
            <p:cNvPr id="5" name="左大括号 4"/>
            <p:cNvSpPr/>
            <p:nvPr/>
          </p:nvSpPr>
          <p:spPr>
            <a:xfrm>
              <a:off x="6012160" y="5302143"/>
              <a:ext cx="174842" cy="472282"/>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sz="1200"/>
            </a:p>
          </p:txBody>
        </p:sp>
        <p:sp>
          <p:nvSpPr>
            <p:cNvPr id="6" name="TextBox 5"/>
            <p:cNvSpPr txBox="1"/>
            <p:nvPr/>
          </p:nvSpPr>
          <p:spPr>
            <a:xfrm>
              <a:off x="6187002" y="5229202"/>
              <a:ext cx="1584176" cy="276999"/>
            </a:xfrm>
            <a:prstGeom prst="rect">
              <a:avLst/>
            </a:prstGeom>
            <a:noFill/>
          </p:spPr>
          <p:txBody>
            <a:bodyPr wrap="square" rtlCol="0">
              <a:spAutoFit/>
            </a:bodyPr>
            <a:lstStyle/>
            <a:p>
              <a:r>
                <a:rPr lang="zh-CN" altLang="en-US" sz="1200" dirty="0" smtClean="0"/>
                <a:t>仿真</a:t>
              </a:r>
              <a:r>
                <a:rPr lang="zh-CN" altLang="en-US" sz="1200" dirty="0"/>
                <a:t>工作</a:t>
              </a:r>
              <a:r>
                <a:rPr lang="zh-CN" altLang="en-US" sz="1200" dirty="0" smtClean="0"/>
                <a:t>流程</a:t>
              </a:r>
              <a:endParaRPr lang="zh-CN" altLang="en-US" sz="1200" dirty="0"/>
            </a:p>
          </p:txBody>
        </p:sp>
        <p:sp>
          <p:nvSpPr>
            <p:cNvPr id="7" name="TextBox 6"/>
            <p:cNvSpPr txBox="1"/>
            <p:nvPr/>
          </p:nvSpPr>
          <p:spPr>
            <a:xfrm>
              <a:off x="6187002" y="5513883"/>
              <a:ext cx="1584176" cy="276999"/>
            </a:xfrm>
            <a:prstGeom prst="rect">
              <a:avLst/>
            </a:prstGeom>
            <a:noFill/>
          </p:spPr>
          <p:txBody>
            <a:bodyPr wrap="square" rtlCol="0">
              <a:spAutoFit/>
            </a:bodyPr>
            <a:lstStyle/>
            <a:p>
              <a:r>
                <a:rPr lang="zh-CN" altLang="en-US" sz="1200" dirty="0" smtClean="0"/>
                <a:t>仿真数据流程</a:t>
              </a:r>
              <a:endParaRPr lang="zh-CN" altLang="en-US" sz="1200" dirty="0"/>
            </a:p>
          </p:txBody>
        </p:sp>
      </p:grpSp>
      <p:grpSp>
        <p:nvGrpSpPr>
          <p:cNvPr id="16" name="组合 15"/>
          <p:cNvGrpSpPr/>
          <p:nvPr/>
        </p:nvGrpSpPr>
        <p:grpSpPr>
          <a:xfrm>
            <a:off x="42641" y="3499986"/>
            <a:ext cx="1539820" cy="782976"/>
            <a:chOff x="-29367" y="3673720"/>
            <a:chExt cx="1539820" cy="782976"/>
          </a:xfrm>
        </p:grpSpPr>
        <p:sp>
          <p:nvSpPr>
            <p:cNvPr id="8" name="左大括号 7"/>
            <p:cNvSpPr/>
            <p:nvPr/>
          </p:nvSpPr>
          <p:spPr>
            <a:xfrm flipH="1">
              <a:off x="1259632" y="3747649"/>
              <a:ext cx="180528" cy="664239"/>
            </a:xfrm>
            <a:prstGeom prst="leftBrace">
              <a:avLst>
                <a:gd name="adj1" fmla="val 7330"/>
                <a:gd name="adj2" fmla="val 5000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sz="1200"/>
            </a:p>
          </p:txBody>
        </p:sp>
        <p:sp>
          <p:nvSpPr>
            <p:cNvPr id="9" name="TextBox 8"/>
            <p:cNvSpPr txBox="1"/>
            <p:nvPr/>
          </p:nvSpPr>
          <p:spPr>
            <a:xfrm>
              <a:off x="-29367" y="3673720"/>
              <a:ext cx="1505023" cy="276999"/>
            </a:xfrm>
            <a:prstGeom prst="rect">
              <a:avLst/>
            </a:prstGeom>
            <a:noFill/>
          </p:spPr>
          <p:txBody>
            <a:bodyPr wrap="square" rtlCol="0">
              <a:spAutoFit/>
            </a:bodyPr>
            <a:lstStyle/>
            <a:p>
              <a:r>
                <a:rPr lang="zh-CN" altLang="en-US" sz="1200" dirty="0" smtClean="0"/>
                <a:t>仿真工程管理系统</a:t>
              </a:r>
              <a:endParaRPr lang="zh-CN" altLang="en-US" sz="1200" dirty="0"/>
            </a:p>
          </p:txBody>
        </p:sp>
        <p:sp>
          <p:nvSpPr>
            <p:cNvPr id="10" name="TextBox 9"/>
            <p:cNvSpPr txBox="1"/>
            <p:nvPr/>
          </p:nvSpPr>
          <p:spPr>
            <a:xfrm>
              <a:off x="-29366" y="3934056"/>
              <a:ext cx="1433014" cy="276999"/>
            </a:xfrm>
            <a:prstGeom prst="rect">
              <a:avLst/>
            </a:prstGeom>
            <a:noFill/>
          </p:spPr>
          <p:txBody>
            <a:bodyPr wrap="square" rtlCol="0">
              <a:spAutoFit/>
            </a:bodyPr>
            <a:lstStyle/>
            <a:p>
              <a:r>
                <a:rPr lang="zh-CN" altLang="en-US" sz="1200" dirty="0" smtClean="0"/>
                <a:t>集成仿真分析系统</a:t>
              </a:r>
              <a:endParaRPr lang="zh-CN" altLang="en-US" sz="1200" dirty="0"/>
            </a:p>
          </p:txBody>
        </p:sp>
        <p:sp>
          <p:nvSpPr>
            <p:cNvPr id="11" name="TextBox 10"/>
            <p:cNvSpPr txBox="1"/>
            <p:nvPr/>
          </p:nvSpPr>
          <p:spPr>
            <a:xfrm>
              <a:off x="-602" y="4179697"/>
              <a:ext cx="1511055" cy="276999"/>
            </a:xfrm>
            <a:prstGeom prst="rect">
              <a:avLst/>
            </a:prstGeom>
            <a:noFill/>
          </p:spPr>
          <p:txBody>
            <a:bodyPr wrap="square" rtlCol="0">
              <a:spAutoFit/>
            </a:bodyPr>
            <a:lstStyle/>
            <a:p>
              <a:r>
                <a:rPr lang="en-US" altLang="zh-CN" sz="1200" dirty="0" smtClean="0"/>
                <a:t>HPC</a:t>
              </a:r>
              <a:r>
                <a:rPr lang="zh-CN" altLang="en-US" sz="1200" dirty="0" smtClean="0"/>
                <a:t>环境</a:t>
              </a:r>
              <a:endParaRPr lang="zh-CN" altLang="en-US" sz="1200" dirty="0"/>
            </a:p>
          </p:txBody>
        </p:sp>
      </p:grpSp>
      <p:grpSp>
        <p:nvGrpSpPr>
          <p:cNvPr id="3" name="组合 2"/>
          <p:cNvGrpSpPr/>
          <p:nvPr/>
        </p:nvGrpSpPr>
        <p:grpSpPr>
          <a:xfrm>
            <a:off x="4283273" y="2954066"/>
            <a:ext cx="1684005" cy="805258"/>
            <a:chOff x="4139952" y="3127800"/>
            <a:chExt cx="1684005" cy="805258"/>
          </a:xfrm>
        </p:grpSpPr>
        <p:sp>
          <p:nvSpPr>
            <p:cNvPr id="12" name="左大括号 11"/>
            <p:cNvSpPr/>
            <p:nvPr/>
          </p:nvSpPr>
          <p:spPr>
            <a:xfrm>
              <a:off x="4139952" y="3213707"/>
              <a:ext cx="178935" cy="580851"/>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sz="1200"/>
            </a:p>
          </p:txBody>
        </p:sp>
        <p:sp>
          <p:nvSpPr>
            <p:cNvPr id="13" name="TextBox 12"/>
            <p:cNvSpPr txBox="1"/>
            <p:nvPr/>
          </p:nvSpPr>
          <p:spPr>
            <a:xfrm>
              <a:off x="4312902" y="3127800"/>
              <a:ext cx="1511055" cy="276999"/>
            </a:xfrm>
            <a:prstGeom prst="rect">
              <a:avLst/>
            </a:prstGeom>
            <a:noFill/>
          </p:spPr>
          <p:txBody>
            <a:bodyPr wrap="square" rtlCol="0">
              <a:spAutoFit/>
            </a:bodyPr>
            <a:lstStyle/>
            <a:p>
              <a:r>
                <a:rPr lang="en-US" altLang="zh-CN" sz="1200" dirty="0" smtClean="0"/>
                <a:t>CAE</a:t>
              </a:r>
              <a:r>
                <a:rPr lang="zh-CN" altLang="en-US" sz="1200" dirty="0" smtClean="0"/>
                <a:t>仿真软件</a:t>
              </a:r>
              <a:endParaRPr lang="zh-CN" altLang="en-US" sz="1200" dirty="0"/>
            </a:p>
          </p:txBody>
        </p:sp>
        <p:sp>
          <p:nvSpPr>
            <p:cNvPr id="14" name="TextBox 13"/>
            <p:cNvSpPr txBox="1"/>
            <p:nvPr/>
          </p:nvSpPr>
          <p:spPr>
            <a:xfrm>
              <a:off x="4312902" y="3378726"/>
              <a:ext cx="1511055" cy="257417"/>
            </a:xfrm>
            <a:prstGeom prst="rect">
              <a:avLst/>
            </a:prstGeom>
            <a:noFill/>
          </p:spPr>
          <p:txBody>
            <a:bodyPr wrap="square" rtlCol="0">
              <a:spAutoFit/>
            </a:bodyPr>
            <a:lstStyle/>
            <a:p>
              <a:r>
                <a:rPr lang="zh-CN" altLang="en-US" sz="1200" dirty="0" smtClean="0"/>
                <a:t>自编计算程序</a:t>
              </a:r>
              <a:endParaRPr lang="zh-CN" altLang="en-US" sz="1200" dirty="0"/>
            </a:p>
          </p:txBody>
        </p:sp>
        <p:sp>
          <p:nvSpPr>
            <p:cNvPr id="15" name="TextBox 14"/>
            <p:cNvSpPr txBox="1"/>
            <p:nvPr/>
          </p:nvSpPr>
          <p:spPr>
            <a:xfrm>
              <a:off x="4312902" y="3656059"/>
              <a:ext cx="1511055" cy="276999"/>
            </a:xfrm>
            <a:prstGeom prst="rect">
              <a:avLst/>
            </a:prstGeom>
            <a:noFill/>
          </p:spPr>
          <p:txBody>
            <a:bodyPr wrap="square" rtlCol="0">
              <a:spAutoFit/>
            </a:bodyPr>
            <a:lstStyle/>
            <a:p>
              <a:endParaRPr lang="zh-CN" altLang="en-US" sz="1200" dirty="0"/>
            </a:p>
          </p:txBody>
        </p:sp>
      </p:grpSp>
      <p:grpSp>
        <p:nvGrpSpPr>
          <p:cNvPr id="26" name="组合 25"/>
          <p:cNvGrpSpPr/>
          <p:nvPr/>
        </p:nvGrpSpPr>
        <p:grpSpPr>
          <a:xfrm>
            <a:off x="6227489" y="3477705"/>
            <a:ext cx="1796397" cy="805257"/>
            <a:chOff x="6084168" y="3651439"/>
            <a:chExt cx="1796397" cy="805257"/>
          </a:xfrm>
        </p:grpSpPr>
        <p:sp>
          <p:nvSpPr>
            <p:cNvPr id="17" name="TextBox 16"/>
            <p:cNvSpPr txBox="1"/>
            <p:nvPr/>
          </p:nvSpPr>
          <p:spPr>
            <a:xfrm>
              <a:off x="6259010" y="3651439"/>
              <a:ext cx="1511055" cy="276999"/>
            </a:xfrm>
            <a:prstGeom prst="rect">
              <a:avLst/>
            </a:prstGeom>
            <a:noFill/>
          </p:spPr>
          <p:txBody>
            <a:bodyPr wrap="square" rtlCol="0">
              <a:spAutoFit/>
            </a:bodyPr>
            <a:lstStyle/>
            <a:p>
              <a:r>
                <a:rPr lang="zh-CN" altLang="en-US" sz="1200" dirty="0" smtClean="0"/>
                <a:t>仿真软件能力</a:t>
              </a:r>
              <a:endParaRPr lang="zh-CN" altLang="en-US" sz="1200" dirty="0"/>
            </a:p>
          </p:txBody>
        </p:sp>
        <p:sp>
          <p:nvSpPr>
            <p:cNvPr id="18" name="TextBox 17"/>
            <p:cNvSpPr txBox="1"/>
            <p:nvPr/>
          </p:nvSpPr>
          <p:spPr>
            <a:xfrm>
              <a:off x="6259010" y="3902365"/>
              <a:ext cx="1511055" cy="276999"/>
            </a:xfrm>
            <a:prstGeom prst="rect">
              <a:avLst/>
            </a:prstGeom>
            <a:noFill/>
          </p:spPr>
          <p:txBody>
            <a:bodyPr wrap="square" rtlCol="0">
              <a:spAutoFit/>
            </a:bodyPr>
            <a:lstStyle/>
            <a:p>
              <a:r>
                <a:rPr lang="zh-CN" altLang="en-US" sz="1200" dirty="0" smtClean="0"/>
                <a:t>工程技术经验</a:t>
              </a:r>
              <a:endParaRPr lang="zh-CN" altLang="en-US" sz="1200" dirty="0"/>
            </a:p>
          </p:txBody>
        </p:sp>
        <p:sp>
          <p:nvSpPr>
            <p:cNvPr id="19" name="TextBox 18"/>
            <p:cNvSpPr txBox="1"/>
            <p:nvPr/>
          </p:nvSpPr>
          <p:spPr>
            <a:xfrm>
              <a:off x="6259010" y="4179697"/>
              <a:ext cx="1621555" cy="276999"/>
            </a:xfrm>
            <a:prstGeom prst="rect">
              <a:avLst/>
            </a:prstGeom>
            <a:noFill/>
          </p:spPr>
          <p:txBody>
            <a:bodyPr wrap="square" rtlCol="0">
              <a:spAutoFit/>
            </a:bodyPr>
            <a:lstStyle/>
            <a:p>
              <a:r>
                <a:rPr lang="zh-CN" altLang="en-US" sz="1200" dirty="0" smtClean="0"/>
                <a:t>专业知识基础</a:t>
              </a:r>
              <a:endParaRPr lang="zh-CN" altLang="en-US" sz="1200" dirty="0"/>
            </a:p>
          </p:txBody>
        </p:sp>
        <p:sp>
          <p:nvSpPr>
            <p:cNvPr id="20" name="左大括号 19"/>
            <p:cNvSpPr/>
            <p:nvPr/>
          </p:nvSpPr>
          <p:spPr>
            <a:xfrm>
              <a:off x="6084168" y="3712490"/>
              <a:ext cx="174842" cy="664239"/>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sz="1200"/>
            </a:p>
          </p:txBody>
        </p:sp>
      </p:grpSp>
      <p:grpSp>
        <p:nvGrpSpPr>
          <p:cNvPr id="29" name="组合 28"/>
          <p:cNvGrpSpPr/>
          <p:nvPr/>
        </p:nvGrpSpPr>
        <p:grpSpPr>
          <a:xfrm>
            <a:off x="4427289" y="5767835"/>
            <a:ext cx="1639900" cy="776196"/>
            <a:chOff x="4283968" y="5941569"/>
            <a:chExt cx="1639900" cy="776196"/>
          </a:xfrm>
        </p:grpSpPr>
        <p:sp>
          <p:nvSpPr>
            <p:cNvPr id="21" name="左大括号 20"/>
            <p:cNvSpPr/>
            <p:nvPr/>
          </p:nvSpPr>
          <p:spPr>
            <a:xfrm>
              <a:off x="4283968" y="6034839"/>
              <a:ext cx="213854" cy="664239"/>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sz="1200"/>
            </a:p>
          </p:txBody>
        </p:sp>
        <p:sp>
          <p:nvSpPr>
            <p:cNvPr id="22" name="TextBox 21"/>
            <p:cNvSpPr txBox="1"/>
            <p:nvPr/>
          </p:nvSpPr>
          <p:spPr>
            <a:xfrm>
              <a:off x="4520847" y="6440766"/>
              <a:ext cx="1251150" cy="276999"/>
            </a:xfrm>
            <a:prstGeom prst="rect">
              <a:avLst/>
            </a:prstGeom>
            <a:noFill/>
          </p:spPr>
          <p:txBody>
            <a:bodyPr wrap="square" rtlCol="0">
              <a:spAutoFit/>
            </a:bodyPr>
            <a:lstStyle/>
            <a:p>
              <a:r>
                <a:rPr lang="zh-CN" altLang="en-US" sz="1200" dirty="0" smtClean="0"/>
                <a:t>技术能力建设</a:t>
              </a:r>
              <a:endParaRPr lang="zh-CN" altLang="en-US" sz="1200" dirty="0"/>
            </a:p>
          </p:txBody>
        </p:sp>
        <p:sp>
          <p:nvSpPr>
            <p:cNvPr id="23" name="TextBox 22"/>
            <p:cNvSpPr txBox="1"/>
            <p:nvPr/>
          </p:nvSpPr>
          <p:spPr>
            <a:xfrm>
              <a:off x="4506020" y="5941569"/>
              <a:ext cx="1417848" cy="276999"/>
            </a:xfrm>
            <a:prstGeom prst="rect">
              <a:avLst/>
            </a:prstGeom>
            <a:noFill/>
          </p:spPr>
          <p:txBody>
            <a:bodyPr wrap="square" rtlCol="0">
              <a:spAutoFit/>
            </a:bodyPr>
            <a:lstStyle/>
            <a:p>
              <a:r>
                <a:rPr lang="zh-CN" altLang="en-US" sz="1200" dirty="0" smtClean="0"/>
                <a:t>仿真工程管理机制</a:t>
              </a:r>
              <a:endParaRPr lang="zh-CN" altLang="en-US" sz="1200" dirty="0"/>
            </a:p>
          </p:txBody>
        </p:sp>
        <p:sp>
          <p:nvSpPr>
            <p:cNvPr id="24" name="TextBox 23"/>
            <p:cNvSpPr txBox="1"/>
            <p:nvPr/>
          </p:nvSpPr>
          <p:spPr>
            <a:xfrm>
              <a:off x="4520847" y="6180404"/>
              <a:ext cx="1251150" cy="257417"/>
            </a:xfrm>
            <a:prstGeom prst="rect">
              <a:avLst/>
            </a:prstGeom>
            <a:noFill/>
          </p:spPr>
          <p:txBody>
            <a:bodyPr wrap="square" rtlCol="0">
              <a:spAutoFit/>
            </a:bodyPr>
            <a:lstStyle/>
            <a:p>
              <a:r>
                <a:rPr lang="zh-CN" altLang="en-US" sz="1200" dirty="0" smtClean="0"/>
                <a:t>知识数据库建设</a:t>
              </a:r>
              <a:endParaRPr lang="zh-CN" altLang="en-US" sz="1200" dirty="0"/>
            </a:p>
          </p:txBody>
        </p:sp>
      </p:grpSp>
      <p:sp>
        <p:nvSpPr>
          <p:cNvPr id="25" name="内容占位符 2"/>
          <p:cNvSpPr txBox="1">
            <a:spLocks/>
          </p:cNvSpPr>
          <p:nvPr/>
        </p:nvSpPr>
        <p:spPr bwMode="auto">
          <a:xfrm>
            <a:off x="250825" y="1140764"/>
            <a:ext cx="8642350" cy="193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Font typeface="Wingdings" pitchFamily="2" charset="2"/>
              <a:buChar char="n"/>
              <a:defRPr sz="2300">
                <a:solidFill>
                  <a:schemeClr val="tx1"/>
                </a:solidFill>
                <a:latin typeface="微软雅黑" pitchFamily="34" charset="-122"/>
                <a:ea typeface="微软雅黑" pitchFamily="34" charset="-122"/>
                <a:cs typeface="+mn-cs"/>
              </a:defRPr>
            </a:lvl1pPr>
            <a:lvl2pPr marL="742950" indent="-285750" algn="l" rtl="0" eaLnBrk="0" fontAlgn="base" hangingPunct="0">
              <a:lnSpc>
                <a:spcPct val="120000"/>
              </a:lnSpc>
              <a:spcBef>
                <a:spcPct val="20000"/>
              </a:spcBef>
              <a:spcAft>
                <a:spcPct val="0"/>
              </a:spcAft>
              <a:buChar char="–"/>
              <a:defRPr sz="2200">
                <a:solidFill>
                  <a:schemeClr val="tx1"/>
                </a:solidFill>
                <a:latin typeface="微软雅黑" pitchFamily="34" charset="-122"/>
                <a:ea typeface="微软雅黑" pitchFamily="34" charset="-122"/>
              </a:defRPr>
            </a:lvl2pPr>
            <a:lvl3pPr marL="1143000" indent="-228600" algn="l" rtl="0" eaLnBrk="0" fontAlgn="base" hangingPunct="0">
              <a:lnSpc>
                <a:spcPct val="120000"/>
              </a:lnSpc>
              <a:spcBef>
                <a:spcPct val="20000"/>
              </a:spcBef>
              <a:spcAft>
                <a:spcPct val="0"/>
              </a:spcAft>
              <a:buChar char="•"/>
              <a:defRPr sz="2000">
                <a:solidFill>
                  <a:schemeClr val="tx1"/>
                </a:solidFill>
                <a:latin typeface="微软雅黑" pitchFamily="34" charset="-122"/>
                <a:ea typeface="微软雅黑" pitchFamily="34" charset="-122"/>
              </a:defRPr>
            </a:lvl3pPr>
            <a:lvl4pPr marL="1600200" indent="-228600" algn="l" rtl="0" eaLnBrk="0" fontAlgn="base" hangingPunct="0">
              <a:lnSpc>
                <a:spcPct val="120000"/>
              </a:lnSpc>
              <a:spcBef>
                <a:spcPct val="20000"/>
              </a:spcBef>
              <a:spcAft>
                <a:spcPct val="0"/>
              </a:spcAft>
              <a:buFont typeface="Arial" pitchFamily="34" charset="0"/>
              <a:buChar char="▪"/>
              <a:defRPr sz="1900">
                <a:solidFill>
                  <a:schemeClr val="tx1"/>
                </a:solidFill>
                <a:latin typeface="微软雅黑" pitchFamily="34" charset="-122"/>
                <a:ea typeface="微软雅黑" pitchFamily="34" charset="-122"/>
              </a:defRPr>
            </a:lvl4pPr>
            <a:lvl5pPr marL="2057400" indent="-228600" algn="l" rtl="0" eaLnBrk="0" fontAlgn="base" hangingPunct="0">
              <a:lnSpc>
                <a:spcPct val="120000"/>
              </a:lnSpc>
              <a:spcBef>
                <a:spcPct val="20000"/>
              </a:spcBef>
              <a:spcAft>
                <a:spcPct val="0"/>
              </a:spcAft>
              <a:buFont typeface="Arial" pitchFamily="34" charset="0"/>
              <a:buChar char="»"/>
              <a:defRPr sz="1900">
                <a:solidFill>
                  <a:schemeClr val="tx1"/>
                </a:solidFill>
                <a:latin typeface="微软雅黑" pitchFamily="34" charset="-122"/>
                <a:ea typeface="微软雅黑" pitchFamily="34" charset="-122"/>
              </a:defRPr>
            </a:lvl5pPr>
            <a:lvl6pPr marL="2514600" indent="-228600" algn="l" rtl="0" eaLnBrk="1" fontAlgn="base" hangingPunct="1">
              <a:lnSpc>
                <a:spcPct val="120000"/>
              </a:lnSpc>
              <a:spcBef>
                <a:spcPct val="20000"/>
              </a:spcBef>
              <a:spcAft>
                <a:spcPct val="0"/>
              </a:spcAft>
              <a:buFont typeface="Arial" charset="0"/>
              <a:buChar char="»"/>
              <a:defRPr sz="1900">
                <a:solidFill>
                  <a:schemeClr val="tx1"/>
                </a:solidFill>
                <a:latin typeface="+mn-lt"/>
                <a:ea typeface="+mn-ea"/>
              </a:defRPr>
            </a:lvl6pPr>
            <a:lvl7pPr marL="2971800" indent="-228600" algn="l" rtl="0" eaLnBrk="1" fontAlgn="base" hangingPunct="1">
              <a:lnSpc>
                <a:spcPct val="120000"/>
              </a:lnSpc>
              <a:spcBef>
                <a:spcPct val="20000"/>
              </a:spcBef>
              <a:spcAft>
                <a:spcPct val="0"/>
              </a:spcAft>
              <a:buFont typeface="Arial" charset="0"/>
              <a:buChar char="»"/>
              <a:defRPr sz="1900">
                <a:solidFill>
                  <a:schemeClr val="tx1"/>
                </a:solidFill>
                <a:latin typeface="+mn-lt"/>
                <a:ea typeface="+mn-ea"/>
              </a:defRPr>
            </a:lvl7pPr>
            <a:lvl8pPr marL="3429000" indent="-228600" algn="l" rtl="0" eaLnBrk="1" fontAlgn="base" hangingPunct="1">
              <a:lnSpc>
                <a:spcPct val="120000"/>
              </a:lnSpc>
              <a:spcBef>
                <a:spcPct val="20000"/>
              </a:spcBef>
              <a:spcAft>
                <a:spcPct val="0"/>
              </a:spcAft>
              <a:buFont typeface="Arial" charset="0"/>
              <a:buChar char="»"/>
              <a:defRPr sz="1900">
                <a:solidFill>
                  <a:schemeClr val="tx1"/>
                </a:solidFill>
                <a:latin typeface="+mn-lt"/>
                <a:ea typeface="+mn-ea"/>
              </a:defRPr>
            </a:lvl8pPr>
            <a:lvl9pPr marL="3886200" indent="-228600" algn="l" rtl="0" eaLnBrk="1" fontAlgn="base" hangingPunct="1">
              <a:lnSpc>
                <a:spcPct val="120000"/>
              </a:lnSpc>
              <a:spcBef>
                <a:spcPct val="20000"/>
              </a:spcBef>
              <a:spcAft>
                <a:spcPct val="0"/>
              </a:spcAft>
              <a:buFont typeface="Arial" charset="0"/>
              <a:buChar char="»"/>
              <a:defRPr sz="1900">
                <a:solidFill>
                  <a:schemeClr val="tx1"/>
                </a:solidFill>
                <a:latin typeface="+mn-lt"/>
                <a:ea typeface="+mn-ea"/>
              </a:defRPr>
            </a:lvl9pPr>
          </a:lstStyle>
          <a:p>
            <a:r>
              <a:rPr lang="zh-CN" altLang="en-US" sz="1800" b="1" dirty="0"/>
              <a:t>企业</a:t>
            </a:r>
            <a:r>
              <a:rPr lang="zh-CN" altLang="en-US" sz="1800" b="1" dirty="0" smtClean="0"/>
              <a:t>仿真技术体系：</a:t>
            </a:r>
            <a:endParaRPr lang="en-US" altLang="zh-CN" sz="1800" b="1" dirty="0" smtClean="0"/>
          </a:p>
          <a:p>
            <a:pPr lvl="1"/>
            <a:r>
              <a:rPr lang="zh-CN" altLang="en-US" sz="1800" b="1" dirty="0" smtClean="0"/>
              <a:t>高效率高质量的仿真驱动设计，所必须的技术链及各环节</a:t>
            </a:r>
            <a:r>
              <a:rPr lang="en-US" altLang="zh-CN" sz="1800" b="1" dirty="0" smtClean="0"/>
              <a:t>+</a:t>
            </a:r>
            <a:r>
              <a:rPr lang="zh-CN" altLang="en-US" sz="1800" b="1" dirty="0" smtClean="0"/>
              <a:t>仿真知识能力</a:t>
            </a:r>
            <a:endParaRPr lang="en-US" altLang="zh-CN" sz="1800" b="1" dirty="0" smtClean="0"/>
          </a:p>
          <a:p>
            <a:pPr lvl="1"/>
            <a:r>
              <a:rPr lang="en-US" altLang="zh-CN" sz="1800" b="1" dirty="0" smtClean="0"/>
              <a:t>ANSYS</a:t>
            </a:r>
            <a:r>
              <a:rPr lang="zh-CN" altLang="en-US" sz="1800" b="1" dirty="0" smtClean="0"/>
              <a:t>提供了丰富的仿真产品家族，也提供柔性的</a:t>
            </a:r>
            <a:r>
              <a:rPr lang="en-US" altLang="zh-CN" sz="1800" b="1" dirty="0" smtClean="0"/>
              <a:t>WB</a:t>
            </a:r>
            <a:r>
              <a:rPr lang="zh-CN" altLang="en-US" sz="1800" b="1" dirty="0" smtClean="0"/>
              <a:t>基础框架</a:t>
            </a:r>
            <a:endParaRPr lang="zh-CN" altLang="en-US" sz="1800" b="1" dirty="0"/>
          </a:p>
          <a:p>
            <a:r>
              <a:rPr lang="zh-CN" altLang="en-US" sz="1800" dirty="0" smtClean="0">
                <a:solidFill>
                  <a:schemeClr val="accent2"/>
                </a:solidFill>
              </a:rPr>
              <a:t>各</a:t>
            </a:r>
            <a:r>
              <a:rPr lang="en-US" altLang="zh-CN" sz="1800" dirty="0" smtClean="0">
                <a:solidFill>
                  <a:schemeClr val="accent2"/>
                </a:solidFill>
              </a:rPr>
              <a:t>CAE</a:t>
            </a:r>
            <a:r>
              <a:rPr lang="zh-CN" altLang="en-US" sz="1800" dirty="0" smtClean="0">
                <a:solidFill>
                  <a:schemeClr val="accent2"/>
                </a:solidFill>
              </a:rPr>
              <a:t>技术公司的使命，已不再局限于提供仿真软件</a:t>
            </a:r>
            <a:r>
              <a:rPr lang="en-US" altLang="zh-CN" sz="1800" dirty="0" smtClean="0">
                <a:solidFill>
                  <a:schemeClr val="accent2"/>
                </a:solidFill>
              </a:rPr>
              <a:t/>
            </a:r>
            <a:br>
              <a:rPr lang="en-US" altLang="zh-CN" sz="1800" dirty="0" smtClean="0">
                <a:solidFill>
                  <a:schemeClr val="accent2"/>
                </a:solidFill>
              </a:rPr>
            </a:br>
            <a:r>
              <a:rPr lang="en-US" altLang="zh-CN" sz="1800" dirty="0" smtClean="0">
                <a:solidFill>
                  <a:schemeClr val="accent2"/>
                </a:solidFill>
              </a:rPr>
              <a:t>——</a:t>
            </a:r>
            <a:r>
              <a:rPr lang="zh-CN" altLang="en-US" sz="1800" dirty="0" smtClean="0">
                <a:solidFill>
                  <a:schemeClr val="accent2"/>
                </a:solidFill>
              </a:rPr>
              <a:t>用户更需要基于仿真体系的整体解决方案</a:t>
            </a:r>
            <a:endParaRPr lang="en-US" altLang="zh-CN" sz="1800" dirty="0" smtClean="0"/>
          </a:p>
        </p:txBody>
      </p:sp>
      <p:grpSp>
        <p:nvGrpSpPr>
          <p:cNvPr id="28" name="组合 27"/>
          <p:cNvGrpSpPr/>
          <p:nvPr/>
        </p:nvGrpSpPr>
        <p:grpSpPr>
          <a:xfrm>
            <a:off x="179512" y="5096721"/>
            <a:ext cx="1226393" cy="783076"/>
            <a:chOff x="107504" y="5301210"/>
            <a:chExt cx="1226393" cy="783076"/>
          </a:xfrm>
        </p:grpSpPr>
        <p:sp>
          <p:nvSpPr>
            <p:cNvPr id="30" name="左大括号 29"/>
            <p:cNvSpPr/>
            <p:nvPr/>
          </p:nvSpPr>
          <p:spPr>
            <a:xfrm flipH="1">
              <a:off x="1117873" y="5375139"/>
              <a:ext cx="180528" cy="664239"/>
            </a:xfrm>
            <a:prstGeom prst="leftBrace">
              <a:avLst>
                <a:gd name="adj1" fmla="val 7330"/>
                <a:gd name="adj2" fmla="val 5000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sz="1200"/>
            </a:p>
          </p:txBody>
        </p:sp>
        <p:sp>
          <p:nvSpPr>
            <p:cNvPr id="31" name="TextBox 30"/>
            <p:cNvSpPr txBox="1"/>
            <p:nvPr/>
          </p:nvSpPr>
          <p:spPr>
            <a:xfrm>
              <a:off x="114648" y="5301210"/>
              <a:ext cx="1219249" cy="277099"/>
            </a:xfrm>
            <a:prstGeom prst="rect">
              <a:avLst/>
            </a:prstGeom>
            <a:noFill/>
          </p:spPr>
          <p:txBody>
            <a:bodyPr wrap="square" rtlCol="0">
              <a:spAutoFit/>
            </a:bodyPr>
            <a:lstStyle/>
            <a:p>
              <a:r>
                <a:rPr lang="zh-CN" altLang="en-US" sz="1200" dirty="0" smtClean="0"/>
                <a:t>设计手册</a:t>
              </a:r>
              <a:endParaRPr lang="zh-CN" altLang="en-US" sz="1200" dirty="0"/>
            </a:p>
          </p:txBody>
        </p:sp>
        <p:sp>
          <p:nvSpPr>
            <p:cNvPr id="32" name="TextBox 31"/>
            <p:cNvSpPr txBox="1"/>
            <p:nvPr/>
          </p:nvSpPr>
          <p:spPr>
            <a:xfrm>
              <a:off x="114649" y="5561546"/>
              <a:ext cx="1160913" cy="277099"/>
            </a:xfrm>
            <a:prstGeom prst="rect">
              <a:avLst/>
            </a:prstGeom>
            <a:noFill/>
          </p:spPr>
          <p:txBody>
            <a:bodyPr wrap="square" rtlCol="0">
              <a:spAutoFit/>
            </a:bodyPr>
            <a:lstStyle/>
            <a:p>
              <a:r>
                <a:rPr lang="zh-CN" altLang="en-US" sz="1200" dirty="0" smtClean="0"/>
                <a:t>仿真技术规范</a:t>
              </a:r>
              <a:endParaRPr lang="zh-CN" altLang="en-US" sz="1200" dirty="0"/>
            </a:p>
          </p:txBody>
        </p:sp>
        <p:sp>
          <p:nvSpPr>
            <p:cNvPr id="33" name="TextBox 32"/>
            <p:cNvSpPr txBox="1"/>
            <p:nvPr/>
          </p:nvSpPr>
          <p:spPr>
            <a:xfrm>
              <a:off x="107504" y="5807187"/>
              <a:ext cx="1224136" cy="277099"/>
            </a:xfrm>
            <a:prstGeom prst="rect">
              <a:avLst/>
            </a:prstGeom>
            <a:noFill/>
          </p:spPr>
          <p:txBody>
            <a:bodyPr wrap="square" rtlCol="0">
              <a:spAutoFit/>
            </a:bodyPr>
            <a:lstStyle/>
            <a:p>
              <a:endParaRPr lang="zh-CN" altLang="en-US" sz="1200" dirty="0"/>
            </a:p>
          </p:txBody>
        </p:sp>
      </p:grpSp>
    </p:spTree>
    <p:extLst>
      <p:ext uri="{BB962C8B-B14F-4D97-AF65-F5344CB8AC3E}">
        <p14:creationId xmlns:p14="http://schemas.microsoft.com/office/powerpoint/2010/main" val="300826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fade">
                                      <p:cBhvr>
                                        <p:cTn id="12" dur="500"/>
                                        <p:tgtEl>
                                          <p:spTgt spid="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animEffect transition="in" filter="fade">
                                      <p:cBhvr>
                                        <p:cTn id="17" dur="500"/>
                                        <p:tgtEl>
                                          <p:spTgt spid="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fade">
                                      <p:cBhvr>
                                        <p:cTn id="22" dur="250"/>
                                        <p:tgtEl>
                                          <p:spTgt spid="4">
                                            <p:graphicEl>
                                              <a:chart seriesIdx="-3" categoryIdx="-3" bldStep="gridLegend"/>
                                            </p:graphicEl>
                                          </p:spTgt>
                                        </p:tgtEl>
                                      </p:cBhvr>
                                    </p:animEffect>
                                  </p:childTnLst>
                                </p:cTn>
                              </p:par>
                            </p:childTnLst>
                          </p:cTn>
                        </p:par>
                        <p:par>
                          <p:cTn id="23" fill="hold">
                            <p:stCondLst>
                              <p:cond delay="250"/>
                            </p:stCondLst>
                            <p:childTnLst>
                              <p:par>
                                <p:cTn id="24" presetID="22" presetClass="entr" presetSubtype="4"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00"/>
                                        <p:tgtEl>
                                          <p:spTgt spid="3"/>
                                        </p:tgtEl>
                                      </p:cBhvr>
                                    </p:animEffect>
                                  </p:childTnLst>
                                </p:cTn>
                              </p:par>
                            </p:childTnLst>
                          </p:cTn>
                        </p:par>
                        <p:par>
                          <p:cTn id="27" fill="hold">
                            <p:stCondLst>
                              <p:cond delay="75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1250"/>
                            </p:stCondLst>
                            <p:childTnLst>
                              <p:par>
                                <p:cTn id="32" presetID="22" presetClass="entr" presetSubtype="4"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down)">
                                      <p:cBhvr>
                                        <p:cTn id="34" dur="500"/>
                                        <p:tgtEl>
                                          <p:spTgt spid="26"/>
                                        </p:tgtEl>
                                      </p:cBhvr>
                                    </p:animEffect>
                                  </p:childTnLst>
                                </p:cTn>
                              </p:par>
                            </p:childTnLst>
                          </p:cTn>
                        </p:par>
                        <p:par>
                          <p:cTn id="35" fill="hold">
                            <p:stCondLst>
                              <p:cond delay="1750"/>
                            </p:stCondLst>
                            <p:childTnLst>
                              <p:par>
                                <p:cTn id="36" presetID="22" presetClass="entr" presetSubtype="4"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down)">
                                      <p:cBhvr>
                                        <p:cTn id="38" dur="500"/>
                                        <p:tgtEl>
                                          <p:spTgt spid="27"/>
                                        </p:tgtEl>
                                      </p:cBhvr>
                                    </p:animEffect>
                                  </p:childTnLst>
                                </p:cTn>
                              </p:par>
                            </p:childTnLst>
                          </p:cTn>
                        </p:par>
                        <p:par>
                          <p:cTn id="39" fill="hold">
                            <p:stCondLst>
                              <p:cond delay="2250"/>
                            </p:stCondLst>
                            <p:childTnLst>
                              <p:par>
                                <p:cTn id="40" presetID="22" presetClass="entr" presetSubtype="4" fill="hold"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down)">
                                      <p:cBhvr>
                                        <p:cTn id="42" dur="500"/>
                                        <p:tgtEl>
                                          <p:spTgt spid="28"/>
                                        </p:tgtEl>
                                      </p:cBhvr>
                                    </p:animEffect>
                                  </p:childTnLst>
                                </p:cTn>
                              </p:par>
                            </p:childTnLst>
                          </p:cTn>
                        </p:par>
                        <p:par>
                          <p:cTn id="43" fill="hold">
                            <p:stCondLst>
                              <p:cond delay="2750"/>
                            </p:stCondLst>
                            <p:childTnLst>
                              <p:par>
                                <p:cTn id="44" presetID="22" presetClass="entr" presetSubtype="4" fill="hold"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fade">
                                      <p:cBhvr>
                                        <p:cTn id="51" dur="500"/>
                                        <p:tgtEl>
                                          <p:spTgt spid="4">
                                            <p:graphicEl>
                                              <a:chart seriesIdx="0" categoryIdx="-4" bldStep="series"/>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fade">
                                      <p:cBhvr>
                                        <p:cTn id="56" dur="500"/>
                                        <p:tgtEl>
                                          <p:spTgt spid="4">
                                            <p:graphicEl>
                                              <a:chart seriesIdx="1" categoryIdx="-4" bldStep="series"/>
                                            </p:graphicEl>
                                          </p:spTgt>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12" fill="hold" nodeType="clickEffect">
                                  <p:stCondLst>
                                    <p:cond delay="0"/>
                                  </p:stCondLst>
                                  <p:childTnLst>
                                    <p:set>
                                      <p:cBhvr>
                                        <p:cTn id="60" dur="1" fill="hold">
                                          <p:stCondLst>
                                            <p:cond delay="0"/>
                                          </p:stCondLst>
                                        </p:cTn>
                                        <p:tgtEl>
                                          <p:spTgt spid="25">
                                            <p:txEl>
                                              <p:pRg st="3" end="3"/>
                                            </p:txEl>
                                          </p:spTgt>
                                        </p:tgtEl>
                                        <p:attrNameLst>
                                          <p:attrName>style.visibility</p:attrName>
                                        </p:attrNameLst>
                                      </p:cBhvr>
                                      <p:to>
                                        <p:strVal val="visible"/>
                                      </p:to>
                                    </p:set>
                                    <p:anim calcmode="lin" valueType="num">
                                      <p:cBhvr additive="base">
                                        <p:cTn id="61" dur="500" fill="hold"/>
                                        <p:tgtEl>
                                          <p:spTgt spid="25">
                                            <p:txEl>
                                              <p:pRg st="3" end="3"/>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2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0" y="3645024"/>
            <a:ext cx="9144000" cy="3212976"/>
            <a:chOff x="247" y="4566"/>
            <a:chExt cx="3829" cy="1431"/>
          </a:xfrm>
        </p:grpSpPr>
        <p:grpSp>
          <p:nvGrpSpPr>
            <p:cNvPr id="3" name="Group 5"/>
            <p:cNvGrpSpPr>
              <a:grpSpLocks/>
            </p:cNvGrpSpPr>
            <p:nvPr/>
          </p:nvGrpSpPr>
          <p:grpSpPr bwMode="auto">
            <a:xfrm>
              <a:off x="2161" y="4566"/>
              <a:ext cx="1915" cy="1431"/>
              <a:chOff x="2854" y="1824"/>
              <a:chExt cx="2622" cy="1882"/>
            </a:xfrm>
          </p:grpSpPr>
          <p:sp>
            <p:nvSpPr>
              <p:cNvPr id="78" name="Line 6"/>
              <p:cNvSpPr>
                <a:spLocks noChangeShapeType="1"/>
              </p:cNvSpPr>
              <p:nvPr/>
            </p:nvSpPr>
            <p:spPr bwMode="auto">
              <a:xfrm>
                <a:off x="2854" y="1824"/>
                <a:ext cx="2622" cy="143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79" name="Line 7"/>
              <p:cNvSpPr>
                <a:spLocks noChangeShapeType="1"/>
              </p:cNvSpPr>
              <p:nvPr/>
            </p:nvSpPr>
            <p:spPr bwMode="auto">
              <a:xfrm>
                <a:off x="2854" y="1824"/>
                <a:ext cx="2622" cy="1687"/>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80" name="Line 8"/>
              <p:cNvSpPr>
                <a:spLocks noChangeShapeType="1"/>
              </p:cNvSpPr>
              <p:nvPr/>
            </p:nvSpPr>
            <p:spPr bwMode="auto">
              <a:xfrm>
                <a:off x="2854" y="1824"/>
                <a:ext cx="2487"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81" name="Line 9"/>
              <p:cNvSpPr>
                <a:spLocks noChangeShapeType="1"/>
              </p:cNvSpPr>
              <p:nvPr/>
            </p:nvSpPr>
            <p:spPr bwMode="auto">
              <a:xfrm>
                <a:off x="2854" y="1824"/>
                <a:ext cx="2083"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82" name="Line 10"/>
              <p:cNvSpPr>
                <a:spLocks noChangeShapeType="1"/>
              </p:cNvSpPr>
              <p:nvPr/>
            </p:nvSpPr>
            <p:spPr bwMode="auto">
              <a:xfrm>
                <a:off x="2854" y="1824"/>
                <a:ext cx="1704"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83" name="Line 11"/>
              <p:cNvSpPr>
                <a:spLocks noChangeShapeType="1"/>
              </p:cNvSpPr>
              <p:nvPr/>
            </p:nvSpPr>
            <p:spPr bwMode="auto">
              <a:xfrm>
                <a:off x="2854" y="1824"/>
                <a:ext cx="1322"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84" name="Line 12"/>
              <p:cNvSpPr>
                <a:spLocks noChangeShapeType="1"/>
              </p:cNvSpPr>
              <p:nvPr/>
            </p:nvSpPr>
            <p:spPr bwMode="auto">
              <a:xfrm>
                <a:off x="2854" y="1824"/>
                <a:ext cx="986"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85" name="Line 13"/>
              <p:cNvSpPr>
                <a:spLocks noChangeShapeType="1"/>
              </p:cNvSpPr>
              <p:nvPr/>
            </p:nvSpPr>
            <p:spPr bwMode="auto">
              <a:xfrm>
                <a:off x="2854" y="1824"/>
                <a:ext cx="651"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86" name="Line 14"/>
              <p:cNvSpPr>
                <a:spLocks noChangeShapeType="1"/>
              </p:cNvSpPr>
              <p:nvPr/>
            </p:nvSpPr>
            <p:spPr bwMode="auto">
              <a:xfrm>
                <a:off x="2854" y="1824"/>
                <a:ext cx="314"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87" name="Line 15"/>
              <p:cNvSpPr>
                <a:spLocks noChangeShapeType="1"/>
              </p:cNvSpPr>
              <p:nvPr/>
            </p:nvSpPr>
            <p:spPr bwMode="auto">
              <a:xfrm>
                <a:off x="2854" y="1824"/>
                <a:ext cx="0"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91" name="Line 16"/>
              <p:cNvSpPr>
                <a:spLocks noChangeShapeType="1"/>
              </p:cNvSpPr>
              <p:nvPr/>
            </p:nvSpPr>
            <p:spPr bwMode="auto">
              <a:xfrm>
                <a:off x="2854" y="1824"/>
                <a:ext cx="2622" cy="1239"/>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92" name="Line 17"/>
              <p:cNvSpPr>
                <a:spLocks noChangeShapeType="1"/>
              </p:cNvSpPr>
              <p:nvPr/>
            </p:nvSpPr>
            <p:spPr bwMode="auto">
              <a:xfrm>
                <a:off x="2854" y="1824"/>
                <a:ext cx="2622" cy="1067"/>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93" name="Line 18"/>
              <p:cNvSpPr>
                <a:spLocks noChangeShapeType="1"/>
              </p:cNvSpPr>
              <p:nvPr/>
            </p:nvSpPr>
            <p:spPr bwMode="auto">
              <a:xfrm>
                <a:off x="2854" y="1824"/>
                <a:ext cx="2622" cy="919"/>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94" name="Line 19"/>
              <p:cNvSpPr>
                <a:spLocks noChangeShapeType="1"/>
              </p:cNvSpPr>
              <p:nvPr/>
            </p:nvSpPr>
            <p:spPr bwMode="auto">
              <a:xfrm>
                <a:off x="2854" y="1824"/>
                <a:ext cx="2622" cy="770"/>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95" name="Line 20"/>
              <p:cNvSpPr>
                <a:spLocks noChangeShapeType="1"/>
              </p:cNvSpPr>
              <p:nvPr/>
            </p:nvSpPr>
            <p:spPr bwMode="auto">
              <a:xfrm>
                <a:off x="2877" y="1824"/>
                <a:ext cx="2599" cy="64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98" name="Line 21"/>
              <p:cNvSpPr>
                <a:spLocks noChangeShapeType="1"/>
              </p:cNvSpPr>
              <p:nvPr/>
            </p:nvSpPr>
            <p:spPr bwMode="auto">
              <a:xfrm>
                <a:off x="2854" y="1824"/>
                <a:ext cx="2622" cy="514"/>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99" name="Line 22"/>
              <p:cNvSpPr>
                <a:spLocks noChangeShapeType="1"/>
              </p:cNvSpPr>
              <p:nvPr/>
            </p:nvSpPr>
            <p:spPr bwMode="auto">
              <a:xfrm>
                <a:off x="2854" y="1824"/>
                <a:ext cx="2622" cy="405"/>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100" name="Line 23"/>
              <p:cNvSpPr>
                <a:spLocks noChangeShapeType="1"/>
              </p:cNvSpPr>
              <p:nvPr/>
            </p:nvSpPr>
            <p:spPr bwMode="auto">
              <a:xfrm>
                <a:off x="2854" y="1824"/>
                <a:ext cx="2622" cy="298"/>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101" name="Line 24"/>
              <p:cNvSpPr>
                <a:spLocks noChangeShapeType="1"/>
              </p:cNvSpPr>
              <p:nvPr/>
            </p:nvSpPr>
            <p:spPr bwMode="auto">
              <a:xfrm>
                <a:off x="2854" y="1824"/>
                <a:ext cx="2622" cy="213"/>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102" name="Line 25"/>
              <p:cNvSpPr>
                <a:spLocks noChangeShapeType="1"/>
              </p:cNvSpPr>
              <p:nvPr/>
            </p:nvSpPr>
            <p:spPr bwMode="auto">
              <a:xfrm>
                <a:off x="2854" y="1824"/>
                <a:ext cx="2622" cy="126"/>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103" name="Line 26"/>
              <p:cNvSpPr>
                <a:spLocks noChangeShapeType="1"/>
              </p:cNvSpPr>
              <p:nvPr/>
            </p:nvSpPr>
            <p:spPr bwMode="auto">
              <a:xfrm>
                <a:off x="2854" y="1824"/>
                <a:ext cx="2622" cy="63"/>
              </a:xfrm>
              <a:prstGeom prst="line">
                <a:avLst/>
              </a:prstGeom>
              <a:noFill/>
              <a:ln w="3175">
                <a:solidFill>
                  <a:srgbClr val="DDDDDD"/>
                </a:solidFill>
                <a:round/>
                <a:headEnd type="none" w="sm" len="sm"/>
                <a:tailEnd type="none" w="sm" len="sm"/>
              </a:ln>
            </p:spPr>
            <p:txBody>
              <a:bodyPr wrap="none" anchor="ctr"/>
              <a:lstStyle/>
              <a:p>
                <a:endParaRPr lang="zh-CN" altLang="en-US"/>
              </a:p>
            </p:txBody>
          </p:sp>
        </p:grpSp>
        <p:grpSp>
          <p:nvGrpSpPr>
            <p:cNvPr id="4" name="Group 27"/>
            <p:cNvGrpSpPr>
              <a:grpSpLocks/>
            </p:cNvGrpSpPr>
            <p:nvPr/>
          </p:nvGrpSpPr>
          <p:grpSpPr bwMode="auto">
            <a:xfrm>
              <a:off x="247" y="4566"/>
              <a:ext cx="1914" cy="1431"/>
              <a:chOff x="235" y="1824"/>
              <a:chExt cx="2619" cy="1882"/>
            </a:xfrm>
          </p:grpSpPr>
          <p:sp>
            <p:nvSpPr>
              <p:cNvPr id="57" name="Line 28"/>
              <p:cNvSpPr>
                <a:spLocks noChangeShapeType="1"/>
              </p:cNvSpPr>
              <p:nvPr/>
            </p:nvSpPr>
            <p:spPr bwMode="auto">
              <a:xfrm flipH="1">
                <a:off x="235" y="1824"/>
                <a:ext cx="2619" cy="0"/>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58" name="Line 29"/>
              <p:cNvSpPr>
                <a:spLocks noChangeShapeType="1"/>
              </p:cNvSpPr>
              <p:nvPr/>
            </p:nvSpPr>
            <p:spPr bwMode="auto">
              <a:xfrm flipH="1">
                <a:off x="235" y="1824"/>
                <a:ext cx="2619" cy="143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59" name="Line 30"/>
              <p:cNvSpPr>
                <a:spLocks noChangeShapeType="1"/>
              </p:cNvSpPr>
              <p:nvPr/>
            </p:nvSpPr>
            <p:spPr bwMode="auto">
              <a:xfrm flipH="1">
                <a:off x="235" y="1824"/>
                <a:ext cx="2619" cy="1687"/>
              </a:xfrm>
              <a:prstGeom prst="line">
                <a:avLst/>
              </a:prstGeom>
              <a:noFill/>
              <a:ln w="3175">
                <a:solidFill>
                  <a:srgbClr val="DDDDDD"/>
                </a:solidFill>
                <a:round/>
                <a:headEnd type="none" w="sm" len="sm"/>
                <a:tailEnd type="none" w="sm" len="sm"/>
              </a:ln>
            </p:spPr>
            <p:txBody>
              <a:bodyPr wrap="none" anchor="ctr"/>
              <a:lstStyle/>
              <a:p>
                <a:endParaRPr lang="zh-CN" altLang="en-US" dirty="0"/>
              </a:p>
            </p:txBody>
          </p:sp>
          <p:sp>
            <p:nvSpPr>
              <p:cNvPr id="60" name="Line 31"/>
              <p:cNvSpPr>
                <a:spLocks noChangeShapeType="1"/>
              </p:cNvSpPr>
              <p:nvPr/>
            </p:nvSpPr>
            <p:spPr bwMode="auto">
              <a:xfrm flipH="1">
                <a:off x="371" y="1824"/>
                <a:ext cx="2483"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61" name="Line 32"/>
              <p:cNvSpPr>
                <a:spLocks noChangeShapeType="1"/>
              </p:cNvSpPr>
              <p:nvPr/>
            </p:nvSpPr>
            <p:spPr bwMode="auto">
              <a:xfrm flipH="1">
                <a:off x="774" y="1824"/>
                <a:ext cx="2080"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62" name="Line 33"/>
              <p:cNvSpPr>
                <a:spLocks noChangeShapeType="1"/>
              </p:cNvSpPr>
              <p:nvPr/>
            </p:nvSpPr>
            <p:spPr bwMode="auto">
              <a:xfrm flipH="1">
                <a:off x="1153" y="1824"/>
                <a:ext cx="1701"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63" name="Line 34"/>
              <p:cNvSpPr>
                <a:spLocks noChangeShapeType="1"/>
              </p:cNvSpPr>
              <p:nvPr/>
            </p:nvSpPr>
            <p:spPr bwMode="auto">
              <a:xfrm flipH="1">
                <a:off x="1534" y="1824"/>
                <a:ext cx="1320"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64" name="Line 35"/>
              <p:cNvSpPr>
                <a:spLocks noChangeShapeType="1"/>
              </p:cNvSpPr>
              <p:nvPr/>
            </p:nvSpPr>
            <p:spPr bwMode="auto">
              <a:xfrm flipH="1">
                <a:off x="1872" y="1824"/>
                <a:ext cx="982"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65" name="Line 36"/>
              <p:cNvSpPr>
                <a:spLocks noChangeShapeType="1"/>
              </p:cNvSpPr>
              <p:nvPr/>
            </p:nvSpPr>
            <p:spPr bwMode="auto">
              <a:xfrm flipH="1">
                <a:off x="2206" y="1824"/>
                <a:ext cx="648"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66" name="Line 37"/>
              <p:cNvSpPr>
                <a:spLocks noChangeShapeType="1"/>
              </p:cNvSpPr>
              <p:nvPr/>
            </p:nvSpPr>
            <p:spPr bwMode="auto">
              <a:xfrm flipH="1">
                <a:off x="2543" y="1824"/>
                <a:ext cx="311"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67" name="Line 38"/>
              <p:cNvSpPr>
                <a:spLocks noChangeShapeType="1"/>
              </p:cNvSpPr>
              <p:nvPr/>
            </p:nvSpPr>
            <p:spPr bwMode="auto">
              <a:xfrm flipH="1">
                <a:off x="235" y="1824"/>
                <a:ext cx="2619" cy="1239"/>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68" name="Line 39"/>
              <p:cNvSpPr>
                <a:spLocks noChangeShapeType="1"/>
              </p:cNvSpPr>
              <p:nvPr/>
            </p:nvSpPr>
            <p:spPr bwMode="auto">
              <a:xfrm flipH="1">
                <a:off x="235" y="1824"/>
                <a:ext cx="2619" cy="1067"/>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69" name="Line 40"/>
              <p:cNvSpPr>
                <a:spLocks noChangeShapeType="1"/>
              </p:cNvSpPr>
              <p:nvPr/>
            </p:nvSpPr>
            <p:spPr bwMode="auto">
              <a:xfrm flipH="1">
                <a:off x="235" y="1824"/>
                <a:ext cx="2619" cy="919"/>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70" name="Line 41"/>
              <p:cNvSpPr>
                <a:spLocks noChangeShapeType="1"/>
              </p:cNvSpPr>
              <p:nvPr/>
            </p:nvSpPr>
            <p:spPr bwMode="auto">
              <a:xfrm flipH="1">
                <a:off x="235" y="1824"/>
                <a:ext cx="2619" cy="770"/>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71" name="Line 42"/>
              <p:cNvSpPr>
                <a:spLocks noChangeShapeType="1"/>
              </p:cNvSpPr>
              <p:nvPr/>
            </p:nvSpPr>
            <p:spPr bwMode="auto">
              <a:xfrm flipH="1">
                <a:off x="235" y="1824"/>
                <a:ext cx="2597" cy="64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72" name="Line 43"/>
              <p:cNvSpPr>
                <a:spLocks noChangeShapeType="1"/>
              </p:cNvSpPr>
              <p:nvPr/>
            </p:nvSpPr>
            <p:spPr bwMode="auto">
              <a:xfrm flipH="1">
                <a:off x="235" y="1824"/>
                <a:ext cx="2619" cy="514"/>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73" name="Line 44"/>
              <p:cNvSpPr>
                <a:spLocks noChangeShapeType="1"/>
              </p:cNvSpPr>
              <p:nvPr/>
            </p:nvSpPr>
            <p:spPr bwMode="auto">
              <a:xfrm flipH="1">
                <a:off x="235" y="1824"/>
                <a:ext cx="2619" cy="405"/>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74" name="Line 45"/>
              <p:cNvSpPr>
                <a:spLocks noChangeShapeType="1"/>
              </p:cNvSpPr>
              <p:nvPr/>
            </p:nvSpPr>
            <p:spPr bwMode="auto">
              <a:xfrm flipH="1">
                <a:off x="235" y="1824"/>
                <a:ext cx="2619" cy="298"/>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75" name="Line 46"/>
              <p:cNvSpPr>
                <a:spLocks noChangeShapeType="1"/>
              </p:cNvSpPr>
              <p:nvPr/>
            </p:nvSpPr>
            <p:spPr bwMode="auto">
              <a:xfrm flipH="1">
                <a:off x="235" y="1824"/>
                <a:ext cx="2619" cy="213"/>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76" name="Line 47"/>
              <p:cNvSpPr>
                <a:spLocks noChangeShapeType="1"/>
              </p:cNvSpPr>
              <p:nvPr/>
            </p:nvSpPr>
            <p:spPr bwMode="auto">
              <a:xfrm flipH="1">
                <a:off x="235" y="1824"/>
                <a:ext cx="2619" cy="126"/>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77" name="Line 48"/>
              <p:cNvSpPr>
                <a:spLocks noChangeShapeType="1"/>
              </p:cNvSpPr>
              <p:nvPr/>
            </p:nvSpPr>
            <p:spPr bwMode="auto">
              <a:xfrm flipH="1">
                <a:off x="235" y="1824"/>
                <a:ext cx="2619" cy="63"/>
              </a:xfrm>
              <a:prstGeom prst="line">
                <a:avLst/>
              </a:prstGeom>
              <a:noFill/>
              <a:ln w="3175">
                <a:solidFill>
                  <a:srgbClr val="DDDDDD"/>
                </a:solidFill>
                <a:round/>
                <a:headEnd type="none" w="sm" len="sm"/>
                <a:tailEnd type="none" w="sm" len="sm"/>
              </a:ln>
            </p:spPr>
            <p:txBody>
              <a:bodyPr wrap="none" anchor="ctr"/>
              <a:lstStyle/>
              <a:p>
                <a:endParaRPr lang="zh-CN" altLang="en-US"/>
              </a:p>
            </p:txBody>
          </p:sp>
        </p:grpSp>
        <p:grpSp>
          <p:nvGrpSpPr>
            <p:cNvPr id="5" name="Group 49"/>
            <p:cNvGrpSpPr>
              <a:grpSpLocks/>
            </p:cNvGrpSpPr>
            <p:nvPr/>
          </p:nvGrpSpPr>
          <p:grpSpPr bwMode="auto">
            <a:xfrm>
              <a:off x="247" y="4581"/>
              <a:ext cx="3829" cy="1220"/>
              <a:chOff x="235" y="1844"/>
              <a:chExt cx="5241" cy="1605"/>
            </a:xfrm>
          </p:grpSpPr>
          <p:grpSp>
            <p:nvGrpSpPr>
              <p:cNvPr id="6" name="Group 50"/>
              <p:cNvGrpSpPr>
                <a:grpSpLocks/>
              </p:cNvGrpSpPr>
              <p:nvPr/>
            </p:nvGrpSpPr>
            <p:grpSpPr bwMode="auto">
              <a:xfrm>
                <a:off x="235" y="2750"/>
                <a:ext cx="5241" cy="699"/>
                <a:chOff x="235" y="2750"/>
                <a:chExt cx="5241" cy="699"/>
              </a:xfrm>
            </p:grpSpPr>
            <p:sp>
              <p:nvSpPr>
                <p:cNvPr id="53" name="Line 51"/>
                <p:cNvSpPr>
                  <a:spLocks noChangeShapeType="1"/>
                </p:cNvSpPr>
                <p:nvPr/>
              </p:nvSpPr>
              <p:spPr bwMode="auto">
                <a:xfrm>
                  <a:off x="235" y="3449"/>
                  <a:ext cx="5241" cy="0"/>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54" name="Line 52"/>
                <p:cNvSpPr>
                  <a:spLocks noChangeShapeType="1"/>
                </p:cNvSpPr>
                <p:nvPr/>
              </p:nvSpPr>
              <p:spPr bwMode="auto">
                <a:xfrm>
                  <a:off x="235" y="3191"/>
                  <a:ext cx="5241" cy="0"/>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55" name="Line 53"/>
                <p:cNvSpPr>
                  <a:spLocks noChangeShapeType="1"/>
                </p:cNvSpPr>
                <p:nvPr/>
              </p:nvSpPr>
              <p:spPr bwMode="auto">
                <a:xfrm>
                  <a:off x="235" y="2958"/>
                  <a:ext cx="5239" cy="0"/>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56" name="Line 54"/>
                <p:cNvSpPr>
                  <a:spLocks noChangeShapeType="1"/>
                </p:cNvSpPr>
                <p:nvPr/>
              </p:nvSpPr>
              <p:spPr bwMode="auto">
                <a:xfrm>
                  <a:off x="235" y="2750"/>
                  <a:ext cx="5239" cy="0"/>
                </a:xfrm>
                <a:prstGeom prst="line">
                  <a:avLst/>
                </a:prstGeom>
                <a:noFill/>
                <a:ln w="3175">
                  <a:solidFill>
                    <a:srgbClr val="DDDDDD"/>
                  </a:solidFill>
                  <a:round/>
                  <a:headEnd type="none" w="sm" len="sm"/>
                  <a:tailEnd type="none" w="sm" len="sm"/>
                </a:ln>
              </p:spPr>
              <p:txBody>
                <a:bodyPr wrap="none" anchor="ctr"/>
                <a:lstStyle/>
                <a:p>
                  <a:endParaRPr lang="zh-CN" altLang="en-US"/>
                </a:p>
              </p:txBody>
            </p:sp>
          </p:grpSp>
          <p:grpSp>
            <p:nvGrpSpPr>
              <p:cNvPr id="7" name="Group 55"/>
              <p:cNvGrpSpPr>
                <a:grpSpLocks/>
              </p:cNvGrpSpPr>
              <p:nvPr/>
            </p:nvGrpSpPr>
            <p:grpSpPr bwMode="auto">
              <a:xfrm>
                <a:off x="235" y="1844"/>
                <a:ext cx="5241" cy="728"/>
                <a:chOff x="235" y="1844"/>
                <a:chExt cx="5241" cy="728"/>
              </a:xfrm>
            </p:grpSpPr>
            <p:sp>
              <p:nvSpPr>
                <p:cNvPr id="44" name="Line 56"/>
                <p:cNvSpPr>
                  <a:spLocks noChangeShapeType="1"/>
                </p:cNvSpPr>
                <p:nvPr/>
              </p:nvSpPr>
              <p:spPr bwMode="auto">
                <a:xfrm>
                  <a:off x="235" y="2572"/>
                  <a:ext cx="5241" cy="0"/>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45" name="Line 57"/>
                <p:cNvSpPr>
                  <a:spLocks noChangeShapeType="1"/>
                </p:cNvSpPr>
                <p:nvPr/>
              </p:nvSpPr>
              <p:spPr bwMode="auto">
                <a:xfrm flipV="1">
                  <a:off x="235" y="2401"/>
                  <a:ext cx="5241" cy="1"/>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46" name="Line 58"/>
                <p:cNvSpPr>
                  <a:spLocks noChangeShapeType="1"/>
                </p:cNvSpPr>
                <p:nvPr/>
              </p:nvSpPr>
              <p:spPr bwMode="auto">
                <a:xfrm>
                  <a:off x="235" y="2245"/>
                  <a:ext cx="5241" cy="5"/>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47" name="Line 59"/>
                <p:cNvSpPr>
                  <a:spLocks noChangeShapeType="1"/>
                </p:cNvSpPr>
                <p:nvPr/>
              </p:nvSpPr>
              <p:spPr bwMode="auto">
                <a:xfrm>
                  <a:off x="235" y="2121"/>
                  <a:ext cx="5217" cy="0"/>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48" name="Line 60"/>
                <p:cNvSpPr>
                  <a:spLocks noChangeShapeType="1"/>
                </p:cNvSpPr>
                <p:nvPr/>
              </p:nvSpPr>
              <p:spPr bwMode="auto">
                <a:xfrm flipV="1">
                  <a:off x="235" y="2015"/>
                  <a:ext cx="5241" cy="6"/>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49" name="Line 61"/>
                <p:cNvSpPr>
                  <a:spLocks noChangeShapeType="1"/>
                </p:cNvSpPr>
                <p:nvPr/>
              </p:nvSpPr>
              <p:spPr bwMode="auto">
                <a:xfrm>
                  <a:off x="235" y="1946"/>
                  <a:ext cx="5241" cy="4"/>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50" name="Line 62"/>
                <p:cNvSpPr>
                  <a:spLocks noChangeShapeType="1"/>
                </p:cNvSpPr>
                <p:nvPr/>
              </p:nvSpPr>
              <p:spPr bwMode="auto">
                <a:xfrm flipV="1">
                  <a:off x="235" y="1908"/>
                  <a:ext cx="5241" cy="10"/>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51" name="Line 63"/>
                <p:cNvSpPr>
                  <a:spLocks noChangeShapeType="1"/>
                </p:cNvSpPr>
                <p:nvPr/>
              </p:nvSpPr>
              <p:spPr bwMode="auto">
                <a:xfrm>
                  <a:off x="258" y="1866"/>
                  <a:ext cx="5218" cy="0"/>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52" name="Line 64"/>
                <p:cNvSpPr>
                  <a:spLocks noChangeShapeType="1"/>
                </p:cNvSpPr>
                <p:nvPr/>
              </p:nvSpPr>
              <p:spPr bwMode="auto">
                <a:xfrm>
                  <a:off x="235" y="1844"/>
                  <a:ext cx="5241" cy="0"/>
                </a:xfrm>
                <a:prstGeom prst="line">
                  <a:avLst/>
                </a:prstGeom>
                <a:noFill/>
                <a:ln w="3175">
                  <a:solidFill>
                    <a:srgbClr val="DDDDDD"/>
                  </a:solidFill>
                  <a:round/>
                  <a:headEnd type="none" w="sm" len="sm"/>
                  <a:tailEnd type="none" w="sm" len="sm"/>
                </a:ln>
              </p:spPr>
              <p:txBody>
                <a:bodyPr wrap="none" anchor="ctr"/>
                <a:lstStyle/>
                <a:p>
                  <a:endParaRPr lang="zh-CN" altLang="en-US"/>
                </a:p>
              </p:txBody>
            </p:sp>
          </p:grpSp>
        </p:grpSp>
      </p:grpSp>
      <p:sp>
        <p:nvSpPr>
          <p:cNvPr id="70659" name="Rectangle 3"/>
          <p:cNvSpPr>
            <a:spLocks noChangeArrowheads="1"/>
          </p:cNvSpPr>
          <p:nvPr/>
        </p:nvSpPr>
        <p:spPr bwMode="gray">
          <a:xfrm>
            <a:off x="5439750" y="4183777"/>
            <a:ext cx="1474337" cy="370034"/>
          </a:xfrm>
          <a:prstGeom prst="rect">
            <a:avLst/>
          </a:prstGeom>
          <a:gradFill rotWithShape="1">
            <a:gsLst>
              <a:gs pos="0">
                <a:schemeClr val="folHlink"/>
              </a:gs>
              <a:gs pos="100000">
                <a:schemeClr val="folHlink">
                  <a:gamma/>
                  <a:tint val="0"/>
                  <a:invGamma/>
                </a:schemeClr>
              </a:gs>
            </a:gsLst>
            <a:lin ang="5400000" scaled="1"/>
          </a:gradFill>
          <a:ln w="9525">
            <a:noFill/>
            <a:miter lim="800000"/>
            <a:headEnd/>
            <a:tailEnd/>
          </a:ln>
          <a:effectLst/>
        </p:spPr>
        <p:txBody>
          <a:bodyPr wrap="none" anchor="ctr"/>
          <a:lstStyle/>
          <a:p>
            <a:pPr>
              <a:defRPr/>
            </a:pPr>
            <a:endParaRPr lang="zh-CN" altLang="en-US"/>
          </a:p>
        </p:txBody>
      </p:sp>
      <p:sp>
        <p:nvSpPr>
          <p:cNvPr id="70660" name="Rectangle 4"/>
          <p:cNvSpPr>
            <a:spLocks noChangeArrowheads="1"/>
          </p:cNvSpPr>
          <p:nvPr/>
        </p:nvSpPr>
        <p:spPr bwMode="gray">
          <a:xfrm>
            <a:off x="3988370" y="4602785"/>
            <a:ext cx="1451380" cy="370034"/>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zh-CN" altLang="en-US"/>
          </a:p>
        </p:txBody>
      </p:sp>
      <p:sp>
        <p:nvSpPr>
          <p:cNvPr id="70661" name="Rectangle 5"/>
          <p:cNvSpPr>
            <a:spLocks noChangeArrowheads="1"/>
          </p:cNvSpPr>
          <p:nvPr/>
        </p:nvSpPr>
        <p:spPr bwMode="gray">
          <a:xfrm>
            <a:off x="2519135" y="5025876"/>
            <a:ext cx="1466685" cy="370034"/>
          </a:xfrm>
          <a:prstGeom prst="rect">
            <a:avLst/>
          </a:prstGeom>
          <a:gradFill rotWithShape="1">
            <a:gsLst>
              <a:gs pos="0">
                <a:schemeClr val="folHlink"/>
              </a:gs>
              <a:gs pos="100000">
                <a:schemeClr val="folHlink">
                  <a:gamma/>
                  <a:tint val="0"/>
                  <a:invGamma/>
                </a:schemeClr>
              </a:gs>
            </a:gsLst>
            <a:lin ang="5400000" scaled="1"/>
          </a:gradFill>
          <a:ln w="9525">
            <a:noFill/>
            <a:miter lim="800000"/>
            <a:headEnd/>
            <a:tailEnd/>
          </a:ln>
          <a:effectLst/>
        </p:spPr>
        <p:txBody>
          <a:bodyPr wrap="none" anchor="ctr"/>
          <a:lstStyle/>
          <a:p>
            <a:pPr algn="ctr">
              <a:defRPr/>
            </a:pPr>
            <a:endParaRPr lang="zh-CN" altLang="zh-CN"/>
          </a:p>
        </p:txBody>
      </p:sp>
      <p:sp>
        <p:nvSpPr>
          <p:cNvPr id="70662" name="AutoShape 6"/>
          <p:cNvSpPr>
            <a:spLocks noChangeArrowheads="1"/>
          </p:cNvSpPr>
          <p:nvPr/>
        </p:nvSpPr>
        <p:spPr bwMode="gray">
          <a:xfrm flipH="1">
            <a:off x="2034491" y="4500754"/>
            <a:ext cx="1951329" cy="527842"/>
          </a:xfrm>
          <a:prstGeom prst="parallelogram">
            <a:avLst>
              <a:gd name="adj" fmla="val 98582"/>
            </a:avLst>
          </a:prstGeom>
          <a:gradFill rotWithShape="1">
            <a:gsLst>
              <a:gs pos="0">
                <a:schemeClr val="folHlink">
                  <a:gamma/>
                  <a:tint val="54510"/>
                  <a:invGamma/>
                  <a:alpha val="82001"/>
                </a:schemeClr>
              </a:gs>
              <a:gs pos="100000">
                <a:schemeClr val="folHlink">
                  <a:alpha val="50000"/>
                </a:schemeClr>
              </a:gs>
            </a:gsLst>
            <a:lin ang="18900000" scaled="1"/>
          </a:gradFill>
          <a:ln w="9525">
            <a:noFill/>
            <a:miter lim="800000"/>
            <a:headEnd/>
            <a:tailEnd/>
          </a:ln>
          <a:effectLst/>
        </p:spPr>
        <p:txBody>
          <a:bodyPr wrap="none" anchor="ctr"/>
          <a:lstStyle/>
          <a:p>
            <a:pPr>
              <a:defRPr/>
            </a:pPr>
            <a:endParaRPr lang="zh-CN" altLang="en-US"/>
          </a:p>
        </p:txBody>
      </p:sp>
      <p:sp>
        <p:nvSpPr>
          <p:cNvPr id="70663" name="AutoShape 7"/>
          <p:cNvSpPr>
            <a:spLocks noChangeArrowheads="1"/>
          </p:cNvSpPr>
          <p:nvPr/>
        </p:nvSpPr>
        <p:spPr bwMode="gray">
          <a:xfrm flipH="1">
            <a:off x="3490973" y="4064060"/>
            <a:ext cx="1951329" cy="553690"/>
          </a:xfrm>
          <a:prstGeom prst="parallelogram">
            <a:avLst>
              <a:gd name="adj" fmla="val 96330"/>
            </a:avLst>
          </a:prstGeom>
          <a:gradFill rotWithShape="1">
            <a:gsLst>
              <a:gs pos="0">
                <a:schemeClr val="accent1"/>
              </a:gs>
              <a:gs pos="100000">
                <a:schemeClr val="accent1">
                  <a:gamma/>
                  <a:tint val="53725"/>
                  <a:invGamma/>
                </a:schemeClr>
              </a:gs>
            </a:gsLst>
            <a:lin ang="0" scaled="1"/>
          </a:gradFill>
          <a:ln w="9525">
            <a:noFill/>
            <a:miter lim="800000"/>
            <a:headEnd/>
            <a:tailEnd/>
          </a:ln>
          <a:effectLst/>
        </p:spPr>
        <p:txBody>
          <a:bodyPr wrap="none" anchor="ctr"/>
          <a:lstStyle/>
          <a:p>
            <a:pPr>
              <a:defRPr/>
            </a:pPr>
            <a:endParaRPr lang="zh-CN" altLang="en-US"/>
          </a:p>
        </p:txBody>
      </p:sp>
      <p:sp>
        <p:nvSpPr>
          <p:cNvPr id="70664" name="Freeform 8"/>
          <p:cNvSpPr>
            <a:spLocks/>
          </p:cNvSpPr>
          <p:nvPr/>
        </p:nvSpPr>
        <p:spPr bwMode="gray">
          <a:xfrm>
            <a:off x="3496075" y="4065421"/>
            <a:ext cx="492296" cy="968618"/>
          </a:xfrm>
          <a:custGeom>
            <a:avLst/>
            <a:gdLst/>
            <a:ahLst/>
            <a:cxnLst>
              <a:cxn ang="0">
                <a:pos x="0" y="167"/>
              </a:cxn>
              <a:cxn ang="0">
                <a:pos x="201" y="370"/>
              </a:cxn>
              <a:cxn ang="0">
                <a:pos x="201" y="210"/>
              </a:cxn>
              <a:cxn ang="0">
                <a:pos x="0" y="0"/>
              </a:cxn>
              <a:cxn ang="0">
                <a:pos x="0" y="167"/>
              </a:cxn>
            </a:cxnLst>
            <a:rect l="0" t="0" r="r" b="b"/>
            <a:pathLst>
              <a:path w="201" h="370">
                <a:moveTo>
                  <a:pt x="0" y="167"/>
                </a:moveTo>
                <a:lnTo>
                  <a:pt x="201" y="370"/>
                </a:lnTo>
                <a:lnTo>
                  <a:pt x="201" y="210"/>
                </a:lnTo>
                <a:lnTo>
                  <a:pt x="0" y="0"/>
                </a:lnTo>
                <a:lnTo>
                  <a:pt x="0" y="167"/>
                </a:lnTo>
                <a:close/>
              </a:path>
            </a:pathLst>
          </a:custGeom>
          <a:gradFill rotWithShape="1">
            <a:gsLst>
              <a:gs pos="0">
                <a:schemeClr val="accent1">
                  <a:gamma/>
                  <a:shade val="46275"/>
                  <a:invGamma/>
                </a:schemeClr>
              </a:gs>
              <a:gs pos="100000">
                <a:schemeClr val="accent1"/>
              </a:gs>
            </a:gsLst>
            <a:lin ang="2700000" scaled="1"/>
          </a:gradFill>
          <a:ln w="9525">
            <a:noFill/>
            <a:round/>
            <a:headEnd/>
            <a:tailEnd/>
          </a:ln>
          <a:effectLst/>
        </p:spPr>
        <p:txBody>
          <a:bodyPr/>
          <a:lstStyle/>
          <a:p>
            <a:pPr>
              <a:defRPr/>
            </a:pPr>
            <a:endParaRPr lang="zh-CN" altLang="en-US"/>
          </a:p>
        </p:txBody>
      </p:sp>
      <p:sp>
        <p:nvSpPr>
          <p:cNvPr id="70665" name="AutoShape 9"/>
          <p:cNvSpPr>
            <a:spLocks noChangeArrowheads="1"/>
          </p:cNvSpPr>
          <p:nvPr/>
        </p:nvSpPr>
        <p:spPr bwMode="gray">
          <a:xfrm flipH="1">
            <a:off x="4947454" y="3621925"/>
            <a:ext cx="1958981" cy="563213"/>
          </a:xfrm>
          <a:prstGeom prst="parallelogram">
            <a:avLst>
              <a:gd name="adj" fmla="val 92256"/>
            </a:avLst>
          </a:prstGeom>
          <a:gradFill rotWithShape="1">
            <a:gsLst>
              <a:gs pos="0">
                <a:schemeClr val="folHlink"/>
              </a:gs>
              <a:gs pos="100000">
                <a:schemeClr val="folHlink">
                  <a:gamma/>
                  <a:tint val="53725"/>
                  <a:invGamma/>
                </a:schemeClr>
              </a:gs>
            </a:gsLst>
            <a:lin ang="0" scaled="1"/>
          </a:gradFill>
          <a:ln w="9525">
            <a:noFill/>
            <a:miter lim="800000"/>
            <a:headEnd/>
            <a:tailEnd/>
          </a:ln>
          <a:effectLst/>
        </p:spPr>
        <p:txBody>
          <a:bodyPr wrap="none" anchor="ctr"/>
          <a:lstStyle/>
          <a:p>
            <a:pPr>
              <a:defRPr/>
            </a:pPr>
            <a:endParaRPr lang="zh-CN" altLang="en-US"/>
          </a:p>
        </p:txBody>
      </p:sp>
      <p:sp>
        <p:nvSpPr>
          <p:cNvPr id="70666" name="Freeform 10"/>
          <p:cNvSpPr>
            <a:spLocks/>
          </p:cNvSpPr>
          <p:nvPr/>
        </p:nvSpPr>
        <p:spPr bwMode="gray">
          <a:xfrm>
            <a:off x="4944903" y="3617843"/>
            <a:ext cx="494847" cy="997187"/>
          </a:xfrm>
          <a:custGeom>
            <a:avLst/>
            <a:gdLst/>
            <a:ahLst/>
            <a:cxnLst>
              <a:cxn ang="0">
                <a:pos x="0" y="167"/>
              </a:cxn>
              <a:cxn ang="0">
                <a:pos x="201" y="370"/>
              </a:cxn>
              <a:cxn ang="0">
                <a:pos x="201" y="210"/>
              </a:cxn>
              <a:cxn ang="0">
                <a:pos x="0" y="0"/>
              </a:cxn>
              <a:cxn ang="0">
                <a:pos x="0" y="167"/>
              </a:cxn>
            </a:cxnLst>
            <a:rect l="0" t="0" r="r" b="b"/>
            <a:pathLst>
              <a:path w="201" h="370">
                <a:moveTo>
                  <a:pt x="0" y="167"/>
                </a:moveTo>
                <a:lnTo>
                  <a:pt x="201" y="370"/>
                </a:lnTo>
                <a:lnTo>
                  <a:pt x="201" y="210"/>
                </a:lnTo>
                <a:lnTo>
                  <a:pt x="0" y="0"/>
                </a:lnTo>
                <a:lnTo>
                  <a:pt x="0" y="167"/>
                </a:lnTo>
                <a:close/>
              </a:path>
            </a:pathLst>
          </a:custGeom>
          <a:gradFill rotWithShape="1">
            <a:gsLst>
              <a:gs pos="0">
                <a:schemeClr val="folHlink">
                  <a:gamma/>
                  <a:shade val="46275"/>
                  <a:invGamma/>
                </a:schemeClr>
              </a:gs>
              <a:gs pos="100000">
                <a:schemeClr val="folHlink"/>
              </a:gs>
            </a:gsLst>
            <a:lin ang="2700000" scaled="1"/>
          </a:gradFill>
          <a:ln w="9525">
            <a:noFill/>
            <a:round/>
            <a:headEnd/>
            <a:tailEnd/>
          </a:ln>
          <a:effectLst/>
        </p:spPr>
        <p:txBody>
          <a:bodyPr/>
          <a:lstStyle/>
          <a:p>
            <a:pPr>
              <a:defRPr/>
            </a:pPr>
            <a:endParaRPr lang="zh-CN" altLang="en-US"/>
          </a:p>
        </p:txBody>
      </p:sp>
      <p:sp>
        <p:nvSpPr>
          <p:cNvPr id="70739" name="Freeform 83"/>
          <p:cNvSpPr>
            <a:spLocks/>
          </p:cNvSpPr>
          <p:nvPr/>
        </p:nvSpPr>
        <p:spPr bwMode="gray">
          <a:xfrm>
            <a:off x="2034491" y="4487150"/>
            <a:ext cx="492296" cy="968618"/>
          </a:xfrm>
          <a:custGeom>
            <a:avLst/>
            <a:gdLst/>
            <a:ahLst/>
            <a:cxnLst>
              <a:cxn ang="0">
                <a:pos x="3" y="292"/>
              </a:cxn>
              <a:cxn ang="0">
                <a:pos x="386" y="712"/>
              </a:cxn>
              <a:cxn ang="0">
                <a:pos x="386" y="404"/>
              </a:cxn>
              <a:cxn ang="0">
                <a:pos x="0" y="0"/>
              </a:cxn>
              <a:cxn ang="0">
                <a:pos x="3" y="292"/>
              </a:cxn>
            </a:cxnLst>
            <a:rect l="0" t="0" r="r" b="b"/>
            <a:pathLst>
              <a:path w="386" h="712">
                <a:moveTo>
                  <a:pt x="3" y="292"/>
                </a:moveTo>
                <a:lnTo>
                  <a:pt x="386" y="712"/>
                </a:lnTo>
                <a:lnTo>
                  <a:pt x="386" y="404"/>
                </a:lnTo>
                <a:lnTo>
                  <a:pt x="0" y="0"/>
                </a:lnTo>
                <a:lnTo>
                  <a:pt x="3" y="292"/>
                </a:lnTo>
                <a:close/>
              </a:path>
            </a:pathLst>
          </a:custGeom>
          <a:gradFill rotWithShape="1">
            <a:gsLst>
              <a:gs pos="0">
                <a:schemeClr val="folHlink">
                  <a:alpha val="80000"/>
                </a:schemeClr>
              </a:gs>
              <a:gs pos="100000">
                <a:schemeClr val="folHlink">
                  <a:gamma/>
                  <a:tint val="48627"/>
                  <a:invGamma/>
                </a:schemeClr>
              </a:gs>
            </a:gsLst>
            <a:lin ang="2700000" scaled="1"/>
          </a:gradFill>
          <a:ln w="9525">
            <a:noFill/>
            <a:round/>
            <a:headEnd/>
            <a:tailEnd/>
          </a:ln>
          <a:effectLst/>
        </p:spPr>
        <p:txBody>
          <a:bodyPr/>
          <a:lstStyle/>
          <a:p>
            <a:pPr>
              <a:defRPr/>
            </a:pPr>
            <a:endParaRPr lang="zh-CN" altLang="en-US"/>
          </a:p>
        </p:txBody>
      </p:sp>
      <p:grpSp>
        <p:nvGrpSpPr>
          <p:cNvPr id="8" name="组合 94"/>
          <p:cNvGrpSpPr/>
          <p:nvPr/>
        </p:nvGrpSpPr>
        <p:grpSpPr>
          <a:xfrm>
            <a:off x="611560" y="4866769"/>
            <a:ext cx="1908136" cy="977646"/>
            <a:chOff x="611560" y="4330638"/>
            <a:chExt cx="2052152" cy="977646"/>
          </a:xfrm>
        </p:grpSpPr>
        <p:sp>
          <p:nvSpPr>
            <p:cNvPr id="88" name="Rectangle 63"/>
            <p:cNvSpPr>
              <a:spLocks noChangeArrowheads="1"/>
            </p:cNvSpPr>
            <p:nvPr/>
          </p:nvSpPr>
          <p:spPr bwMode="gray">
            <a:xfrm>
              <a:off x="1127256" y="4885482"/>
              <a:ext cx="1536456" cy="362783"/>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zh-CN" altLang="en-US"/>
            </a:p>
          </p:txBody>
        </p:sp>
        <p:sp>
          <p:nvSpPr>
            <p:cNvPr id="89" name="AutoShape 64"/>
            <p:cNvSpPr>
              <a:spLocks noChangeArrowheads="1"/>
            </p:cNvSpPr>
            <p:nvPr/>
          </p:nvSpPr>
          <p:spPr bwMode="gray">
            <a:xfrm flipH="1">
              <a:off x="614218" y="4334638"/>
              <a:ext cx="2041519" cy="552177"/>
            </a:xfrm>
            <a:prstGeom prst="parallelogram">
              <a:avLst>
                <a:gd name="adj" fmla="val 92256"/>
              </a:avLst>
            </a:prstGeom>
            <a:gradFill rotWithShape="1">
              <a:gsLst>
                <a:gs pos="0">
                  <a:schemeClr val="accent1"/>
                </a:gs>
                <a:gs pos="100000">
                  <a:schemeClr val="accent1">
                    <a:gamma/>
                    <a:tint val="53725"/>
                    <a:invGamma/>
                  </a:schemeClr>
                </a:gs>
              </a:gsLst>
              <a:lin ang="0" scaled="1"/>
            </a:gradFill>
            <a:ln w="9525">
              <a:noFill/>
              <a:miter lim="800000"/>
              <a:headEnd/>
              <a:tailEnd/>
            </a:ln>
            <a:effectLst/>
          </p:spPr>
          <p:txBody>
            <a:bodyPr wrap="none" anchor="ctr"/>
            <a:lstStyle/>
            <a:p>
              <a:pPr>
                <a:defRPr/>
              </a:pPr>
              <a:endParaRPr lang="zh-CN" altLang="en-US"/>
            </a:p>
          </p:txBody>
        </p:sp>
        <p:sp>
          <p:nvSpPr>
            <p:cNvPr id="90" name="Freeform 65"/>
            <p:cNvSpPr>
              <a:spLocks/>
            </p:cNvSpPr>
            <p:nvPr/>
          </p:nvSpPr>
          <p:spPr bwMode="gray">
            <a:xfrm>
              <a:off x="611560" y="4330638"/>
              <a:ext cx="515696" cy="977646"/>
            </a:xfrm>
            <a:custGeom>
              <a:avLst/>
              <a:gdLst/>
              <a:ahLst/>
              <a:cxnLst>
                <a:cxn ang="0">
                  <a:pos x="0" y="167"/>
                </a:cxn>
                <a:cxn ang="0">
                  <a:pos x="201" y="370"/>
                </a:cxn>
                <a:cxn ang="0">
                  <a:pos x="201" y="210"/>
                </a:cxn>
                <a:cxn ang="0">
                  <a:pos x="0" y="0"/>
                </a:cxn>
                <a:cxn ang="0">
                  <a:pos x="0" y="167"/>
                </a:cxn>
              </a:cxnLst>
              <a:rect l="0" t="0" r="r" b="b"/>
              <a:pathLst>
                <a:path w="201" h="370">
                  <a:moveTo>
                    <a:pt x="0" y="167"/>
                  </a:moveTo>
                  <a:lnTo>
                    <a:pt x="201" y="370"/>
                  </a:lnTo>
                  <a:lnTo>
                    <a:pt x="201" y="210"/>
                  </a:lnTo>
                  <a:lnTo>
                    <a:pt x="0" y="0"/>
                  </a:lnTo>
                  <a:lnTo>
                    <a:pt x="0" y="167"/>
                  </a:lnTo>
                  <a:close/>
                </a:path>
              </a:pathLst>
            </a:custGeom>
            <a:gradFill rotWithShape="1">
              <a:gsLst>
                <a:gs pos="0">
                  <a:schemeClr val="accent1">
                    <a:gamma/>
                    <a:shade val="46275"/>
                    <a:invGamma/>
                  </a:schemeClr>
                </a:gs>
                <a:gs pos="100000">
                  <a:schemeClr val="accent1"/>
                </a:gs>
              </a:gsLst>
              <a:lin ang="2700000" scaled="1"/>
            </a:gradFill>
            <a:ln w="9525">
              <a:noFill/>
              <a:round/>
              <a:headEnd/>
              <a:tailEnd/>
            </a:ln>
            <a:effectLst/>
          </p:spPr>
          <p:txBody>
            <a:bodyPr/>
            <a:lstStyle/>
            <a:p>
              <a:pPr>
                <a:defRPr/>
              </a:pPr>
              <a:endParaRPr lang="zh-CN" altLang="en-US"/>
            </a:p>
          </p:txBody>
        </p:sp>
      </p:grpSp>
      <p:sp>
        <p:nvSpPr>
          <p:cNvPr id="70719" name="Rectangle 63"/>
          <p:cNvSpPr>
            <a:spLocks noChangeArrowheads="1"/>
          </p:cNvSpPr>
          <p:nvPr/>
        </p:nvSpPr>
        <p:spPr bwMode="gray">
          <a:xfrm>
            <a:off x="6914087" y="3760686"/>
            <a:ext cx="1474337" cy="370034"/>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zh-CN" altLang="en-US"/>
          </a:p>
        </p:txBody>
      </p:sp>
      <p:sp>
        <p:nvSpPr>
          <p:cNvPr id="70720" name="AutoShape 64"/>
          <p:cNvSpPr>
            <a:spLocks noChangeArrowheads="1"/>
          </p:cNvSpPr>
          <p:nvPr/>
        </p:nvSpPr>
        <p:spPr bwMode="gray">
          <a:xfrm flipH="1">
            <a:off x="6421791" y="3198833"/>
            <a:ext cx="1958981" cy="563213"/>
          </a:xfrm>
          <a:prstGeom prst="parallelogram">
            <a:avLst>
              <a:gd name="adj" fmla="val 92256"/>
            </a:avLst>
          </a:prstGeom>
          <a:gradFill rotWithShape="1">
            <a:gsLst>
              <a:gs pos="0">
                <a:schemeClr val="accent1"/>
              </a:gs>
              <a:gs pos="100000">
                <a:schemeClr val="accent1">
                  <a:gamma/>
                  <a:tint val="53725"/>
                  <a:invGamma/>
                </a:schemeClr>
              </a:gs>
            </a:gsLst>
            <a:lin ang="0" scaled="1"/>
          </a:gradFill>
          <a:ln w="9525">
            <a:noFill/>
            <a:miter lim="800000"/>
            <a:headEnd/>
            <a:tailEnd/>
          </a:ln>
          <a:effectLst/>
        </p:spPr>
        <p:txBody>
          <a:bodyPr wrap="none" anchor="ctr"/>
          <a:lstStyle/>
          <a:p>
            <a:pPr>
              <a:defRPr/>
            </a:pPr>
            <a:endParaRPr lang="zh-CN" altLang="en-US"/>
          </a:p>
        </p:txBody>
      </p:sp>
      <p:sp>
        <p:nvSpPr>
          <p:cNvPr id="70721" name="Freeform 65"/>
          <p:cNvSpPr>
            <a:spLocks/>
          </p:cNvSpPr>
          <p:nvPr/>
        </p:nvSpPr>
        <p:spPr bwMode="gray">
          <a:xfrm>
            <a:off x="6419240" y="3194753"/>
            <a:ext cx="494847" cy="997186"/>
          </a:xfrm>
          <a:custGeom>
            <a:avLst/>
            <a:gdLst/>
            <a:ahLst/>
            <a:cxnLst>
              <a:cxn ang="0">
                <a:pos x="0" y="167"/>
              </a:cxn>
              <a:cxn ang="0">
                <a:pos x="201" y="370"/>
              </a:cxn>
              <a:cxn ang="0">
                <a:pos x="201" y="210"/>
              </a:cxn>
              <a:cxn ang="0">
                <a:pos x="0" y="0"/>
              </a:cxn>
              <a:cxn ang="0">
                <a:pos x="0" y="167"/>
              </a:cxn>
            </a:cxnLst>
            <a:rect l="0" t="0" r="r" b="b"/>
            <a:pathLst>
              <a:path w="201" h="370">
                <a:moveTo>
                  <a:pt x="0" y="167"/>
                </a:moveTo>
                <a:lnTo>
                  <a:pt x="201" y="370"/>
                </a:lnTo>
                <a:lnTo>
                  <a:pt x="201" y="210"/>
                </a:lnTo>
                <a:lnTo>
                  <a:pt x="0" y="0"/>
                </a:lnTo>
                <a:lnTo>
                  <a:pt x="0" y="167"/>
                </a:lnTo>
                <a:close/>
              </a:path>
            </a:pathLst>
          </a:custGeom>
          <a:gradFill rotWithShape="1">
            <a:gsLst>
              <a:gs pos="0">
                <a:schemeClr val="accent1">
                  <a:gamma/>
                  <a:shade val="46275"/>
                  <a:invGamma/>
                </a:schemeClr>
              </a:gs>
              <a:gs pos="100000">
                <a:schemeClr val="accent1"/>
              </a:gs>
            </a:gsLst>
            <a:lin ang="2700000" scaled="1"/>
          </a:gradFill>
          <a:ln w="9525">
            <a:noFill/>
            <a:round/>
            <a:headEnd/>
            <a:tailEnd/>
          </a:ln>
          <a:effectLst/>
        </p:spPr>
        <p:txBody>
          <a:bodyPr/>
          <a:lstStyle/>
          <a:p>
            <a:pPr>
              <a:defRPr/>
            </a:pPr>
            <a:endParaRPr lang="zh-CN" altLang="en-US"/>
          </a:p>
        </p:txBody>
      </p:sp>
      <p:sp>
        <p:nvSpPr>
          <p:cNvPr id="96" name="TextBox 95"/>
          <p:cNvSpPr txBox="1"/>
          <p:nvPr/>
        </p:nvSpPr>
        <p:spPr>
          <a:xfrm>
            <a:off x="1078975" y="3801740"/>
            <a:ext cx="440050" cy="738664"/>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采纳级</a:t>
            </a:r>
            <a:endParaRPr lang="zh-CN" altLang="en-US" sz="1400" dirty="0">
              <a:latin typeface="微软雅黑" pitchFamily="34" charset="-122"/>
              <a:ea typeface="微软雅黑" pitchFamily="34" charset="-122"/>
            </a:endParaRPr>
          </a:p>
        </p:txBody>
      </p:sp>
      <p:sp>
        <p:nvSpPr>
          <p:cNvPr id="97" name="TextBox 96"/>
          <p:cNvSpPr txBox="1"/>
          <p:nvPr/>
        </p:nvSpPr>
        <p:spPr>
          <a:xfrm>
            <a:off x="2555776" y="3441700"/>
            <a:ext cx="467197" cy="738664"/>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重复级</a:t>
            </a:r>
            <a:endParaRPr lang="zh-CN" altLang="en-US" sz="1400" dirty="0">
              <a:latin typeface="微软雅黑" pitchFamily="34" charset="-122"/>
              <a:ea typeface="微软雅黑" pitchFamily="34" charset="-122"/>
            </a:endParaRPr>
          </a:p>
        </p:txBody>
      </p:sp>
      <p:sp>
        <p:nvSpPr>
          <p:cNvPr id="106" name="TextBox 105"/>
          <p:cNvSpPr txBox="1"/>
          <p:nvPr/>
        </p:nvSpPr>
        <p:spPr>
          <a:xfrm>
            <a:off x="3887416" y="3081660"/>
            <a:ext cx="359911" cy="738664"/>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预测级</a:t>
            </a:r>
            <a:endParaRPr lang="zh-CN" altLang="en-US" sz="1400" dirty="0">
              <a:latin typeface="微软雅黑" pitchFamily="34" charset="-122"/>
              <a:ea typeface="微软雅黑" pitchFamily="34" charset="-122"/>
            </a:endParaRPr>
          </a:p>
        </p:txBody>
      </p:sp>
      <p:sp>
        <p:nvSpPr>
          <p:cNvPr id="107" name="TextBox 106"/>
          <p:cNvSpPr txBox="1"/>
          <p:nvPr/>
        </p:nvSpPr>
        <p:spPr>
          <a:xfrm>
            <a:off x="5471592" y="2649612"/>
            <a:ext cx="359911" cy="738664"/>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驱动级</a:t>
            </a:r>
            <a:endParaRPr lang="zh-CN" altLang="en-US" sz="1400" dirty="0">
              <a:latin typeface="微软雅黑" pitchFamily="34" charset="-122"/>
              <a:ea typeface="微软雅黑" pitchFamily="34" charset="-122"/>
            </a:endParaRPr>
          </a:p>
        </p:txBody>
      </p:sp>
      <p:sp>
        <p:nvSpPr>
          <p:cNvPr id="108" name="TextBox 107"/>
          <p:cNvSpPr txBox="1"/>
          <p:nvPr/>
        </p:nvSpPr>
        <p:spPr>
          <a:xfrm>
            <a:off x="6948264" y="2217564"/>
            <a:ext cx="396552" cy="738664"/>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引领级</a:t>
            </a:r>
            <a:endParaRPr lang="zh-CN" altLang="en-US" sz="1400" dirty="0">
              <a:latin typeface="微软雅黑" pitchFamily="34" charset="-122"/>
              <a:ea typeface="微软雅黑" pitchFamily="34" charset="-122"/>
            </a:endParaRPr>
          </a:p>
        </p:txBody>
      </p:sp>
      <p:sp>
        <p:nvSpPr>
          <p:cNvPr id="23" name="标题 22"/>
          <p:cNvSpPr>
            <a:spLocks noGrp="1"/>
          </p:cNvSpPr>
          <p:nvPr>
            <p:ph type="title"/>
          </p:nvPr>
        </p:nvSpPr>
        <p:spPr>
          <a:xfrm>
            <a:off x="374848" y="332656"/>
            <a:ext cx="8229600" cy="581453"/>
          </a:xfrm>
          <a:effectLst/>
        </p:spPr>
        <p:txBody>
          <a:bodyPr vert="horz" lIns="91440" tIns="45720" rIns="91440" bIns="45720" rtlCol="0" anchor="ctr">
            <a:normAutofit/>
          </a:bodyPr>
          <a:lstStyle/>
          <a:p>
            <a:r>
              <a:rPr lang="zh-CN" altLang="en-US" sz="2400" b="1" spc="300" dirty="0" smtClean="0">
                <a:solidFill>
                  <a:srgbClr val="686868"/>
                </a:solidFill>
              </a:rPr>
              <a:t>企业</a:t>
            </a:r>
            <a:r>
              <a:rPr lang="zh-CN" altLang="zh-CN" sz="2400" b="1" spc="300" dirty="0" smtClean="0">
                <a:solidFill>
                  <a:srgbClr val="686868"/>
                </a:solidFill>
              </a:rPr>
              <a:t>仿真体系的成熟度</a:t>
            </a:r>
            <a:r>
              <a:rPr lang="zh-CN" altLang="en-US" sz="2400" b="1" spc="300" dirty="0" smtClean="0">
                <a:solidFill>
                  <a:srgbClr val="686868"/>
                </a:solidFill>
              </a:rPr>
              <a:t>模型</a:t>
            </a:r>
          </a:p>
        </p:txBody>
      </p:sp>
      <p:sp>
        <p:nvSpPr>
          <p:cNvPr id="104" name="TextBox 103"/>
          <p:cNvSpPr txBox="1"/>
          <p:nvPr/>
        </p:nvSpPr>
        <p:spPr>
          <a:xfrm>
            <a:off x="1006967" y="6105996"/>
            <a:ext cx="1082348" cy="307777"/>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已采纳仿真</a:t>
            </a:r>
            <a:endParaRPr lang="zh-CN" altLang="en-US" sz="1400" dirty="0">
              <a:latin typeface="微软雅黑" pitchFamily="34" charset="-122"/>
              <a:ea typeface="微软雅黑" pitchFamily="34" charset="-122"/>
            </a:endParaRPr>
          </a:p>
        </p:txBody>
      </p:sp>
      <p:sp>
        <p:nvSpPr>
          <p:cNvPr id="105" name="TextBox 104"/>
          <p:cNvSpPr txBox="1"/>
          <p:nvPr/>
        </p:nvSpPr>
        <p:spPr>
          <a:xfrm>
            <a:off x="2519135" y="5673948"/>
            <a:ext cx="1082348" cy="307777"/>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结果可重现</a:t>
            </a:r>
            <a:endParaRPr lang="zh-CN" altLang="en-US" sz="1400" dirty="0">
              <a:latin typeface="微软雅黑" pitchFamily="34" charset="-122"/>
              <a:ea typeface="微软雅黑" pitchFamily="34" charset="-122"/>
            </a:endParaRPr>
          </a:p>
        </p:txBody>
      </p:sp>
      <p:sp>
        <p:nvSpPr>
          <p:cNvPr id="109" name="TextBox 108"/>
          <p:cNvSpPr txBox="1"/>
          <p:nvPr/>
        </p:nvSpPr>
        <p:spPr>
          <a:xfrm>
            <a:off x="4031303" y="5241900"/>
            <a:ext cx="1082348" cy="307777"/>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可预测性能</a:t>
            </a:r>
            <a:endParaRPr lang="zh-CN" altLang="en-US" sz="1400" dirty="0">
              <a:latin typeface="微软雅黑" pitchFamily="34" charset="-122"/>
              <a:ea typeface="微软雅黑" pitchFamily="34" charset="-122"/>
            </a:endParaRPr>
          </a:p>
        </p:txBody>
      </p:sp>
      <p:sp>
        <p:nvSpPr>
          <p:cNvPr id="110" name="TextBox 109"/>
          <p:cNvSpPr txBox="1"/>
          <p:nvPr/>
        </p:nvSpPr>
        <p:spPr>
          <a:xfrm>
            <a:off x="5364088" y="4809852"/>
            <a:ext cx="1261884" cy="307777"/>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仿真驱动研发</a:t>
            </a:r>
            <a:endParaRPr lang="zh-CN" altLang="en-US" sz="1400" dirty="0">
              <a:latin typeface="微软雅黑" pitchFamily="34" charset="-122"/>
              <a:ea typeface="微软雅黑" pitchFamily="34" charset="-122"/>
            </a:endParaRPr>
          </a:p>
        </p:txBody>
      </p:sp>
      <p:sp>
        <p:nvSpPr>
          <p:cNvPr id="111" name="TextBox 110"/>
          <p:cNvSpPr txBox="1"/>
          <p:nvPr/>
        </p:nvSpPr>
        <p:spPr>
          <a:xfrm>
            <a:off x="6876256" y="4368512"/>
            <a:ext cx="1261884" cy="307777"/>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仿真引领研发</a:t>
            </a:r>
            <a:endParaRPr lang="zh-CN" altLang="en-US" sz="1400" dirty="0">
              <a:latin typeface="微软雅黑" pitchFamily="34" charset="-122"/>
              <a:ea typeface="微软雅黑" pitchFamily="34" charset="-122"/>
            </a:endParaRPr>
          </a:p>
        </p:txBody>
      </p:sp>
      <p:sp>
        <p:nvSpPr>
          <p:cNvPr id="112" name="右箭头 111"/>
          <p:cNvSpPr/>
          <p:nvPr/>
        </p:nvSpPr>
        <p:spPr bwMode="auto">
          <a:xfrm rot="20670533">
            <a:off x="382381" y="2164112"/>
            <a:ext cx="6612054" cy="261619"/>
          </a:xfrm>
          <a:prstGeom prst="rightArrow">
            <a:avLst>
              <a:gd name="adj1" fmla="val 50000"/>
              <a:gd name="adj2" fmla="val 336124"/>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13" name="圆角矩形 112"/>
          <p:cNvSpPr/>
          <p:nvPr/>
        </p:nvSpPr>
        <p:spPr bwMode="auto">
          <a:xfrm rot="20700000">
            <a:off x="717177" y="2497376"/>
            <a:ext cx="5581768" cy="633551"/>
          </a:xfrm>
          <a:prstGeom prst="round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normalizeH="0" baseline="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Arial" charset="0"/>
                <a:ea typeface="黑体" pitchFamily="2" charset="-122"/>
              </a:rPr>
              <a:t>软件技术 </a:t>
            </a:r>
            <a:r>
              <a:rPr kumimoji="0" lang="en-US" altLang="zh-CN" sz="2800" b="1" i="0" u="none" strike="noStrike" normalizeH="0" baseline="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Arial" charset="0"/>
                <a:ea typeface="黑体" pitchFamily="2" charset="-122"/>
              </a:rPr>
              <a:t>+ </a:t>
            </a:r>
            <a:r>
              <a:rPr kumimoji="0" lang="zh-CN" altLang="en-US" sz="2800" b="1" i="0" u="none" strike="noStrike" normalizeH="0" baseline="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Arial" charset="0"/>
                <a:ea typeface="黑体" pitchFamily="2" charset="-122"/>
              </a:rPr>
              <a:t>知识经验 </a:t>
            </a:r>
            <a:r>
              <a:rPr kumimoji="0" lang="en-US" altLang="zh-CN" sz="2800" b="1" i="0" u="none" strike="noStrike" normalizeH="0" baseline="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Arial" charset="0"/>
                <a:ea typeface="黑体" pitchFamily="2" charset="-122"/>
              </a:rPr>
              <a:t>+ </a:t>
            </a:r>
            <a:r>
              <a:rPr lang="zh-CN" altLang="en-US" sz="28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Arial" charset="0"/>
                <a:ea typeface="黑体" pitchFamily="2" charset="-122"/>
              </a:rPr>
              <a:t>咨询</a:t>
            </a:r>
            <a:r>
              <a:rPr kumimoji="0" lang="zh-CN" altLang="en-US" sz="2800" b="1" i="0" u="none" strike="noStrike" normalizeH="0" baseline="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Arial" charset="0"/>
                <a:ea typeface="黑体" pitchFamily="2" charset="-122"/>
              </a:rPr>
              <a:t>服务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en-US" altLang="zh-CN" dirty="0" smtClean="0"/>
          </a:p>
          <a:p>
            <a:endParaRPr lang="en-US" altLang="zh-CN" dirty="0" smtClean="0"/>
          </a:p>
          <a:p>
            <a:r>
              <a:rPr lang="zh-CN" altLang="en-US" dirty="0" smtClean="0"/>
              <a:t>案例分享</a:t>
            </a:r>
            <a:r>
              <a:rPr lang="en-US" altLang="zh-CN" dirty="0" smtClean="0"/>
              <a:t>1</a:t>
            </a:r>
            <a:r>
              <a:rPr lang="zh-CN" altLang="en-US" dirty="0" smtClean="0"/>
              <a:t>：基于知识的仿真系统</a:t>
            </a:r>
            <a:endParaRPr lang="en-US" altLang="zh-CN" dirty="0" smtClean="0"/>
          </a:p>
          <a:p>
            <a:endParaRPr lang="en-US" altLang="zh-CN" dirty="0" smtClean="0"/>
          </a:p>
          <a:p>
            <a:r>
              <a:rPr lang="zh-CN" altLang="en-US" dirty="0" smtClean="0"/>
              <a:t>案例分享</a:t>
            </a:r>
            <a:r>
              <a:rPr lang="en-US" altLang="zh-CN" dirty="0" smtClean="0"/>
              <a:t>2</a:t>
            </a:r>
            <a:r>
              <a:rPr lang="zh-CN" altLang="en-US" dirty="0" smtClean="0"/>
              <a:t>：舰船数字化设计仿真体系</a:t>
            </a:r>
            <a:endParaRPr lang="en-US" altLang="zh-CN" dirty="0" smtClean="0"/>
          </a:p>
          <a:p>
            <a:endParaRPr lang="en-US" altLang="zh-CN" dirty="0" smtClean="0"/>
          </a:p>
          <a:p>
            <a:r>
              <a:rPr lang="zh-CN" altLang="en-US" dirty="0" smtClean="0"/>
              <a:t>案例分享</a:t>
            </a:r>
            <a:r>
              <a:rPr lang="en-US" altLang="zh-CN" dirty="0" smtClean="0"/>
              <a:t>3</a:t>
            </a:r>
            <a:r>
              <a:rPr lang="zh-CN" altLang="en-US" dirty="0" smtClean="0"/>
              <a:t>：数字化水电工程仿真体系</a:t>
            </a:r>
            <a:endParaRPr lang="zh-CN"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ea typeface="宋体" charset="-122"/>
              </a:rPr>
              <a:t>我们的用户常见</a:t>
            </a:r>
            <a:r>
              <a:rPr lang="zh-CN" altLang="en-US" dirty="0">
                <a:ea typeface="宋体" charset="-122"/>
              </a:rPr>
              <a:t>的工程挑战</a:t>
            </a:r>
          </a:p>
        </p:txBody>
      </p:sp>
      <p:pic>
        <p:nvPicPr>
          <p:cNvPr id="4" name="Grafik 11" descr="Load_Step_2_VM.png"/>
          <p:cNvPicPr/>
          <p:nvPr/>
        </p:nvPicPr>
        <p:blipFill>
          <a:blip r:embed="rId3" cstate="print"/>
          <a:stretch>
            <a:fillRect/>
          </a:stretch>
        </p:blipFill>
        <p:spPr>
          <a:xfrm>
            <a:off x="179513" y="4761335"/>
            <a:ext cx="1548427" cy="1259840"/>
          </a:xfrm>
          <a:prstGeom prst="rect">
            <a:avLst/>
          </a:prstGeom>
        </p:spPr>
      </p:pic>
      <p:pic>
        <p:nvPicPr>
          <p:cNvPr id="5" name="Picture 2" descr="C:\Users\malberts.CADFINT\Desktop\Untitled2\Untitled2_media\Untitled2.gif"/>
          <p:cNvPicPr>
            <a:picLocks noChangeAspect="1" noChangeArrowheads="1" noCrop="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9512" y="1628800"/>
            <a:ext cx="1283619" cy="12954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16"/>
          <p:cNvGrpSpPr/>
          <p:nvPr/>
        </p:nvGrpSpPr>
        <p:grpSpPr>
          <a:xfrm>
            <a:off x="179512" y="3083155"/>
            <a:ext cx="1599977" cy="1442572"/>
            <a:chOff x="3070234" y="1219200"/>
            <a:chExt cx="2513009" cy="1870978"/>
          </a:xfrm>
        </p:grpSpPr>
        <p:pic>
          <p:nvPicPr>
            <p:cNvPr id="7"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62809" y="1219200"/>
              <a:ext cx="2039466" cy="1477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C:\Users\malberts.CADFINT\AppData\Roaming\Ansys\v145\preview.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51082" y="1508280"/>
              <a:ext cx="1932161" cy="155572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
            <p:cNvSpPr/>
            <p:nvPr/>
          </p:nvSpPr>
          <p:spPr>
            <a:xfrm rot="16200000">
              <a:off x="2359415" y="1972197"/>
              <a:ext cx="1828800" cy="407162"/>
            </a:xfrm>
            <a:prstGeom prst="rect">
              <a:avLst/>
            </a:prstGeom>
          </p:spPr>
          <p:txBody>
            <a:bodyPr wrap="square">
              <a:spAutoFit/>
            </a:bodyPr>
            <a:lstStyle/>
            <a:p>
              <a:pPr fontAlgn="base">
                <a:lnSpc>
                  <a:spcPct val="120000"/>
                </a:lnSpc>
                <a:spcBef>
                  <a:spcPct val="0"/>
                </a:spcBef>
                <a:spcAft>
                  <a:spcPct val="0"/>
                </a:spcAft>
              </a:pPr>
              <a:r>
                <a:rPr lang="en-US" sz="600" i="1">
                  <a:solidFill>
                    <a:schemeClr val="tx1">
                      <a:lumMod val="50000"/>
                      <a:lumOff val="50000"/>
                    </a:schemeClr>
                  </a:solidFill>
                  <a:cs typeface="Calibri" pitchFamily="34" charset="0"/>
                </a:rPr>
                <a:t>Source: Leichtbau, Hans Peter Degischer, Sigrid Lüftl, Wiley-CVH, 2009</a:t>
              </a:r>
            </a:p>
          </p:txBody>
        </p:sp>
      </p:grpSp>
      <p:pic>
        <p:nvPicPr>
          <p:cNvPr id="10" name="Grafik 17"/>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54032" y="1746260"/>
            <a:ext cx="1323007" cy="1379167"/>
          </a:xfrm>
          <a:prstGeom prst="rect">
            <a:avLst/>
          </a:prstGeom>
        </p:spPr>
      </p:pic>
      <p:pic>
        <p:nvPicPr>
          <p:cNvPr id="11" name="Picture 2" descr="D:\Data\pthieffr\Seminars\2013\WWSales\Competition\hose_bending_test.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64551" y="3312040"/>
            <a:ext cx="1319065" cy="1468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9" descr="C:\Users\pthieffr\Pictures\mesh_6mdof_whiteb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79489" y="4759651"/>
            <a:ext cx="1430828" cy="1165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j0433941[1]"/>
          <p:cNvPicPr>
            <a:picLocks noChangeAspect="1" noChangeArrowheads="1"/>
          </p:cNvPicPr>
          <p:nvPr/>
        </p:nvPicPr>
        <p:blipFill>
          <a:blip r:embed="rId10" cstate="print"/>
          <a:srcRect/>
          <a:stretch>
            <a:fillRect/>
          </a:stretch>
        </p:blipFill>
        <p:spPr bwMode="auto">
          <a:xfrm>
            <a:off x="4869207" y="3317042"/>
            <a:ext cx="1092199" cy="1092199"/>
          </a:xfrm>
          <a:prstGeom prst="rect">
            <a:avLst/>
          </a:prstGeom>
          <a:noFill/>
          <a:ln w="9525">
            <a:noFill/>
            <a:miter lim="800000"/>
            <a:headEnd/>
            <a:tailEnd/>
          </a:ln>
        </p:spPr>
      </p:pic>
      <p:pic>
        <p:nvPicPr>
          <p:cNvPr id="15" name="Picture 2" descr="C:\Documents and Settings\lchignie\Mes documents\Mes images\Bibliothèque multimédia Microsoft\j0439819.png"/>
          <p:cNvPicPr>
            <a:picLocks noChangeAspect="1" noChangeArrowheads="1"/>
          </p:cNvPicPr>
          <p:nvPr/>
        </p:nvPicPr>
        <p:blipFill>
          <a:blip r:embed="rId11" cstate="print"/>
          <a:srcRect/>
          <a:stretch>
            <a:fillRect/>
          </a:stretch>
        </p:blipFill>
        <p:spPr bwMode="auto">
          <a:xfrm>
            <a:off x="3980207" y="3776712"/>
            <a:ext cx="660400" cy="660400"/>
          </a:xfrm>
          <a:prstGeom prst="rect">
            <a:avLst/>
          </a:prstGeom>
          <a:noFill/>
        </p:spPr>
      </p:pic>
      <p:pic>
        <p:nvPicPr>
          <p:cNvPr id="16" name="Picture 2" descr="C:\Documents and Settings\lchignie\Mes documents\Mes images\Bibliothèque multimédia Microsoft\j0439819.png"/>
          <p:cNvPicPr>
            <a:picLocks noChangeAspect="1" noChangeArrowheads="1"/>
          </p:cNvPicPr>
          <p:nvPr/>
        </p:nvPicPr>
        <p:blipFill>
          <a:blip r:embed="rId11" cstate="print"/>
          <a:srcRect/>
          <a:stretch>
            <a:fillRect/>
          </a:stretch>
        </p:blipFill>
        <p:spPr bwMode="auto">
          <a:xfrm>
            <a:off x="3951985" y="3658179"/>
            <a:ext cx="660400" cy="660400"/>
          </a:xfrm>
          <a:prstGeom prst="rect">
            <a:avLst/>
          </a:prstGeom>
          <a:noFill/>
        </p:spPr>
      </p:pic>
      <p:pic>
        <p:nvPicPr>
          <p:cNvPr id="17" name="Picture 2" descr="C:\Documents and Settings\lchignie\Mes documents\Mes images\Bibliothèque multimédia Microsoft\j0439819.png"/>
          <p:cNvPicPr>
            <a:picLocks noChangeAspect="1" noChangeArrowheads="1"/>
          </p:cNvPicPr>
          <p:nvPr/>
        </p:nvPicPr>
        <p:blipFill>
          <a:blip r:embed="rId11" cstate="print"/>
          <a:srcRect/>
          <a:stretch>
            <a:fillRect/>
          </a:stretch>
        </p:blipFill>
        <p:spPr bwMode="auto">
          <a:xfrm>
            <a:off x="3957629" y="3539646"/>
            <a:ext cx="660400" cy="660400"/>
          </a:xfrm>
          <a:prstGeom prst="rect">
            <a:avLst/>
          </a:prstGeom>
          <a:noFill/>
        </p:spPr>
      </p:pic>
      <p:pic>
        <p:nvPicPr>
          <p:cNvPr id="18" name="Picture 2" descr="C:\Documents and Settings\lchignie\Mes documents\Mes images\Bibliothèque multimédia Microsoft\j0439819.png"/>
          <p:cNvPicPr>
            <a:picLocks noChangeAspect="1" noChangeArrowheads="1"/>
          </p:cNvPicPr>
          <p:nvPr/>
        </p:nvPicPr>
        <p:blipFill>
          <a:blip r:embed="rId11" cstate="print"/>
          <a:srcRect/>
          <a:stretch>
            <a:fillRect/>
          </a:stretch>
        </p:blipFill>
        <p:spPr bwMode="auto">
          <a:xfrm>
            <a:off x="3951985" y="3421113"/>
            <a:ext cx="660400" cy="660400"/>
          </a:xfrm>
          <a:prstGeom prst="rect">
            <a:avLst/>
          </a:prstGeom>
          <a:noFill/>
        </p:spPr>
      </p:pic>
      <p:pic>
        <p:nvPicPr>
          <p:cNvPr id="19" name="Picture 2" descr="C:\Documents and Settings\lchignie\Mes documents\Mes images\Bibliothèque multimédia Microsoft\j0439819.png"/>
          <p:cNvPicPr>
            <a:picLocks noChangeAspect="1" noChangeArrowheads="1"/>
          </p:cNvPicPr>
          <p:nvPr/>
        </p:nvPicPr>
        <p:blipFill>
          <a:blip r:embed="rId11" cstate="print"/>
          <a:srcRect/>
          <a:stretch>
            <a:fillRect/>
          </a:stretch>
        </p:blipFill>
        <p:spPr bwMode="auto">
          <a:xfrm>
            <a:off x="3957630" y="3280001"/>
            <a:ext cx="660400" cy="660400"/>
          </a:xfrm>
          <a:prstGeom prst="rect">
            <a:avLst/>
          </a:prstGeom>
          <a:noFill/>
        </p:spPr>
      </p:pic>
      <p:pic>
        <p:nvPicPr>
          <p:cNvPr id="20" name="Picture 2" descr="C:\Documents and Settings\lchignie\Mes documents\Mes images\Bibliothèque multimédia Microsoft\j0439819.png"/>
          <p:cNvPicPr>
            <a:picLocks noChangeAspect="1" noChangeArrowheads="1"/>
          </p:cNvPicPr>
          <p:nvPr/>
        </p:nvPicPr>
        <p:blipFill>
          <a:blip r:embed="rId11" cstate="print"/>
          <a:srcRect/>
          <a:stretch>
            <a:fillRect/>
          </a:stretch>
        </p:blipFill>
        <p:spPr bwMode="auto">
          <a:xfrm>
            <a:off x="3940696" y="3161468"/>
            <a:ext cx="660400" cy="660400"/>
          </a:xfrm>
          <a:prstGeom prst="rect">
            <a:avLst/>
          </a:prstGeom>
          <a:noFill/>
        </p:spPr>
      </p:pic>
      <p:pic>
        <p:nvPicPr>
          <p:cNvPr id="21" name="Picture 2" descr="C:\Documents and Settings\lchignie\Mes documents\Mes images\Bibliothèque multimédia Microsoft\j0439819.png"/>
          <p:cNvPicPr>
            <a:picLocks noChangeAspect="1" noChangeArrowheads="1"/>
          </p:cNvPicPr>
          <p:nvPr/>
        </p:nvPicPr>
        <p:blipFill>
          <a:blip r:embed="rId11" cstate="print"/>
          <a:srcRect/>
          <a:stretch>
            <a:fillRect/>
          </a:stretch>
        </p:blipFill>
        <p:spPr bwMode="auto">
          <a:xfrm>
            <a:off x="3912474" y="3020356"/>
            <a:ext cx="660400" cy="660400"/>
          </a:xfrm>
          <a:prstGeom prst="rect">
            <a:avLst/>
          </a:prstGeom>
          <a:noFill/>
        </p:spPr>
      </p:pic>
      <p:pic>
        <p:nvPicPr>
          <p:cNvPr id="22" name="Picture 3" descr="C:\Documents and Settings\lchignie\Local Settings\Temporary Internet Files\Content.IE5\AJSOD4Y9\MCj04316180000[1].png"/>
          <p:cNvPicPr>
            <a:picLocks noChangeAspect="1" noChangeArrowheads="1"/>
          </p:cNvPicPr>
          <p:nvPr/>
        </p:nvPicPr>
        <p:blipFill>
          <a:blip r:embed="rId12" cstate="print"/>
          <a:srcRect/>
          <a:stretch>
            <a:fillRect/>
          </a:stretch>
        </p:blipFill>
        <p:spPr bwMode="auto">
          <a:xfrm>
            <a:off x="4629670" y="2566332"/>
            <a:ext cx="722136" cy="722136"/>
          </a:xfrm>
          <a:prstGeom prst="rect">
            <a:avLst/>
          </a:prstGeom>
          <a:noFill/>
        </p:spPr>
      </p:pic>
      <p:pic>
        <p:nvPicPr>
          <p:cNvPr id="23" name="Picture 2" descr="C:\Documents and Settings\lchignie\Mes documents\Mes images\Bibliothèque multimédia Microsoft\j0439819.png"/>
          <p:cNvPicPr>
            <a:picLocks noChangeAspect="1" noChangeArrowheads="1"/>
          </p:cNvPicPr>
          <p:nvPr/>
        </p:nvPicPr>
        <p:blipFill>
          <a:blip r:embed="rId11" cstate="print"/>
          <a:srcRect/>
          <a:stretch>
            <a:fillRect/>
          </a:stretch>
        </p:blipFill>
        <p:spPr bwMode="auto">
          <a:xfrm>
            <a:off x="3703629" y="3737201"/>
            <a:ext cx="660400" cy="660400"/>
          </a:xfrm>
          <a:prstGeom prst="rect">
            <a:avLst/>
          </a:prstGeom>
          <a:noFill/>
        </p:spPr>
      </p:pic>
      <p:pic>
        <p:nvPicPr>
          <p:cNvPr id="24" name="Picture 2" descr="C:\Documents and Settings\lchignie\Mes documents\Mes images\Bibliothèque multimédia Microsoft\j0439819.png"/>
          <p:cNvPicPr>
            <a:picLocks noChangeAspect="1" noChangeArrowheads="1"/>
          </p:cNvPicPr>
          <p:nvPr/>
        </p:nvPicPr>
        <p:blipFill>
          <a:blip r:embed="rId11" cstate="print"/>
          <a:srcRect/>
          <a:stretch>
            <a:fillRect/>
          </a:stretch>
        </p:blipFill>
        <p:spPr bwMode="auto">
          <a:xfrm>
            <a:off x="3675407" y="3618668"/>
            <a:ext cx="660400" cy="660400"/>
          </a:xfrm>
          <a:prstGeom prst="rect">
            <a:avLst/>
          </a:prstGeom>
          <a:noFill/>
        </p:spPr>
      </p:pic>
      <p:pic>
        <p:nvPicPr>
          <p:cNvPr id="25" name="Picture 2" descr="C:\Documents and Settings\lchignie\Mes documents\Mes images\Bibliothèque multimédia Microsoft\j0439819.png"/>
          <p:cNvPicPr>
            <a:picLocks noChangeAspect="1" noChangeArrowheads="1"/>
          </p:cNvPicPr>
          <p:nvPr/>
        </p:nvPicPr>
        <p:blipFill>
          <a:blip r:embed="rId11" cstate="print"/>
          <a:srcRect/>
          <a:stretch>
            <a:fillRect/>
          </a:stretch>
        </p:blipFill>
        <p:spPr bwMode="auto">
          <a:xfrm>
            <a:off x="3681051" y="3500135"/>
            <a:ext cx="660400" cy="660400"/>
          </a:xfrm>
          <a:prstGeom prst="rect">
            <a:avLst/>
          </a:prstGeom>
          <a:noFill/>
        </p:spPr>
      </p:pic>
      <p:pic>
        <p:nvPicPr>
          <p:cNvPr id="26" name="Picture 2" descr="C:\Documents and Settings\lchignie\Mes documents\Mes images\Bibliothèque multimédia Microsoft\j0439819.png"/>
          <p:cNvPicPr>
            <a:picLocks noChangeAspect="1" noChangeArrowheads="1"/>
          </p:cNvPicPr>
          <p:nvPr/>
        </p:nvPicPr>
        <p:blipFill>
          <a:blip r:embed="rId11" cstate="print"/>
          <a:srcRect/>
          <a:stretch>
            <a:fillRect/>
          </a:stretch>
        </p:blipFill>
        <p:spPr bwMode="auto">
          <a:xfrm>
            <a:off x="3675407" y="3381602"/>
            <a:ext cx="660400" cy="660400"/>
          </a:xfrm>
          <a:prstGeom prst="rect">
            <a:avLst/>
          </a:prstGeom>
          <a:noFill/>
        </p:spPr>
      </p:pic>
      <p:pic>
        <p:nvPicPr>
          <p:cNvPr id="27" name="Picture 2" descr="C:\Documents and Settings\lchignie\Mes documents\Mes images\Bibliothèque multimédia Microsoft\j0439819.png"/>
          <p:cNvPicPr>
            <a:picLocks noChangeAspect="1" noChangeArrowheads="1"/>
          </p:cNvPicPr>
          <p:nvPr/>
        </p:nvPicPr>
        <p:blipFill>
          <a:blip r:embed="rId11" cstate="print"/>
          <a:srcRect/>
          <a:stretch>
            <a:fillRect/>
          </a:stretch>
        </p:blipFill>
        <p:spPr bwMode="auto">
          <a:xfrm>
            <a:off x="3681052" y="3240490"/>
            <a:ext cx="660400" cy="660400"/>
          </a:xfrm>
          <a:prstGeom prst="rect">
            <a:avLst/>
          </a:prstGeom>
          <a:noFill/>
        </p:spPr>
      </p:pic>
      <p:pic>
        <p:nvPicPr>
          <p:cNvPr id="28" name="Picture 2" descr="C:\Documents and Settings\lchignie\Mes documents\Mes images\Bibliothèque multimédia Microsoft\j0439819.png"/>
          <p:cNvPicPr>
            <a:picLocks noChangeAspect="1" noChangeArrowheads="1"/>
          </p:cNvPicPr>
          <p:nvPr/>
        </p:nvPicPr>
        <p:blipFill>
          <a:blip r:embed="rId11" cstate="print"/>
          <a:srcRect/>
          <a:stretch>
            <a:fillRect/>
          </a:stretch>
        </p:blipFill>
        <p:spPr bwMode="auto">
          <a:xfrm>
            <a:off x="3664118" y="3121957"/>
            <a:ext cx="660400" cy="660400"/>
          </a:xfrm>
          <a:prstGeom prst="rect">
            <a:avLst/>
          </a:prstGeom>
          <a:noFill/>
        </p:spPr>
      </p:pic>
      <p:pic>
        <p:nvPicPr>
          <p:cNvPr id="29" name="Picture 2" descr="C:\Documents and Settings\lchignie\Mes documents\Mes images\Bibliothèque multimédia Microsoft\j0439819.png"/>
          <p:cNvPicPr>
            <a:picLocks noChangeAspect="1" noChangeArrowheads="1"/>
          </p:cNvPicPr>
          <p:nvPr/>
        </p:nvPicPr>
        <p:blipFill>
          <a:blip r:embed="rId11" cstate="print"/>
          <a:srcRect/>
          <a:stretch>
            <a:fillRect/>
          </a:stretch>
        </p:blipFill>
        <p:spPr bwMode="auto">
          <a:xfrm>
            <a:off x="3635896" y="2980845"/>
            <a:ext cx="660400" cy="660400"/>
          </a:xfrm>
          <a:prstGeom prst="rect">
            <a:avLst/>
          </a:prstGeom>
          <a:noFill/>
        </p:spPr>
      </p:pic>
      <p:sp>
        <p:nvSpPr>
          <p:cNvPr id="3" name="TextBox 2"/>
          <p:cNvSpPr txBox="1"/>
          <p:nvPr/>
        </p:nvSpPr>
        <p:spPr>
          <a:xfrm>
            <a:off x="6182584" y="2924200"/>
            <a:ext cx="2818572"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dirty="0" smtClean="0"/>
              <a:t>1.</a:t>
            </a:r>
            <a:r>
              <a:rPr lang="zh-CN" altLang="en-US" dirty="0" smtClean="0"/>
              <a:t>如何减少重复工作</a:t>
            </a:r>
            <a:endParaRPr lang="zh-CN" altLang="en-US" dirty="0"/>
          </a:p>
        </p:txBody>
      </p:sp>
      <p:sp>
        <p:nvSpPr>
          <p:cNvPr id="33" name="TextBox 32"/>
          <p:cNvSpPr txBox="1"/>
          <p:nvPr/>
        </p:nvSpPr>
        <p:spPr>
          <a:xfrm>
            <a:off x="6182584" y="3386338"/>
            <a:ext cx="2818572"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dirty="0" smtClean="0"/>
              <a:t>2.</a:t>
            </a:r>
            <a:r>
              <a:rPr lang="zh-CN" altLang="en-US" dirty="0" smtClean="0"/>
              <a:t>如何让软件</a:t>
            </a:r>
            <a:r>
              <a:rPr lang="zh-CN" altLang="en-US" smtClean="0"/>
              <a:t>为我服务</a:t>
            </a:r>
            <a:endParaRPr lang="zh-CN" altLang="en-US" dirty="0"/>
          </a:p>
        </p:txBody>
      </p:sp>
      <p:sp>
        <p:nvSpPr>
          <p:cNvPr id="34" name="TextBox 33"/>
          <p:cNvSpPr txBox="1"/>
          <p:nvPr/>
        </p:nvSpPr>
        <p:spPr>
          <a:xfrm>
            <a:off x="6182584" y="3851756"/>
            <a:ext cx="2818572"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dirty="0" smtClean="0"/>
              <a:t>3.</a:t>
            </a:r>
            <a:r>
              <a:rPr lang="zh-CN" altLang="en-US" dirty="0" smtClean="0"/>
              <a:t>如何让大家都成为专家</a:t>
            </a:r>
            <a:endParaRPr lang="zh-CN" altLang="en-US" dirty="0"/>
          </a:p>
        </p:txBody>
      </p:sp>
      <p:sp>
        <p:nvSpPr>
          <p:cNvPr id="31" name="TextBox 30"/>
          <p:cNvSpPr txBox="1"/>
          <p:nvPr/>
        </p:nvSpPr>
        <p:spPr>
          <a:xfrm>
            <a:off x="6182584" y="4295866"/>
            <a:ext cx="2818572"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dirty="0" smtClean="0"/>
              <a:t>。。。</a:t>
            </a:r>
            <a:endParaRPr lang="zh-CN" altLang="en-US" dirty="0"/>
          </a:p>
        </p:txBody>
      </p:sp>
    </p:spTree>
    <p:extLst>
      <p:ext uri="{BB962C8B-B14F-4D97-AF65-F5344CB8AC3E}">
        <p14:creationId xmlns:p14="http://schemas.microsoft.com/office/powerpoint/2010/main" val="95758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4"/>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1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par>
                                <p:cTn id="24" presetID="5" presetClass="entr" presetSubtype="1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checkerboard(across)">
                                      <p:cBhvr>
                                        <p:cTn id="26" dur="500"/>
                                        <p:tgtEl>
                                          <p:spTgt spid="22"/>
                                        </p:tgtEl>
                                      </p:cBhvr>
                                    </p:animEffect>
                                  </p:childTnLst>
                                </p:cTn>
                              </p:par>
                              <p:par>
                                <p:cTn id="27" presetID="5" presetClass="entr" presetSubtype="1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checkerboard(across)">
                                      <p:cBhvr>
                                        <p:cTn id="29" dur="1000"/>
                                        <p:tgtEl>
                                          <p:spTgt spid="15"/>
                                        </p:tgtEl>
                                      </p:cBhvr>
                                    </p:animEffect>
                                  </p:childTnLst>
                                </p:cTn>
                              </p:par>
                            </p:childTnLst>
                          </p:cTn>
                        </p:par>
                        <p:par>
                          <p:cTn id="30" fill="hold">
                            <p:stCondLst>
                              <p:cond delay="3500"/>
                            </p:stCondLst>
                            <p:childTnLst>
                              <p:par>
                                <p:cTn id="31" presetID="5" presetClass="entr" presetSubtype="1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checkerboard(across)">
                                      <p:cBhvr>
                                        <p:cTn id="33" dur="250"/>
                                        <p:tgtEl>
                                          <p:spTgt spid="16"/>
                                        </p:tgtEl>
                                      </p:cBhvr>
                                    </p:animEffect>
                                  </p:childTnLst>
                                </p:cTn>
                              </p:par>
                            </p:childTnLst>
                          </p:cTn>
                        </p:par>
                        <p:par>
                          <p:cTn id="34" fill="hold">
                            <p:stCondLst>
                              <p:cond delay="3750"/>
                            </p:stCondLst>
                            <p:childTnLst>
                              <p:par>
                                <p:cTn id="35" presetID="5" presetClass="entr" presetSubtype="10"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checkerboard(across)">
                                      <p:cBhvr>
                                        <p:cTn id="37" dur="250"/>
                                        <p:tgtEl>
                                          <p:spTgt spid="17"/>
                                        </p:tgtEl>
                                      </p:cBhvr>
                                    </p:animEffect>
                                  </p:childTnLst>
                                </p:cTn>
                              </p:par>
                            </p:childTnLst>
                          </p:cTn>
                        </p:par>
                        <p:par>
                          <p:cTn id="38" fill="hold">
                            <p:stCondLst>
                              <p:cond delay="4000"/>
                            </p:stCondLst>
                            <p:childTnLst>
                              <p:par>
                                <p:cTn id="39" presetID="5" presetClass="entr" presetSubtype="10" fill="hold"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checkerboard(across)">
                                      <p:cBhvr>
                                        <p:cTn id="41" dur="250"/>
                                        <p:tgtEl>
                                          <p:spTgt spid="18"/>
                                        </p:tgtEl>
                                      </p:cBhvr>
                                    </p:animEffect>
                                  </p:childTnLst>
                                </p:cTn>
                              </p:par>
                            </p:childTnLst>
                          </p:cTn>
                        </p:par>
                        <p:par>
                          <p:cTn id="42" fill="hold">
                            <p:stCondLst>
                              <p:cond delay="4250"/>
                            </p:stCondLst>
                            <p:childTnLst>
                              <p:par>
                                <p:cTn id="43" presetID="5" presetClass="entr" presetSubtype="10" fill="hold"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checkerboard(across)">
                                      <p:cBhvr>
                                        <p:cTn id="45" dur="250"/>
                                        <p:tgtEl>
                                          <p:spTgt spid="19"/>
                                        </p:tgtEl>
                                      </p:cBhvr>
                                    </p:animEffect>
                                  </p:childTnLst>
                                </p:cTn>
                              </p:par>
                            </p:childTnLst>
                          </p:cTn>
                        </p:par>
                        <p:par>
                          <p:cTn id="46" fill="hold">
                            <p:stCondLst>
                              <p:cond delay="4500"/>
                            </p:stCondLst>
                            <p:childTnLst>
                              <p:par>
                                <p:cTn id="47" presetID="5" presetClass="entr" presetSubtype="10"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checkerboard(across)">
                                      <p:cBhvr>
                                        <p:cTn id="49" dur="250"/>
                                        <p:tgtEl>
                                          <p:spTgt spid="20"/>
                                        </p:tgtEl>
                                      </p:cBhvr>
                                    </p:animEffect>
                                  </p:childTnLst>
                                </p:cTn>
                              </p:par>
                            </p:childTnLst>
                          </p:cTn>
                        </p:par>
                        <p:par>
                          <p:cTn id="50" fill="hold">
                            <p:stCondLst>
                              <p:cond delay="4750"/>
                            </p:stCondLst>
                            <p:childTnLst>
                              <p:par>
                                <p:cTn id="51" presetID="5" presetClass="entr" presetSubtype="10" fill="hold"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checkerboard(across)">
                                      <p:cBhvr>
                                        <p:cTn id="53" dur="250"/>
                                        <p:tgtEl>
                                          <p:spTgt spid="21"/>
                                        </p:tgtEl>
                                      </p:cBhvr>
                                    </p:animEffect>
                                  </p:childTnLst>
                                </p:cTn>
                              </p:par>
                            </p:childTnLst>
                          </p:cTn>
                        </p:par>
                        <p:par>
                          <p:cTn id="54" fill="hold">
                            <p:stCondLst>
                              <p:cond delay="5000"/>
                            </p:stCondLst>
                            <p:childTnLst>
                              <p:par>
                                <p:cTn id="55" presetID="5" presetClass="entr" presetSubtype="10" fill="hold"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checkerboard(across)">
                                      <p:cBhvr>
                                        <p:cTn id="57" dur="250"/>
                                        <p:tgtEl>
                                          <p:spTgt spid="23"/>
                                        </p:tgtEl>
                                      </p:cBhvr>
                                    </p:animEffect>
                                  </p:childTnLst>
                                </p:cTn>
                              </p:par>
                            </p:childTnLst>
                          </p:cTn>
                        </p:par>
                        <p:par>
                          <p:cTn id="58" fill="hold">
                            <p:stCondLst>
                              <p:cond delay="5250"/>
                            </p:stCondLst>
                            <p:childTnLst>
                              <p:par>
                                <p:cTn id="59" presetID="5" presetClass="entr" presetSubtype="10" fill="hold" nodeType="after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checkerboard(across)">
                                      <p:cBhvr>
                                        <p:cTn id="61" dur="250"/>
                                        <p:tgtEl>
                                          <p:spTgt spid="24"/>
                                        </p:tgtEl>
                                      </p:cBhvr>
                                    </p:animEffect>
                                  </p:childTnLst>
                                </p:cTn>
                              </p:par>
                            </p:childTnLst>
                          </p:cTn>
                        </p:par>
                        <p:par>
                          <p:cTn id="62" fill="hold">
                            <p:stCondLst>
                              <p:cond delay="5500"/>
                            </p:stCondLst>
                            <p:childTnLst>
                              <p:par>
                                <p:cTn id="63" presetID="5" presetClass="entr" presetSubtype="10" fill="hold"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checkerboard(across)">
                                      <p:cBhvr>
                                        <p:cTn id="65" dur="250"/>
                                        <p:tgtEl>
                                          <p:spTgt spid="25"/>
                                        </p:tgtEl>
                                      </p:cBhvr>
                                    </p:animEffect>
                                  </p:childTnLst>
                                </p:cTn>
                              </p:par>
                            </p:childTnLst>
                          </p:cTn>
                        </p:par>
                        <p:par>
                          <p:cTn id="66" fill="hold">
                            <p:stCondLst>
                              <p:cond delay="5750"/>
                            </p:stCondLst>
                            <p:childTnLst>
                              <p:par>
                                <p:cTn id="67" presetID="5" presetClass="entr" presetSubtype="10" fill="hold"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checkerboard(across)">
                                      <p:cBhvr>
                                        <p:cTn id="69" dur="250"/>
                                        <p:tgtEl>
                                          <p:spTgt spid="26"/>
                                        </p:tgtEl>
                                      </p:cBhvr>
                                    </p:animEffect>
                                  </p:childTnLst>
                                </p:cTn>
                              </p:par>
                            </p:childTnLst>
                          </p:cTn>
                        </p:par>
                        <p:par>
                          <p:cTn id="70" fill="hold">
                            <p:stCondLst>
                              <p:cond delay="6000"/>
                            </p:stCondLst>
                            <p:childTnLst>
                              <p:par>
                                <p:cTn id="71" presetID="5" presetClass="entr" presetSubtype="10" fill="hold"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checkerboard(across)">
                                      <p:cBhvr>
                                        <p:cTn id="73" dur="250"/>
                                        <p:tgtEl>
                                          <p:spTgt spid="27"/>
                                        </p:tgtEl>
                                      </p:cBhvr>
                                    </p:animEffect>
                                  </p:childTnLst>
                                </p:cTn>
                              </p:par>
                            </p:childTnLst>
                          </p:cTn>
                        </p:par>
                        <p:par>
                          <p:cTn id="74" fill="hold">
                            <p:stCondLst>
                              <p:cond delay="6250"/>
                            </p:stCondLst>
                            <p:childTnLst>
                              <p:par>
                                <p:cTn id="75" presetID="5" presetClass="entr" presetSubtype="10" fill="hold" nodeType="after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checkerboard(across)">
                                      <p:cBhvr>
                                        <p:cTn id="77" dur="250"/>
                                        <p:tgtEl>
                                          <p:spTgt spid="28"/>
                                        </p:tgtEl>
                                      </p:cBhvr>
                                    </p:animEffect>
                                  </p:childTnLst>
                                </p:cTn>
                              </p:par>
                            </p:childTnLst>
                          </p:cTn>
                        </p:par>
                        <p:par>
                          <p:cTn id="78" fill="hold">
                            <p:stCondLst>
                              <p:cond delay="6500"/>
                            </p:stCondLst>
                            <p:childTnLst>
                              <p:par>
                                <p:cTn id="79" presetID="5" presetClass="entr" presetSubtype="10" fill="hold" nodeType="after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checkerboard(across)">
                                      <p:cBhvr>
                                        <p:cTn id="81" dur="250"/>
                                        <p:tgtEl>
                                          <p:spTgt spid="29"/>
                                        </p:tgtEl>
                                      </p:cBhvr>
                                    </p:animEffect>
                                  </p:childTnLst>
                                </p:cTn>
                              </p:par>
                            </p:childTnLst>
                          </p:cTn>
                        </p:par>
                      </p:childTnLst>
                    </p:cTn>
                  </p:par>
                  <p:par>
                    <p:cTn id="82" fill="hold">
                      <p:stCondLst>
                        <p:cond delay="indefinite"/>
                      </p:stCondLst>
                      <p:childTnLst>
                        <p:par>
                          <p:cTn id="83" fill="hold">
                            <p:stCondLst>
                              <p:cond delay="0"/>
                            </p:stCondLst>
                            <p:childTnLst>
                              <p:par>
                                <p:cTn id="84" presetID="16" presetClass="entr" presetSubtype="21" fill="hold" grpId="0" nodeType="click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barn(inVertical)">
                                      <p:cBhvr>
                                        <p:cTn id="86" dur="500"/>
                                        <p:tgtEl>
                                          <p:spTgt spid="3"/>
                                        </p:tgtEl>
                                      </p:cBhvr>
                                    </p:animEffect>
                                  </p:childTnLst>
                                </p:cTn>
                              </p:par>
                              <p:par>
                                <p:cTn id="87" presetID="16" presetClass="entr" presetSubtype="21"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barn(inVertical)">
                                      <p:cBhvr>
                                        <p:cTn id="89" dur="500"/>
                                        <p:tgtEl>
                                          <p:spTgt spid="33"/>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barn(inVertical)">
                                      <p:cBhvr>
                                        <p:cTn id="92" dur="500"/>
                                        <p:tgtEl>
                                          <p:spTgt spid="34"/>
                                        </p:tgtEl>
                                      </p:cBhvr>
                                    </p:animEffect>
                                  </p:childTnLst>
                                </p:cTn>
                              </p:par>
                              <p:par>
                                <p:cTn id="93" presetID="16" presetClass="entr" presetSubtype="21"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barn(inVertical)">
                                      <p:cBhvr>
                                        <p:cTn id="9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3" grpId="0" animBg="1"/>
      <p:bldP spid="34"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79512" y="2060848"/>
            <a:ext cx="8878691" cy="1942155"/>
            <a:chOff x="179512" y="2060848"/>
            <a:chExt cx="8878691" cy="1942155"/>
          </a:xfrm>
        </p:grpSpPr>
        <p:grpSp>
          <p:nvGrpSpPr>
            <p:cNvPr id="11" name="组合 10"/>
            <p:cNvGrpSpPr/>
            <p:nvPr/>
          </p:nvGrpSpPr>
          <p:grpSpPr>
            <a:xfrm>
              <a:off x="179512" y="2060848"/>
              <a:ext cx="8878691" cy="1942155"/>
              <a:chOff x="179512" y="2060848"/>
              <a:chExt cx="8878691" cy="1942155"/>
            </a:xfrm>
          </p:grpSpPr>
          <p:sp>
            <p:nvSpPr>
              <p:cNvPr id="47" name="圆角矩形 46"/>
              <p:cNvSpPr/>
              <p:nvPr/>
            </p:nvSpPr>
            <p:spPr bwMode="auto">
              <a:xfrm>
                <a:off x="179512" y="2060848"/>
                <a:ext cx="8878691" cy="1768826"/>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63" name="上箭头 62"/>
              <p:cNvSpPr/>
              <p:nvPr/>
            </p:nvSpPr>
            <p:spPr bwMode="auto">
              <a:xfrm>
                <a:off x="3815479" y="3671348"/>
                <a:ext cx="1686763" cy="331655"/>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endParaRPr lang="zh-CN" altLang="en-US">
                  <a:latin typeface="Arial" charset="0"/>
                  <a:ea typeface="黑体" pitchFamily="2" charset="-122"/>
                </a:endParaRPr>
              </a:p>
            </p:txBody>
          </p:sp>
        </p:grpSp>
        <p:sp>
          <p:nvSpPr>
            <p:cNvPr id="65" name="矩形 64"/>
            <p:cNvSpPr/>
            <p:nvPr/>
          </p:nvSpPr>
          <p:spPr>
            <a:xfrm>
              <a:off x="6850315" y="2699628"/>
              <a:ext cx="1826141" cy="3385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sz="1600" dirty="0"/>
                <a:t>电磁计算</a:t>
              </a:r>
              <a:r>
                <a:rPr lang="zh-CN" altLang="en-US" sz="1600" dirty="0" smtClean="0"/>
                <a:t>设计系统</a:t>
              </a:r>
              <a:endParaRPr lang="zh-CN" altLang="en-US" sz="1600" dirty="0"/>
            </a:p>
          </p:txBody>
        </p:sp>
        <p:sp>
          <p:nvSpPr>
            <p:cNvPr id="66" name="矩形 65"/>
            <p:cNvSpPr/>
            <p:nvPr/>
          </p:nvSpPr>
          <p:spPr>
            <a:xfrm>
              <a:off x="2553277" y="3203684"/>
              <a:ext cx="1871025" cy="3385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en-US" altLang="zh-CN" sz="1600" dirty="0" smtClean="0">
                  <a:solidFill>
                    <a:schemeClr val="dk1"/>
                  </a:solidFill>
                  <a:latin typeface="+mn-lt"/>
                  <a:ea typeface="+mn-ea"/>
                </a:rPr>
                <a:t>EMC</a:t>
              </a:r>
              <a:r>
                <a:rPr lang="zh-CN" altLang="en-US" sz="1600" dirty="0" smtClean="0">
                  <a:solidFill>
                    <a:schemeClr val="dk1"/>
                  </a:solidFill>
                  <a:latin typeface="+mn-lt"/>
                  <a:ea typeface="+mn-ea"/>
                </a:rPr>
                <a:t>计算设计系统</a:t>
              </a:r>
              <a:endParaRPr lang="zh-CN" altLang="en-US" sz="1600" dirty="0">
                <a:solidFill>
                  <a:schemeClr val="dk1"/>
                </a:solidFill>
                <a:latin typeface="+mn-lt"/>
                <a:ea typeface="+mn-ea"/>
              </a:endParaRPr>
            </a:p>
          </p:txBody>
        </p:sp>
        <p:sp>
          <p:nvSpPr>
            <p:cNvPr id="67" name="矩形 66"/>
            <p:cNvSpPr/>
            <p:nvPr/>
          </p:nvSpPr>
          <p:spPr>
            <a:xfrm>
              <a:off x="467544" y="2699628"/>
              <a:ext cx="1826141" cy="3385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sz="1600" dirty="0"/>
                <a:t>发</a:t>
              </a:r>
              <a:r>
                <a:rPr lang="zh-CN" altLang="en-US" sz="1600" dirty="0" smtClean="0">
                  <a:solidFill>
                    <a:schemeClr val="dk1"/>
                  </a:solidFill>
                </a:rPr>
                <a:t>热</a:t>
              </a:r>
              <a:r>
                <a:rPr lang="zh-CN" altLang="en-US" sz="1600" dirty="0">
                  <a:solidFill>
                    <a:schemeClr val="dk1"/>
                  </a:solidFill>
                </a:rPr>
                <a:t>计算</a:t>
              </a:r>
              <a:r>
                <a:rPr lang="zh-CN" altLang="en-US" sz="1600" dirty="0" smtClean="0">
                  <a:solidFill>
                    <a:schemeClr val="dk1"/>
                  </a:solidFill>
                </a:rPr>
                <a:t>设计</a:t>
              </a:r>
              <a:r>
                <a:rPr lang="zh-CN" altLang="en-US" sz="1600" dirty="0"/>
                <a:t>系统</a:t>
              </a:r>
              <a:endParaRPr lang="zh-CN" altLang="en-US" sz="1600" dirty="0">
                <a:solidFill>
                  <a:schemeClr val="dk1"/>
                </a:solidFill>
              </a:endParaRPr>
            </a:p>
          </p:txBody>
        </p:sp>
        <p:sp>
          <p:nvSpPr>
            <p:cNvPr id="68" name="矩形 67"/>
            <p:cNvSpPr/>
            <p:nvPr/>
          </p:nvSpPr>
          <p:spPr>
            <a:xfrm>
              <a:off x="2578926" y="2699628"/>
              <a:ext cx="1826141" cy="3385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sz="1600" dirty="0" smtClean="0">
                  <a:solidFill>
                    <a:schemeClr val="dk1"/>
                  </a:solidFill>
                  <a:latin typeface="+mn-lt"/>
                  <a:ea typeface="+mn-ea"/>
                </a:rPr>
                <a:t>强度计算设计系统</a:t>
              </a:r>
              <a:endParaRPr lang="zh-CN" altLang="en-US" sz="1600" dirty="0">
                <a:solidFill>
                  <a:schemeClr val="dk1"/>
                </a:solidFill>
                <a:latin typeface="+mn-lt"/>
                <a:ea typeface="+mn-ea"/>
              </a:endParaRPr>
            </a:p>
          </p:txBody>
        </p:sp>
        <p:sp>
          <p:nvSpPr>
            <p:cNvPr id="69" name="矩形 68"/>
            <p:cNvSpPr/>
            <p:nvPr/>
          </p:nvSpPr>
          <p:spPr>
            <a:xfrm>
              <a:off x="4690075" y="2708920"/>
              <a:ext cx="1826141" cy="3385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sz="1600" dirty="0" smtClean="0">
                  <a:solidFill>
                    <a:schemeClr val="dk1"/>
                  </a:solidFill>
                  <a:latin typeface="+mn-lt"/>
                  <a:ea typeface="+mn-ea"/>
                </a:rPr>
                <a:t>振动计算设计系统</a:t>
              </a:r>
              <a:endParaRPr lang="zh-CN" altLang="en-US" sz="1600" dirty="0">
                <a:solidFill>
                  <a:schemeClr val="dk1"/>
                </a:solidFill>
                <a:latin typeface="+mn-lt"/>
                <a:ea typeface="+mn-ea"/>
              </a:endParaRPr>
            </a:p>
          </p:txBody>
        </p:sp>
        <p:sp>
          <p:nvSpPr>
            <p:cNvPr id="70" name="矩形 69"/>
            <p:cNvSpPr/>
            <p:nvPr/>
          </p:nvSpPr>
          <p:spPr>
            <a:xfrm>
              <a:off x="6850315" y="3203684"/>
              <a:ext cx="1806905" cy="3385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sz="1600" dirty="0" smtClean="0">
                  <a:solidFill>
                    <a:schemeClr val="dk1"/>
                  </a:solidFill>
                  <a:latin typeface="+mn-lt"/>
                  <a:ea typeface="+mn-ea"/>
                </a:rPr>
                <a:t>多学科优化系统    </a:t>
              </a:r>
              <a:endParaRPr lang="zh-CN" altLang="en-US" sz="1600" dirty="0">
                <a:solidFill>
                  <a:schemeClr val="dk1"/>
                </a:solidFill>
                <a:latin typeface="+mn-lt"/>
                <a:ea typeface="+mn-ea"/>
              </a:endParaRPr>
            </a:p>
          </p:txBody>
        </p:sp>
        <p:sp>
          <p:nvSpPr>
            <p:cNvPr id="71" name="矩形 70"/>
            <p:cNvSpPr/>
            <p:nvPr/>
          </p:nvSpPr>
          <p:spPr>
            <a:xfrm>
              <a:off x="4690075" y="3203684"/>
              <a:ext cx="1826141" cy="3385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sz="1600" dirty="0">
                  <a:solidFill>
                    <a:schemeClr val="dk1"/>
                  </a:solidFill>
                  <a:latin typeface="+mn-lt"/>
                  <a:ea typeface="+mn-ea"/>
                </a:rPr>
                <a:t>冷却计算</a:t>
              </a:r>
              <a:r>
                <a:rPr lang="zh-CN" altLang="en-US" sz="1600" dirty="0" smtClean="0">
                  <a:solidFill>
                    <a:schemeClr val="dk1"/>
                  </a:solidFill>
                  <a:latin typeface="+mn-lt"/>
                  <a:ea typeface="+mn-ea"/>
                </a:rPr>
                <a:t>设计系统</a:t>
              </a:r>
              <a:endParaRPr lang="zh-CN" altLang="en-US" sz="1600" dirty="0">
                <a:solidFill>
                  <a:schemeClr val="dk1"/>
                </a:solidFill>
                <a:latin typeface="+mn-lt"/>
                <a:ea typeface="+mn-ea"/>
              </a:endParaRPr>
            </a:p>
          </p:txBody>
        </p:sp>
        <p:sp>
          <p:nvSpPr>
            <p:cNvPr id="72" name="矩形 71"/>
            <p:cNvSpPr/>
            <p:nvPr/>
          </p:nvSpPr>
          <p:spPr>
            <a:xfrm>
              <a:off x="467544" y="3203684"/>
              <a:ext cx="1826141" cy="338554"/>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sz="1600" dirty="0"/>
                <a:t>噪声</a:t>
              </a:r>
              <a:r>
                <a:rPr lang="zh-CN" altLang="en-US" sz="1600" dirty="0" smtClean="0">
                  <a:solidFill>
                    <a:schemeClr val="dk1"/>
                  </a:solidFill>
                </a:rPr>
                <a:t>计算设计系统</a:t>
              </a:r>
              <a:endParaRPr lang="zh-CN" altLang="en-US" sz="1600" dirty="0">
                <a:solidFill>
                  <a:schemeClr val="dk1"/>
                </a:solidFill>
              </a:endParaRPr>
            </a:p>
          </p:txBody>
        </p:sp>
      </p:grpSp>
      <p:sp>
        <p:nvSpPr>
          <p:cNvPr id="2" name="标题 1"/>
          <p:cNvSpPr>
            <a:spLocks noGrp="1"/>
          </p:cNvSpPr>
          <p:nvPr>
            <p:ph type="title"/>
          </p:nvPr>
        </p:nvSpPr>
        <p:spPr>
          <a:xfrm>
            <a:off x="214282" y="188640"/>
            <a:ext cx="7344370" cy="850901"/>
          </a:xfrm>
        </p:spPr>
        <p:txBody>
          <a:bodyPr>
            <a:normAutofit/>
          </a:bodyPr>
          <a:lstStyle/>
          <a:p>
            <a:r>
              <a:rPr lang="zh-CN" altLang="en-US" sz="2800" dirty="0" smtClean="0"/>
              <a:t>基于知识的仿真专用系统</a:t>
            </a:r>
            <a:endParaRPr lang="zh-CN" altLang="en-US" sz="2800" dirty="0"/>
          </a:p>
        </p:txBody>
      </p:sp>
      <p:sp>
        <p:nvSpPr>
          <p:cNvPr id="45" name="圆角矩形 44"/>
          <p:cNvSpPr/>
          <p:nvPr/>
        </p:nvSpPr>
        <p:spPr bwMode="auto">
          <a:xfrm>
            <a:off x="179512" y="5681026"/>
            <a:ext cx="8878691" cy="900100"/>
          </a:xfrm>
          <a:prstGeom prst="roundRect">
            <a:avLst/>
          </a:prstGeom>
          <a:solidFill>
            <a:srgbClr val="92D050"/>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endParaRPr lang="zh-CN" altLang="en-US" sz="1400">
              <a:latin typeface="Arial" charset="0"/>
              <a:ea typeface="黑体" pitchFamily="2" charset="-122"/>
            </a:endParaRPr>
          </a:p>
        </p:txBody>
      </p:sp>
      <p:grpSp>
        <p:nvGrpSpPr>
          <p:cNvPr id="4" name="组合 3"/>
          <p:cNvGrpSpPr/>
          <p:nvPr/>
        </p:nvGrpSpPr>
        <p:grpSpPr>
          <a:xfrm>
            <a:off x="257493" y="5753034"/>
            <a:ext cx="8655869" cy="648072"/>
            <a:chOff x="395536" y="5661248"/>
            <a:chExt cx="7992888" cy="648072"/>
          </a:xfrm>
        </p:grpSpPr>
        <p:sp>
          <p:nvSpPr>
            <p:cNvPr id="5" name="圆角矩形 4"/>
            <p:cNvSpPr/>
            <p:nvPr/>
          </p:nvSpPr>
          <p:spPr bwMode="auto">
            <a:xfrm>
              <a:off x="395536" y="5661248"/>
              <a:ext cx="1440160" cy="648072"/>
            </a:xfrm>
            <a:prstGeom prst="roundRect">
              <a:avLst/>
            </a:prstGeom>
            <a:solidFill>
              <a:schemeClr val="accent3">
                <a:lumMod val="40000"/>
                <a:lumOff val="60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zh-CN" altLang="en-US" sz="1600" dirty="0" smtClean="0">
                  <a:solidFill>
                    <a:schemeClr val="tx1"/>
                  </a:solidFill>
                  <a:latin typeface="Arial" charset="0"/>
                  <a:ea typeface="黑体" pitchFamily="2" charset="-122"/>
                </a:rPr>
                <a:t>经验计算方法</a:t>
              </a:r>
              <a:endParaRPr lang="zh-CN" altLang="en-US" sz="1600" dirty="0">
                <a:solidFill>
                  <a:schemeClr val="tx1"/>
                </a:solidFill>
                <a:latin typeface="Arial" charset="0"/>
                <a:ea typeface="黑体" pitchFamily="2" charset="-122"/>
              </a:endParaRPr>
            </a:p>
          </p:txBody>
        </p:sp>
        <p:sp>
          <p:nvSpPr>
            <p:cNvPr id="6" name="圆角矩形 5"/>
            <p:cNvSpPr/>
            <p:nvPr/>
          </p:nvSpPr>
          <p:spPr bwMode="auto">
            <a:xfrm>
              <a:off x="3630464" y="5661248"/>
              <a:ext cx="1440160" cy="648072"/>
            </a:xfrm>
            <a:prstGeom prst="roundRect">
              <a:avLst/>
            </a:prstGeom>
            <a:solidFill>
              <a:schemeClr val="accent3">
                <a:lumMod val="40000"/>
                <a:lumOff val="60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zh-CN" altLang="en-US" sz="1600">
                  <a:solidFill>
                    <a:schemeClr val="tx1"/>
                  </a:solidFill>
                  <a:latin typeface="Arial" charset="0"/>
                  <a:ea typeface="黑体" pitchFamily="2" charset="-122"/>
                </a:rPr>
                <a:t>有限体积法</a:t>
              </a:r>
            </a:p>
          </p:txBody>
        </p:sp>
        <p:sp>
          <p:nvSpPr>
            <p:cNvPr id="7" name="圆角矩形 6"/>
            <p:cNvSpPr/>
            <p:nvPr/>
          </p:nvSpPr>
          <p:spPr bwMode="auto">
            <a:xfrm>
              <a:off x="5292080" y="5661248"/>
              <a:ext cx="1440160" cy="648072"/>
            </a:xfrm>
            <a:prstGeom prst="roundRect">
              <a:avLst/>
            </a:prstGeom>
            <a:solidFill>
              <a:schemeClr val="accent3">
                <a:lumMod val="40000"/>
                <a:lumOff val="60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zh-CN" altLang="en-US" sz="1600" smtClean="0">
                  <a:solidFill>
                    <a:schemeClr val="tx1"/>
                  </a:solidFill>
                  <a:latin typeface="Arial" charset="0"/>
                  <a:ea typeface="黑体" pitchFamily="2" charset="-122"/>
                </a:rPr>
                <a:t>有限元法</a:t>
              </a:r>
              <a:endParaRPr lang="zh-CN" altLang="en-US" sz="1600">
                <a:solidFill>
                  <a:schemeClr val="tx1"/>
                </a:solidFill>
                <a:latin typeface="Arial" charset="0"/>
                <a:ea typeface="黑体" pitchFamily="2" charset="-122"/>
              </a:endParaRPr>
            </a:p>
          </p:txBody>
        </p:sp>
        <p:sp>
          <p:nvSpPr>
            <p:cNvPr id="8" name="圆角矩形 7"/>
            <p:cNvSpPr/>
            <p:nvPr/>
          </p:nvSpPr>
          <p:spPr bwMode="auto">
            <a:xfrm>
              <a:off x="1979712" y="5661248"/>
              <a:ext cx="1440160" cy="648072"/>
            </a:xfrm>
            <a:prstGeom prst="roundRect">
              <a:avLst/>
            </a:prstGeom>
            <a:solidFill>
              <a:schemeClr val="accent3">
                <a:lumMod val="40000"/>
                <a:lumOff val="60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zh-CN" altLang="en-US" sz="1600">
                  <a:solidFill>
                    <a:schemeClr val="tx1"/>
                  </a:solidFill>
                  <a:latin typeface="Arial" charset="0"/>
                  <a:ea typeface="黑体" pitchFamily="2" charset="-122"/>
                </a:rPr>
                <a:t>有限差分法</a:t>
              </a:r>
            </a:p>
          </p:txBody>
        </p:sp>
        <p:sp>
          <p:nvSpPr>
            <p:cNvPr id="9" name="圆角矩形 8"/>
            <p:cNvSpPr/>
            <p:nvPr/>
          </p:nvSpPr>
          <p:spPr bwMode="auto">
            <a:xfrm>
              <a:off x="6948264" y="5661248"/>
              <a:ext cx="1440160" cy="648072"/>
            </a:xfrm>
            <a:prstGeom prst="roundRect">
              <a:avLst/>
            </a:prstGeom>
            <a:solidFill>
              <a:schemeClr val="accent3">
                <a:lumMod val="40000"/>
                <a:lumOff val="60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a:r>
                <a:rPr lang="zh-CN" altLang="en-US" sz="1600" dirty="0" smtClean="0">
                  <a:solidFill>
                    <a:schemeClr val="tx1"/>
                  </a:solidFill>
                  <a:latin typeface="Arial" charset="0"/>
                  <a:ea typeface="黑体" pitchFamily="2" charset="-122"/>
                </a:rPr>
                <a:t>边界元法</a:t>
              </a:r>
              <a:endParaRPr lang="zh-CN" altLang="en-US" sz="1600" dirty="0">
                <a:solidFill>
                  <a:schemeClr val="tx1"/>
                </a:solidFill>
                <a:latin typeface="Arial" charset="0"/>
                <a:ea typeface="黑体" pitchFamily="2" charset="-122"/>
              </a:endParaRPr>
            </a:p>
          </p:txBody>
        </p:sp>
      </p:grpSp>
      <p:grpSp>
        <p:nvGrpSpPr>
          <p:cNvPr id="12" name="组合 11"/>
          <p:cNvGrpSpPr/>
          <p:nvPr/>
        </p:nvGrpSpPr>
        <p:grpSpPr>
          <a:xfrm>
            <a:off x="179514" y="3949953"/>
            <a:ext cx="8878688" cy="866977"/>
            <a:chOff x="1142618" y="3573016"/>
            <a:chExt cx="7379551" cy="1008112"/>
          </a:xfrm>
          <a:solidFill>
            <a:srgbClr val="92D050"/>
          </a:solidFill>
        </p:grpSpPr>
        <p:sp>
          <p:nvSpPr>
            <p:cNvPr id="26" name="圆角矩形 25"/>
            <p:cNvSpPr/>
            <p:nvPr/>
          </p:nvSpPr>
          <p:spPr bwMode="auto">
            <a:xfrm>
              <a:off x="1142618" y="3573016"/>
              <a:ext cx="7379551" cy="864096"/>
            </a:xfrm>
            <a:prstGeom prst="roundRect">
              <a:avLst/>
            </a:prstGeom>
            <a:grp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b" anchorCtr="0" forceAA="0" compatLnSpc="1">
              <a:prstTxWarp prst="textNoShape">
                <a:avLst/>
              </a:prstTxWarp>
              <a:noAutofit/>
            </a:bodyPr>
            <a:lstStyle/>
            <a:p>
              <a:pPr algn="ctr"/>
              <a:r>
                <a:rPr lang="en-US" altLang="zh-CN" dirty="0" smtClean="0">
                  <a:solidFill>
                    <a:schemeClr val="tx1"/>
                  </a:solidFill>
                  <a:latin typeface="Arial" charset="0"/>
                  <a:ea typeface="黑体" pitchFamily="2" charset="-122"/>
                </a:rPr>
                <a:t>Workbench</a:t>
              </a:r>
              <a:r>
                <a:rPr lang="zh-CN" altLang="en-US" dirty="0" smtClean="0">
                  <a:solidFill>
                    <a:schemeClr val="tx1"/>
                  </a:solidFill>
                  <a:latin typeface="Arial" charset="0"/>
                  <a:ea typeface="黑体" pitchFamily="2" charset="-122"/>
                </a:rPr>
                <a:t>集成框架</a:t>
              </a:r>
              <a:endParaRPr lang="zh-CN" altLang="en-US" dirty="0">
                <a:solidFill>
                  <a:schemeClr val="tx1"/>
                </a:solidFill>
                <a:latin typeface="Arial" charset="0"/>
                <a:ea typeface="黑体" pitchFamily="2" charset="-122"/>
              </a:endParaRPr>
            </a:p>
          </p:txBody>
        </p:sp>
        <p:sp>
          <p:nvSpPr>
            <p:cNvPr id="31" name="上箭头 30"/>
            <p:cNvSpPr/>
            <p:nvPr/>
          </p:nvSpPr>
          <p:spPr bwMode="auto">
            <a:xfrm>
              <a:off x="1875410" y="4335213"/>
              <a:ext cx="234026" cy="216024"/>
            </a:xfrm>
            <a:prstGeom prst="upArrow">
              <a:avLst/>
            </a:prstGeom>
            <a:grp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32" name="上箭头 31"/>
            <p:cNvSpPr/>
            <p:nvPr/>
          </p:nvSpPr>
          <p:spPr bwMode="auto">
            <a:xfrm>
              <a:off x="3269263" y="4329099"/>
              <a:ext cx="234026" cy="216024"/>
            </a:xfrm>
            <a:prstGeom prst="upArrow">
              <a:avLst/>
            </a:prstGeom>
            <a:grp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33" name="上箭头 32"/>
            <p:cNvSpPr/>
            <p:nvPr/>
          </p:nvSpPr>
          <p:spPr bwMode="auto">
            <a:xfrm>
              <a:off x="4616708" y="4352090"/>
              <a:ext cx="234026" cy="216024"/>
            </a:xfrm>
            <a:prstGeom prst="upArrow">
              <a:avLst/>
            </a:prstGeom>
            <a:grp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34" name="上箭头 33"/>
            <p:cNvSpPr/>
            <p:nvPr/>
          </p:nvSpPr>
          <p:spPr bwMode="auto">
            <a:xfrm>
              <a:off x="5895147" y="4365104"/>
              <a:ext cx="234026" cy="216024"/>
            </a:xfrm>
            <a:prstGeom prst="upArrow">
              <a:avLst/>
            </a:prstGeom>
            <a:grp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35" name="上箭头 34"/>
            <p:cNvSpPr/>
            <p:nvPr/>
          </p:nvSpPr>
          <p:spPr bwMode="auto">
            <a:xfrm>
              <a:off x="7551331" y="4365104"/>
              <a:ext cx="234026" cy="216024"/>
            </a:xfrm>
            <a:prstGeom prst="upArrow">
              <a:avLst/>
            </a:prstGeom>
            <a:grp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grpSp>
        <p:nvGrpSpPr>
          <p:cNvPr id="10" name="组合 9"/>
          <p:cNvGrpSpPr/>
          <p:nvPr/>
        </p:nvGrpSpPr>
        <p:grpSpPr>
          <a:xfrm>
            <a:off x="179513" y="4816930"/>
            <a:ext cx="8878690" cy="864096"/>
            <a:chOff x="179513" y="4816930"/>
            <a:chExt cx="8878690" cy="864096"/>
          </a:xfrm>
        </p:grpSpPr>
        <p:sp>
          <p:nvSpPr>
            <p:cNvPr id="46" name="圆角矩形 45"/>
            <p:cNvSpPr/>
            <p:nvPr/>
          </p:nvSpPr>
          <p:spPr bwMode="auto">
            <a:xfrm>
              <a:off x="179513" y="4816930"/>
              <a:ext cx="8878690" cy="720080"/>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7" name="折角形 16"/>
            <p:cNvSpPr/>
            <p:nvPr/>
          </p:nvSpPr>
          <p:spPr bwMode="auto">
            <a:xfrm>
              <a:off x="539552" y="4888938"/>
              <a:ext cx="1584102" cy="576064"/>
            </a:xfrm>
            <a:prstGeom prst="foldedCorner">
              <a:avLst/>
            </a:prstGeom>
            <a:solidFill>
              <a:schemeClr val="accent3">
                <a:lumMod val="40000"/>
                <a:lumOff val="60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400" dirty="0" smtClean="0">
                  <a:solidFill>
                    <a:schemeClr val="tx1"/>
                  </a:solidFill>
                  <a:latin typeface="Arial" charset="0"/>
                  <a:ea typeface="黑体" pitchFamily="2" charset="-122"/>
                </a:rPr>
                <a:t>结构</a:t>
              </a:r>
              <a:r>
                <a:rPr lang="zh-CN" altLang="en-US" sz="1400" dirty="0">
                  <a:solidFill>
                    <a:schemeClr val="tx1"/>
                  </a:solidFill>
                  <a:latin typeface="Arial" charset="0"/>
                  <a:ea typeface="黑体" pitchFamily="2" charset="-122"/>
                </a:rPr>
                <a:t>计算：</a:t>
              </a:r>
              <a:endParaRPr lang="en-US" altLang="zh-CN" sz="1400" dirty="0">
                <a:solidFill>
                  <a:schemeClr val="tx1"/>
                </a:solidFill>
                <a:latin typeface="Arial" charset="0"/>
                <a:ea typeface="黑体" pitchFamily="2" charset="-122"/>
              </a:endParaRPr>
            </a:p>
            <a:p>
              <a:r>
                <a:rPr lang="en-US" altLang="zh-CN" sz="1400" dirty="0">
                  <a:solidFill>
                    <a:schemeClr val="tx1"/>
                  </a:solidFill>
                  <a:latin typeface="Arial" charset="0"/>
                  <a:ea typeface="黑体" pitchFamily="2" charset="-122"/>
                </a:rPr>
                <a:t>ANSYS</a:t>
              </a:r>
              <a:r>
                <a:rPr lang="zh-CN" altLang="en-US" sz="1400" dirty="0" smtClean="0">
                  <a:solidFill>
                    <a:schemeClr val="tx1"/>
                  </a:solidFill>
                  <a:latin typeface="Arial" charset="0"/>
                  <a:ea typeface="黑体" pitchFamily="2" charset="-122"/>
                </a:rPr>
                <a:t>、</a:t>
              </a:r>
              <a:r>
                <a:rPr lang="en-US" altLang="zh-CN" sz="1400" dirty="0" smtClean="0">
                  <a:solidFill>
                    <a:schemeClr val="tx1"/>
                  </a:solidFill>
                  <a:latin typeface="Arial" charset="0"/>
                  <a:ea typeface="黑体" pitchFamily="2" charset="-122"/>
                </a:rPr>
                <a:t>…</a:t>
              </a:r>
              <a:endParaRPr lang="zh-CN" altLang="en-US" sz="1400" dirty="0">
                <a:solidFill>
                  <a:schemeClr val="tx1"/>
                </a:solidFill>
                <a:latin typeface="Arial" charset="0"/>
                <a:ea typeface="黑体" pitchFamily="2" charset="-122"/>
              </a:endParaRPr>
            </a:p>
          </p:txBody>
        </p:sp>
        <p:sp>
          <p:nvSpPr>
            <p:cNvPr id="18" name="折角形 17"/>
            <p:cNvSpPr/>
            <p:nvPr/>
          </p:nvSpPr>
          <p:spPr bwMode="auto">
            <a:xfrm>
              <a:off x="2267744" y="4888938"/>
              <a:ext cx="1440160" cy="576064"/>
            </a:xfrm>
            <a:prstGeom prst="foldedCorner">
              <a:avLst/>
            </a:prstGeom>
            <a:solidFill>
              <a:schemeClr val="accent3">
                <a:lumMod val="40000"/>
                <a:lumOff val="60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400" dirty="0" smtClean="0">
                  <a:solidFill>
                    <a:schemeClr val="tx1"/>
                  </a:solidFill>
                  <a:latin typeface="Arial" charset="0"/>
                  <a:ea typeface="黑体" pitchFamily="2" charset="-122"/>
                </a:rPr>
                <a:t>散热冷却计算</a:t>
              </a:r>
              <a:r>
                <a:rPr lang="zh-CN" altLang="en-US" sz="1400" dirty="0">
                  <a:solidFill>
                    <a:schemeClr val="tx1"/>
                  </a:solidFill>
                  <a:latin typeface="Arial" charset="0"/>
                  <a:ea typeface="黑体" pitchFamily="2" charset="-122"/>
                </a:rPr>
                <a:t>：</a:t>
              </a:r>
              <a:endParaRPr lang="en-US" altLang="zh-CN" sz="1400" dirty="0">
                <a:solidFill>
                  <a:schemeClr val="tx1"/>
                </a:solidFill>
                <a:latin typeface="Arial" charset="0"/>
                <a:ea typeface="黑体" pitchFamily="2" charset="-122"/>
              </a:endParaRPr>
            </a:p>
            <a:p>
              <a:r>
                <a:rPr lang="en-US" altLang="zh-CN" sz="1400" dirty="0">
                  <a:solidFill>
                    <a:schemeClr val="tx1"/>
                  </a:solidFill>
                  <a:latin typeface="Arial" charset="0"/>
                  <a:ea typeface="黑体" pitchFamily="2" charset="-122"/>
                </a:rPr>
                <a:t>Fluent, CFX, …</a:t>
              </a:r>
              <a:endParaRPr lang="zh-CN" altLang="en-US" sz="1400" dirty="0">
                <a:solidFill>
                  <a:schemeClr val="tx1"/>
                </a:solidFill>
                <a:latin typeface="Arial" charset="0"/>
                <a:ea typeface="黑体" pitchFamily="2" charset="-122"/>
              </a:endParaRPr>
            </a:p>
          </p:txBody>
        </p:sp>
        <p:sp>
          <p:nvSpPr>
            <p:cNvPr id="19" name="折角形 18"/>
            <p:cNvSpPr/>
            <p:nvPr/>
          </p:nvSpPr>
          <p:spPr bwMode="auto">
            <a:xfrm>
              <a:off x="7196264" y="4888938"/>
              <a:ext cx="1728192" cy="576064"/>
            </a:xfrm>
            <a:prstGeom prst="foldedCorner">
              <a:avLst/>
            </a:prstGeom>
            <a:solidFill>
              <a:schemeClr val="accent3">
                <a:lumMod val="40000"/>
                <a:lumOff val="60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400" dirty="0" smtClean="0">
                  <a:solidFill>
                    <a:schemeClr val="tx1"/>
                  </a:solidFill>
                  <a:latin typeface="Arial" charset="0"/>
                  <a:ea typeface="黑体" pitchFamily="2" charset="-122"/>
                </a:rPr>
                <a:t>电机行业</a:t>
              </a:r>
              <a:endParaRPr lang="en-US" altLang="zh-CN" sz="1400" dirty="0" smtClean="0">
                <a:solidFill>
                  <a:schemeClr val="tx1"/>
                </a:solidFill>
                <a:latin typeface="Arial" charset="0"/>
                <a:ea typeface="黑体" pitchFamily="2" charset="-122"/>
              </a:endParaRPr>
            </a:p>
            <a:p>
              <a:r>
                <a:rPr lang="zh-CN" altLang="en-US" sz="1400" dirty="0" smtClean="0">
                  <a:solidFill>
                    <a:schemeClr val="tx1"/>
                  </a:solidFill>
                  <a:latin typeface="Arial" charset="0"/>
                  <a:ea typeface="黑体" pitchFamily="2" charset="-122"/>
                </a:rPr>
                <a:t>专有程序</a:t>
              </a:r>
              <a:endParaRPr lang="zh-CN" altLang="en-US" sz="1400" dirty="0">
                <a:solidFill>
                  <a:schemeClr val="tx1"/>
                </a:solidFill>
                <a:latin typeface="Arial" charset="0"/>
                <a:ea typeface="黑体" pitchFamily="2" charset="-122"/>
              </a:endParaRPr>
            </a:p>
          </p:txBody>
        </p:sp>
        <p:sp>
          <p:nvSpPr>
            <p:cNvPr id="20" name="上箭头 19"/>
            <p:cNvSpPr/>
            <p:nvPr/>
          </p:nvSpPr>
          <p:spPr bwMode="auto">
            <a:xfrm>
              <a:off x="2514060" y="5465002"/>
              <a:ext cx="234026" cy="216024"/>
            </a:xfrm>
            <a:prstGeom prst="upArrow">
              <a:avLst/>
            </a:prstGeom>
            <a:solidFill>
              <a:schemeClr val="accent3">
                <a:lumMod val="40000"/>
                <a:lumOff val="60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a:endParaRPr lang="zh-CN" altLang="en-US" sz="1400">
                <a:solidFill>
                  <a:schemeClr val="tx1"/>
                </a:solidFill>
                <a:latin typeface="Arial" charset="0"/>
                <a:ea typeface="黑体" pitchFamily="2" charset="-122"/>
              </a:endParaRPr>
            </a:p>
          </p:txBody>
        </p:sp>
        <p:sp>
          <p:nvSpPr>
            <p:cNvPr id="21" name="上箭头 20"/>
            <p:cNvSpPr/>
            <p:nvPr/>
          </p:nvSpPr>
          <p:spPr bwMode="auto">
            <a:xfrm>
              <a:off x="3888747" y="5465002"/>
              <a:ext cx="234026" cy="216024"/>
            </a:xfrm>
            <a:prstGeom prst="upArrow">
              <a:avLst/>
            </a:prstGeom>
            <a:solidFill>
              <a:schemeClr val="accent3">
                <a:lumMod val="40000"/>
                <a:lumOff val="60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a:endParaRPr lang="zh-CN" altLang="en-US" sz="1400">
                <a:solidFill>
                  <a:schemeClr val="tx1"/>
                </a:solidFill>
                <a:latin typeface="Arial" charset="0"/>
                <a:ea typeface="黑体" pitchFamily="2" charset="-122"/>
              </a:endParaRPr>
            </a:p>
          </p:txBody>
        </p:sp>
        <p:sp>
          <p:nvSpPr>
            <p:cNvPr id="22" name="上箭头 21"/>
            <p:cNvSpPr/>
            <p:nvPr/>
          </p:nvSpPr>
          <p:spPr bwMode="auto">
            <a:xfrm>
              <a:off x="5192009" y="5465002"/>
              <a:ext cx="234026" cy="216024"/>
            </a:xfrm>
            <a:prstGeom prst="upArrow">
              <a:avLst/>
            </a:prstGeom>
            <a:solidFill>
              <a:schemeClr val="accent3">
                <a:lumMod val="40000"/>
                <a:lumOff val="60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a:endParaRPr lang="zh-CN" altLang="en-US" sz="1400">
                <a:solidFill>
                  <a:schemeClr val="tx1"/>
                </a:solidFill>
                <a:latin typeface="Arial" charset="0"/>
                <a:ea typeface="黑体" pitchFamily="2" charset="-122"/>
              </a:endParaRPr>
            </a:p>
          </p:txBody>
        </p:sp>
        <p:sp>
          <p:nvSpPr>
            <p:cNvPr id="23" name="上箭头 22"/>
            <p:cNvSpPr/>
            <p:nvPr/>
          </p:nvSpPr>
          <p:spPr bwMode="auto">
            <a:xfrm>
              <a:off x="6431179" y="5465002"/>
              <a:ext cx="234026" cy="216024"/>
            </a:xfrm>
            <a:prstGeom prst="upArrow">
              <a:avLst/>
            </a:prstGeom>
            <a:solidFill>
              <a:schemeClr val="accent3">
                <a:lumMod val="40000"/>
                <a:lumOff val="60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a:endParaRPr lang="zh-CN" altLang="en-US" sz="1400">
                <a:solidFill>
                  <a:schemeClr val="tx1"/>
                </a:solidFill>
                <a:latin typeface="Arial" charset="0"/>
                <a:ea typeface="黑体" pitchFamily="2" charset="-122"/>
              </a:endParaRPr>
            </a:p>
          </p:txBody>
        </p:sp>
        <p:sp>
          <p:nvSpPr>
            <p:cNvPr id="24" name="上箭头 23"/>
            <p:cNvSpPr/>
            <p:nvPr/>
          </p:nvSpPr>
          <p:spPr bwMode="auto">
            <a:xfrm>
              <a:off x="8087363" y="5465002"/>
              <a:ext cx="234026" cy="216024"/>
            </a:xfrm>
            <a:prstGeom prst="upArrow">
              <a:avLst/>
            </a:prstGeom>
            <a:solidFill>
              <a:schemeClr val="accent3">
                <a:lumMod val="40000"/>
                <a:lumOff val="60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a:endParaRPr lang="zh-CN" altLang="en-US" sz="1400">
                <a:solidFill>
                  <a:schemeClr val="tx1"/>
                </a:solidFill>
                <a:latin typeface="Arial" charset="0"/>
                <a:ea typeface="黑体" pitchFamily="2" charset="-122"/>
              </a:endParaRPr>
            </a:p>
          </p:txBody>
        </p:sp>
        <p:sp>
          <p:nvSpPr>
            <p:cNvPr id="44" name="折角形 43"/>
            <p:cNvSpPr/>
            <p:nvPr/>
          </p:nvSpPr>
          <p:spPr bwMode="auto">
            <a:xfrm>
              <a:off x="3923928" y="4888938"/>
              <a:ext cx="1505849" cy="576064"/>
            </a:xfrm>
            <a:prstGeom prst="foldedCorner">
              <a:avLst/>
            </a:prstGeom>
            <a:solidFill>
              <a:schemeClr val="accent3">
                <a:lumMod val="40000"/>
                <a:lumOff val="60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400" dirty="0" smtClean="0">
                  <a:solidFill>
                    <a:schemeClr val="tx1"/>
                  </a:solidFill>
                  <a:latin typeface="Arial" charset="0"/>
                  <a:ea typeface="黑体" pitchFamily="2" charset="-122"/>
                </a:rPr>
                <a:t>电磁场计算</a:t>
              </a:r>
              <a:endParaRPr lang="en-US" altLang="zh-CN" sz="1400" dirty="0" smtClean="0">
                <a:solidFill>
                  <a:schemeClr val="tx1"/>
                </a:solidFill>
                <a:latin typeface="Arial" charset="0"/>
                <a:ea typeface="黑体" pitchFamily="2" charset="-122"/>
              </a:endParaRPr>
            </a:p>
            <a:p>
              <a:r>
                <a:rPr lang="en-US" altLang="zh-CN" sz="1400" dirty="0" smtClean="0">
                  <a:solidFill>
                    <a:schemeClr val="tx1"/>
                  </a:solidFill>
                  <a:latin typeface="Arial" charset="0"/>
                  <a:ea typeface="黑体" pitchFamily="2" charset="-122"/>
                </a:rPr>
                <a:t>Maxwell/</a:t>
              </a:r>
              <a:r>
                <a:rPr lang="en-US" altLang="zh-CN" sz="1400" dirty="0" err="1" smtClean="0">
                  <a:solidFill>
                    <a:schemeClr val="tx1"/>
                  </a:solidFill>
                  <a:latin typeface="Arial" charset="0"/>
                  <a:ea typeface="黑体" pitchFamily="2" charset="-122"/>
                </a:rPr>
                <a:t>RMXpert</a:t>
              </a:r>
              <a:endParaRPr lang="en-US" altLang="zh-CN" sz="1400" dirty="0">
                <a:solidFill>
                  <a:schemeClr val="tx1"/>
                </a:solidFill>
                <a:latin typeface="Arial" charset="0"/>
                <a:ea typeface="黑体" pitchFamily="2" charset="-122"/>
              </a:endParaRPr>
            </a:p>
          </p:txBody>
        </p:sp>
        <p:sp>
          <p:nvSpPr>
            <p:cNvPr id="53" name="折角形 52"/>
            <p:cNvSpPr/>
            <p:nvPr/>
          </p:nvSpPr>
          <p:spPr bwMode="auto">
            <a:xfrm>
              <a:off x="5630631" y="4888938"/>
              <a:ext cx="1418729" cy="576064"/>
            </a:xfrm>
            <a:prstGeom prst="foldedCorner">
              <a:avLst/>
            </a:prstGeom>
            <a:solidFill>
              <a:schemeClr val="accent3">
                <a:lumMod val="40000"/>
                <a:lumOff val="60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400" dirty="0" smtClean="0">
                  <a:solidFill>
                    <a:schemeClr val="tx1"/>
                  </a:solidFill>
                  <a:latin typeface="Arial" charset="0"/>
                  <a:ea typeface="黑体" pitchFamily="2" charset="-122"/>
                </a:rPr>
                <a:t>系统仿真计算</a:t>
              </a:r>
              <a:endParaRPr lang="en-US" altLang="zh-CN" sz="1400" dirty="0" smtClean="0">
                <a:solidFill>
                  <a:schemeClr val="tx1"/>
                </a:solidFill>
                <a:latin typeface="Arial" charset="0"/>
                <a:ea typeface="黑体" pitchFamily="2" charset="-122"/>
              </a:endParaRPr>
            </a:p>
            <a:p>
              <a:r>
                <a:rPr lang="en-US" altLang="zh-CN" sz="1400" dirty="0" err="1" smtClean="0">
                  <a:solidFill>
                    <a:schemeClr val="tx1"/>
                  </a:solidFill>
                  <a:latin typeface="Arial" charset="0"/>
                  <a:ea typeface="黑体" pitchFamily="2" charset="-122"/>
                </a:rPr>
                <a:t>Matlab</a:t>
              </a:r>
              <a:r>
                <a:rPr lang="en-US" altLang="zh-CN" sz="1400" dirty="0" smtClean="0">
                  <a:solidFill>
                    <a:schemeClr val="tx1"/>
                  </a:solidFill>
                  <a:latin typeface="Arial" charset="0"/>
                  <a:ea typeface="黑体" pitchFamily="2" charset="-122"/>
                </a:rPr>
                <a:t>/</a:t>
              </a:r>
              <a:r>
                <a:rPr lang="en-US" altLang="zh-CN" sz="1400" dirty="0" err="1" smtClean="0">
                  <a:solidFill>
                    <a:schemeClr val="tx1"/>
                  </a:solidFill>
                  <a:latin typeface="Arial" charset="0"/>
                  <a:ea typeface="黑体" pitchFamily="2" charset="-122"/>
                </a:rPr>
                <a:t>Simplore</a:t>
              </a:r>
              <a:endParaRPr lang="en-US" altLang="zh-CN" sz="1400" dirty="0">
                <a:solidFill>
                  <a:schemeClr val="tx1"/>
                </a:solidFill>
                <a:latin typeface="Arial" charset="0"/>
                <a:ea typeface="黑体" pitchFamily="2" charset="-122"/>
              </a:endParaRPr>
            </a:p>
          </p:txBody>
        </p:sp>
      </p:grpSp>
      <p:sp>
        <p:nvSpPr>
          <p:cNvPr id="64" name="矩形 63"/>
          <p:cNvSpPr/>
          <p:nvPr/>
        </p:nvSpPr>
        <p:spPr>
          <a:xfrm>
            <a:off x="3203848" y="2204864"/>
            <a:ext cx="2723823"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dirty="0" smtClean="0">
                <a:solidFill>
                  <a:schemeClr val="dk1"/>
                </a:solidFill>
                <a:latin typeface="+mn-lt"/>
                <a:ea typeface="+mn-ea"/>
              </a:rPr>
              <a:t>基于知识的仿真专用系统</a:t>
            </a:r>
            <a:endParaRPr lang="zh-CN" altLang="en-US" dirty="0">
              <a:solidFill>
                <a:schemeClr val="dk1"/>
              </a:solidFill>
              <a:latin typeface="+mn-lt"/>
              <a:ea typeface="+mn-ea"/>
            </a:endParaRPr>
          </a:p>
        </p:txBody>
      </p:sp>
      <p:grpSp>
        <p:nvGrpSpPr>
          <p:cNvPr id="15" name="组合 14"/>
          <p:cNvGrpSpPr/>
          <p:nvPr/>
        </p:nvGrpSpPr>
        <p:grpSpPr>
          <a:xfrm>
            <a:off x="179512" y="980728"/>
            <a:ext cx="8878691" cy="1051735"/>
            <a:chOff x="179512" y="980728"/>
            <a:chExt cx="8878691" cy="1051735"/>
          </a:xfrm>
        </p:grpSpPr>
        <p:sp>
          <p:nvSpPr>
            <p:cNvPr id="73" name="圆角矩形 72"/>
            <p:cNvSpPr/>
            <p:nvPr/>
          </p:nvSpPr>
          <p:spPr bwMode="auto">
            <a:xfrm>
              <a:off x="179512" y="980728"/>
              <a:ext cx="8878691" cy="900100"/>
            </a:xfrm>
            <a:prstGeom prst="roundRect">
              <a:avLst/>
            </a:prstGeom>
            <a:solidFill>
              <a:schemeClr val="bg2">
                <a:lumMod val="40000"/>
                <a:lumOff val="60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285750" indent="-285750" algn="ctr">
                <a:buFont typeface="Arial" pitchFamily="34" charset="0"/>
                <a:buChar char="•"/>
              </a:pPr>
              <a:r>
                <a:rPr lang="zh-CN" altLang="en-US" dirty="0" smtClean="0"/>
                <a:t>企业的产品研发体系、工作流程、专有技术</a:t>
              </a:r>
              <a:endParaRPr lang="en-US" altLang="zh-CN" dirty="0" smtClean="0"/>
            </a:p>
            <a:p>
              <a:pPr marL="285750" indent="-285750" algn="ctr">
                <a:buFont typeface="Arial" pitchFamily="34" charset="0"/>
                <a:buChar char="•"/>
              </a:pPr>
              <a:r>
                <a:rPr lang="zh-CN" altLang="en-US" dirty="0" smtClean="0"/>
                <a:t>行业规范标准、设计手册</a:t>
              </a:r>
              <a:r>
                <a:rPr lang="zh-CN" altLang="en-US" dirty="0"/>
                <a:t>、</a:t>
              </a:r>
              <a:r>
                <a:rPr lang="zh-CN" altLang="en-US" dirty="0" smtClean="0"/>
                <a:t>经验数据、参考案例</a:t>
              </a:r>
              <a:endParaRPr lang="en-US" altLang="zh-CN" dirty="0" smtClean="0"/>
            </a:p>
          </p:txBody>
        </p:sp>
        <p:sp>
          <p:nvSpPr>
            <p:cNvPr id="76" name="上箭头 75"/>
            <p:cNvSpPr/>
            <p:nvPr/>
          </p:nvSpPr>
          <p:spPr bwMode="auto">
            <a:xfrm rot="10800000">
              <a:off x="3833470" y="1700808"/>
              <a:ext cx="1686763" cy="331655"/>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endParaRPr lang="zh-CN" altLang="en-US">
                <a:latin typeface="Arial" charset="0"/>
                <a:ea typeface="黑体" pitchFamily="2" charset="-122"/>
              </a:endParaRPr>
            </a:p>
          </p:txBody>
        </p:sp>
      </p:grpSp>
    </p:spTree>
    <p:extLst>
      <p:ext uri="{BB962C8B-B14F-4D97-AF65-F5344CB8AC3E}">
        <p14:creationId xmlns:p14="http://schemas.microsoft.com/office/powerpoint/2010/main" val="179875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inVertical)">
                                      <p:cBhvr>
                                        <p:cTn id="34" dur="500"/>
                                        <p:tgtEl>
                                          <p:spTgt spid="14"/>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heel(1)">
                                      <p:cBhvr>
                                        <p:cTn id="37"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6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sz="2800" dirty="0" smtClean="0"/>
              <a:t>法国</a:t>
            </a:r>
            <a:r>
              <a:rPr lang="en-US" altLang="zh-CN" sz="2800" dirty="0"/>
              <a:t>AVEAVA</a:t>
            </a:r>
            <a:r>
              <a:rPr lang="zh-CN" altLang="en-US" sz="2800" dirty="0" smtClean="0"/>
              <a:t>的核电站管道力学计算系统</a:t>
            </a:r>
            <a:r>
              <a:rPr lang="en-US" altLang="zh-CN" sz="2800" dirty="0" smtClean="0"/>
              <a:t>APA</a:t>
            </a:r>
            <a:endParaRPr lang="zh-CN" altLang="en-US" sz="2800" dirty="0"/>
          </a:p>
        </p:txBody>
      </p:sp>
      <p:sp>
        <p:nvSpPr>
          <p:cNvPr id="6" name="内容占位符 5"/>
          <p:cNvSpPr>
            <a:spLocks noGrp="1"/>
          </p:cNvSpPr>
          <p:nvPr>
            <p:ph idx="1"/>
          </p:nvPr>
        </p:nvSpPr>
        <p:spPr>
          <a:xfrm>
            <a:off x="323528" y="1279831"/>
            <a:ext cx="8229600" cy="5029489"/>
          </a:xfrm>
        </p:spPr>
        <p:txBody>
          <a:bodyPr/>
          <a:lstStyle/>
          <a:p>
            <a:r>
              <a:rPr lang="zh-CN" altLang="en-US" dirty="0"/>
              <a:t>基于</a:t>
            </a:r>
            <a:r>
              <a:rPr lang="en-US" altLang="zh-CN" dirty="0" smtClean="0"/>
              <a:t>RCC-M</a:t>
            </a:r>
            <a:r>
              <a:rPr lang="zh-CN" altLang="en-US" dirty="0" smtClean="0"/>
              <a:t>规范的核一级管道设计：</a:t>
            </a:r>
            <a:endParaRPr lang="en-US" altLang="zh-CN" dirty="0" smtClean="0"/>
          </a:p>
          <a:p>
            <a:pPr lvl="1"/>
            <a:r>
              <a:rPr lang="zh-CN" altLang="en-US" sz="1800" dirty="0" smtClean="0">
                <a:latin typeface="宋体" pitchFamily="2" charset="-122"/>
                <a:ea typeface="宋体" pitchFamily="2" charset="-122"/>
              </a:rPr>
              <a:t>是</a:t>
            </a:r>
            <a:r>
              <a:rPr lang="zh-CN" altLang="en-US" sz="1800" dirty="0">
                <a:latin typeface="宋体" pitchFamily="2" charset="-122"/>
                <a:ea typeface="宋体" pitchFamily="2" charset="-122"/>
              </a:rPr>
              <a:t>法国核电标准“ＲＣＣ系列”的核心</a:t>
            </a:r>
            <a:r>
              <a:rPr lang="zh-CN" altLang="en-US" sz="1800" dirty="0" smtClean="0">
                <a:latin typeface="宋体" pitchFamily="2" charset="-122"/>
                <a:ea typeface="宋体" pitchFamily="2" charset="-122"/>
              </a:rPr>
              <a:t>部分，基于</a:t>
            </a:r>
            <a:r>
              <a:rPr lang="en-US" altLang="zh-CN" sz="1800" dirty="0" smtClean="0">
                <a:latin typeface="宋体" pitchFamily="2" charset="-122"/>
                <a:ea typeface="宋体" pitchFamily="2" charset="-122"/>
              </a:rPr>
              <a:t>ASME</a:t>
            </a:r>
            <a:r>
              <a:rPr lang="zh-CN" altLang="en-US" sz="1800" dirty="0" smtClean="0">
                <a:latin typeface="宋体" pitchFamily="2" charset="-122"/>
                <a:ea typeface="宋体" pitchFamily="2" charset="-122"/>
              </a:rPr>
              <a:t>规范</a:t>
            </a:r>
            <a:endParaRPr lang="en-US" altLang="zh-CN" sz="1800" dirty="0" smtClean="0">
              <a:latin typeface="宋体" pitchFamily="2" charset="-122"/>
              <a:ea typeface="宋体" pitchFamily="2" charset="-122"/>
            </a:endParaRPr>
          </a:p>
          <a:p>
            <a:pPr lvl="1"/>
            <a:r>
              <a:rPr lang="zh-CN" altLang="en-US" sz="1800" dirty="0" smtClean="0">
                <a:latin typeface="宋体" pitchFamily="2" charset="-122"/>
                <a:ea typeface="宋体" pitchFamily="2" charset="-122"/>
              </a:rPr>
              <a:t>大</a:t>
            </a:r>
            <a:r>
              <a:rPr lang="zh-CN" altLang="en-US" sz="1800" dirty="0">
                <a:latin typeface="宋体" pitchFamily="2" charset="-122"/>
                <a:ea typeface="宋体" pitchFamily="2" charset="-122"/>
              </a:rPr>
              <a:t>亚</a:t>
            </a:r>
            <a:r>
              <a:rPr lang="zh-CN" altLang="en-US" sz="1800" dirty="0" smtClean="0">
                <a:latin typeface="宋体" pitchFamily="2" charset="-122"/>
                <a:ea typeface="宋体" pitchFamily="2" charset="-122"/>
              </a:rPr>
              <a:t>湾、</a:t>
            </a:r>
            <a:r>
              <a:rPr lang="zh-CN" altLang="en-US" sz="1800" dirty="0">
                <a:latin typeface="宋体" pitchFamily="2" charset="-122"/>
                <a:ea typeface="宋体" pitchFamily="2" charset="-122"/>
              </a:rPr>
              <a:t>岭</a:t>
            </a:r>
            <a:r>
              <a:rPr lang="zh-CN" altLang="en-US" sz="1800" dirty="0" smtClean="0">
                <a:latin typeface="宋体" pitchFamily="2" charset="-122"/>
                <a:ea typeface="宋体" pitchFamily="2" charset="-122"/>
              </a:rPr>
              <a:t>澳、</a:t>
            </a:r>
            <a:r>
              <a:rPr lang="zh-CN" altLang="en-US" sz="1800" dirty="0">
                <a:latin typeface="宋体" pitchFamily="2" charset="-122"/>
                <a:ea typeface="宋体" pitchFamily="2" charset="-122"/>
              </a:rPr>
              <a:t>秦山二期核电站以及在建的大多数二代改进型核电站的设计和建造</a:t>
            </a:r>
            <a:r>
              <a:rPr lang="zh-CN" altLang="en-US" sz="1800" dirty="0" smtClean="0">
                <a:latin typeface="宋体" pitchFamily="2" charset="-122"/>
                <a:ea typeface="宋体" pitchFamily="2" charset="-122"/>
              </a:rPr>
              <a:t>均遵循该规范。</a:t>
            </a:r>
            <a:endParaRPr lang="zh-CN" altLang="en-US" sz="1800" dirty="0">
              <a:latin typeface="宋体" pitchFamily="2" charset="-122"/>
              <a:ea typeface="宋体" pitchFamily="2" charset="-122"/>
            </a:endParaRPr>
          </a:p>
        </p:txBody>
      </p:sp>
      <p:sp>
        <p:nvSpPr>
          <p:cNvPr id="7" name="TextBox 6"/>
          <p:cNvSpPr txBox="1"/>
          <p:nvPr/>
        </p:nvSpPr>
        <p:spPr>
          <a:xfrm>
            <a:off x="179512" y="3438475"/>
            <a:ext cx="3263098" cy="2554545"/>
          </a:xfrm>
          <a:prstGeom prst="rect">
            <a:avLst/>
          </a:prstGeom>
          <a:noFill/>
        </p:spPr>
        <p:txBody>
          <a:bodyPr wrap="square" rtlCol="0">
            <a:spAutoFit/>
          </a:bodyPr>
          <a:lstStyle/>
          <a:p>
            <a:r>
              <a:rPr lang="zh-CN" altLang="en-US" sz="2000" dirty="0" smtClean="0"/>
              <a:t>规范</a:t>
            </a:r>
            <a:r>
              <a:rPr lang="en-US" altLang="zh-CN" sz="2000" dirty="0" smtClean="0"/>
              <a:t>=</a:t>
            </a:r>
            <a:r>
              <a:rPr lang="zh-CN" altLang="en-US" sz="2000" dirty="0" smtClean="0"/>
              <a:t>高度凝练的知识</a:t>
            </a:r>
            <a:endParaRPr lang="en-US" altLang="zh-CN" sz="2000" dirty="0" smtClean="0"/>
          </a:p>
          <a:p>
            <a:endParaRPr lang="en-US" altLang="zh-CN" sz="2000" dirty="0"/>
          </a:p>
          <a:p>
            <a:r>
              <a:rPr lang="en-US" altLang="zh-CN" sz="2000" dirty="0" smtClean="0"/>
              <a:t>RCCM</a:t>
            </a:r>
            <a:r>
              <a:rPr lang="zh-CN" altLang="en-US" sz="2000" dirty="0" smtClean="0"/>
              <a:t>有</a:t>
            </a:r>
            <a:r>
              <a:rPr lang="en-US" altLang="zh-CN" sz="2000" dirty="0" smtClean="0"/>
              <a:t>8</a:t>
            </a:r>
            <a:r>
              <a:rPr lang="zh-CN" altLang="en-US" sz="2000" dirty="0" smtClean="0"/>
              <a:t>册，之前甚至没有中文版，如何做好仿真？</a:t>
            </a:r>
            <a:endParaRPr lang="en-US" altLang="zh-CN" sz="2000" dirty="0" smtClean="0"/>
          </a:p>
          <a:p>
            <a:endParaRPr lang="en-US" altLang="zh-CN" sz="2000" dirty="0"/>
          </a:p>
          <a:p>
            <a:r>
              <a:rPr lang="zh-CN" altLang="en-US" sz="2000" dirty="0" smtClean="0"/>
              <a:t>形成专家系统和设计模板，</a:t>
            </a:r>
            <a:endParaRPr lang="en-US" altLang="zh-CN" sz="2000" dirty="0" smtClean="0"/>
          </a:p>
          <a:p>
            <a:r>
              <a:rPr lang="zh-CN" altLang="en-US" sz="2000" dirty="0" smtClean="0"/>
              <a:t>向工程师</a:t>
            </a:r>
            <a:r>
              <a:rPr lang="zh-CN" altLang="en-US" sz="2000" dirty="0"/>
              <a:t>普及</a:t>
            </a:r>
            <a:endParaRPr lang="en-US" altLang="zh-CN" sz="2000" dirty="0" smtClean="0"/>
          </a:p>
          <a:p>
            <a:endParaRPr lang="zh-CN" altLang="en-US" sz="2000" dirty="0"/>
          </a:p>
        </p:txBody>
      </p:sp>
      <p:sp>
        <p:nvSpPr>
          <p:cNvPr id="2" name="矩形 1"/>
          <p:cNvSpPr/>
          <p:nvPr/>
        </p:nvSpPr>
        <p:spPr>
          <a:xfrm>
            <a:off x="3851920" y="3438475"/>
            <a:ext cx="4824536" cy="2092881"/>
          </a:xfrm>
          <a:prstGeom prst="rect">
            <a:avLst/>
          </a:prstGeom>
        </p:spPr>
        <p:txBody>
          <a:bodyPr wrap="square">
            <a:spAutoFit/>
          </a:bodyPr>
          <a:lstStyle/>
          <a:p>
            <a:r>
              <a:rPr lang="en-US" altLang="zh-CN" dirty="0" smtClean="0"/>
              <a:t>APA</a:t>
            </a:r>
            <a:r>
              <a:rPr lang="zh-CN" altLang="en-US" dirty="0" smtClean="0"/>
              <a:t>的主要</a:t>
            </a:r>
            <a:r>
              <a:rPr lang="zh-CN" altLang="en-US" dirty="0"/>
              <a:t>功能：</a:t>
            </a:r>
            <a:endParaRPr lang="en-US" altLang="zh-CN" dirty="0"/>
          </a:p>
          <a:p>
            <a:pPr marL="342900" indent="-342900">
              <a:buFont typeface="+mj-lt"/>
              <a:buAutoNum type="arabicPeriod"/>
            </a:pPr>
            <a:r>
              <a:rPr lang="zh-CN" altLang="en-US" sz="1600" dirty="0"/>
              <a:t>基于</a:t>
            </a:r>
            <a:r>
              <a:rPr lang="en-US" altLang="zh-CN" sz="1600" dirty="0" smtClean="0"/>
              <a:t>ANYS Workbench</a:t>
            </a:r>
            <a:r>
              <a:rPr lang="zh-CN" altLang="en-US" sz="1600" dirty="0" smtClean="0"/>
              <a:t>框架及模块</a:t>
            </a:r>
            <a:endParaRPr lang="en-US" altLang="zh-CN" sz="1600" dirty="0"/>
          </a:p>
          <a:p>
            <a:pPr marL="342900" indent="-342900">
              <a:buFont typeface="+mj-lt"/>
              <a:buAutoNum type="arabicPeriod"/>
            </a:pPr>
            <a:r>
              <a:rPr lang="zh-CN" altLang="en-US" sz="1600" dirty="0"/>
              <a:t>静力</a:t>
            </a:r>
            <a:r>
              <a:rPr lang="zh-CN" altLang="en-US" sz="1600" dirty="0" smtClean="0"/>
              <a:t>分析模板：</a:t>
            </a:r>
            <a:r>
              <a:rPr lang="zh-CN" altLang="en-US" sz="1600" dirty="0"/>
              <a:t>重力和其他持久荷载、温度载荷、预位移、内压</a:t>
            </a:r>
            <a:endParaRPr lang="en-US" altLang="zh-CN" sz="1600" dirty="0"/>
          </a:p>
          <a:p>
            <a:pPr marL="342900" indent="-342900">
              <a:buFont typeface="+mj-lt"/>
              <a:buAutoNum type="arabicPeriod"/>
            </a:pPr>
            <a:r>
              <a:rPr lang="zh-CN" altLang="en-US" sz="1600" dirty="0"/>
              <a:t>动力</a:t>
            </a:r>
            <a:r>
              <a:rPr lang="zh-CN" altLang="en-US" sz="1600" dirty="0" smtClean="0"/>
              <a:t>分析模板：</a:t>
            </a:r>
            <a:r>
              <a:rPr lang="zh-CN" altLang="en-US" sz="1600" dirty="0"/>
              <a:t>模态分析计算、地震单点及多点反应谱分析</a:t>
            </a:r>
            <a:endParaRPr lang="en-US" altLang="zh-CN" sz="1600" dirty="0"/>
          </a:p>
          <a:p>
            <a:pPr marL="342900" indent="-342900">
              <a:buFont typeface="+mj-lt"/>
              <a:buAutoNum type="arabicPeriod"/>
            </a:pPr>
            <a:r>
              <a:rPr lang="zh-CN" altLang="en-US" sz="1600" dirty="0"/>
              <a:t>评定管道接口的荷载、加速度、位移</a:t>
            </a:r>
            <a:endParaRPr lang="en-US" altLang="zh-CN" sz="1600" dirty="0"/>
          </a:p>
          <a:p>
            <a:pPr marL="342900" indent="-342900">
              <a:buFont typeface="+mj-lt"/>
              <a:buAutoNum type="arabicPeriod"/>
            </a:pPr>
            <a:r>
              <a:rPr lang="zh-CN" altLang="en-US" sz="1600" dirty="0" smtClean="0"/>
              <a:t>核一级</a:t>
            </a:r>
            <a:r>
              <a:rPr lang="zh-CN" altLang="en-US" sz="1600" dirty="0"/>
              <a:t>管道</a:t>
            </a:r>
            <a:r>
              <a:rPr lang="zh-CN" altLang="en-US" sz="1600" dirty="0" smtClean="0"/>
              <a:t>设计规范</a:t>
            </a:r>
            <a:r>
              <a:rPr lang="zh-CN" altLang="en-US" sz="1600" dirty="0"/>
              <a:t>的应力评定和报告输出</a:t>
            </a:r>
            <a:endParaRPr lang="zh-CN" altLang="en-US" dirty="0"/>
          </a:p>
        </p:txBody>
      </p:sp>
    </p:spTree>
    <p:extLst>
      <p:ext uri="{BB962C8B-B14F-4D97-AF65-F5344CB8AC3E}">
        <p14:creationId xmlns:p14="http://schemas.microsoft.com/office/powerpoint/2010/main" val="29593349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949" y="146377"/>
            <a:ext cx="7909449" cy="523220"/>
          </a:xfrm>
          <a:noFill/>
          <a:ln w="9525">
            <a:noFill/>
            <a:miter lim="800000"/>
            <a:headEnd/>
            <a:tailEnd/>
          </a:ln>
        </p:spPr>
        <p:txBody>
          <a:bodyPr wrap="square">
            <a:spAutoFit/>
          </a:bodyPr>
          <a:lstStyle/>
          <a:p>
            <a:r>
              <a:rPr lang="zh-CN" altLang="en-US" sz="2800" dirty="0"/>
              <a:t>法国</a:t>
            </a:r>
            <a:r>
              <a:rPr lang="en-US" altLang="zh-CN" sz="2800" dirty="0"/>
              <a:t>AVEAVA</a:t>
            </a:r>
            <a:r>
              <a:rPr lang="zh-CN" altLang="en-US" sz="2800" dirty="0"/>
              <a:t>的核电站管道力学计算系统</a:t>
            </a:r>
            <a:r>
              <a:rPr lang="en-US" altLang="zh-CN" sz="2800" dirty="0"/>
              <a:t>APA</a:t>
            </a:r>
            <a:endParaRPr lang="zh-CN" altLang="en-US" sz="2800" dirty="0">
              <a:latin typeface="+mj-ea"/>
            </a:endParaRPr>
          </a:p>
        </p:txBody>
      </p:sp>
      <p:pic>
        <p:nvPicPr>
          <p:cNvPr id="113666" name="Picture 2"/>
          <p:cNvPicPr>
            <a:picLocks noChangeAspect="1" noChangeArrowheads="1"/>
          </p:cNvPicPr>
          <p:nvPr/>
        </p:nvPicPr>
        <p:blipFill>
          <a:blip r:embed="rId3" cstate="print"/>
          <a:srcRect/>
          <a:stretch>
            <a:fillRect/>
          </a:stretch>
        </p:blipFill>
        <p:spPr bwMode="auto">
          <a:xfrm>
            <a:off x="467544" y="908720"/>
            <a:ext cx="7231613" cy="4306285"/>
          </a:xfrm>
          <a:prstGeom prst="rect">
            <a:avLst/>
          </a:prstGeom>
          <a:noFill/>
          <a:ln w="9525">
            <a:noFill/>
            <a:miter lim="800000"/>
            <a:headEnd/>
            <a:tailEnd/>
          </a:ln>
          <a:effectLst/>
        </p:spPr>
      </p:pic>
      <p:pic>
        <p:nvPicPr>
          <p:cNvPr id="113668" name="Picture 4"/>
          <p:cNvPicPr>
            <a:picLocks noChangeAspect="1" noChangeArrowheads="1"/>
          </p:cNvPicPr>
          <p:nvPr/>
        </p:nvPicPr>
        <p:blipFill>
          <a:blip r:embed="rId4" cstate="print"/>
          <a:srcRect/>
          <a:stretch>
            <a:fillRect/>
          </a:stretch>
        </p:blipFill>
        <p:spPr bwMode="auto">
          <a:xfrm>
            <a:off x="710358" y="1138448"/>
            <a:ext cx="7221634" cy="4293105"/>
          </a:xfrm>
          <a:prstGeom prst="rect">
            <a:avLst/>
          </a:prstGeom>
          <a:noFill/>
          <a:ln w="9525">
            <a:noFill/>
            <a:miter lim="800000"/>
            <a:headEnd/>
            <a:tailEnd/>
          </a:ln>
          <a:effectLst/>
        </p:spPr>
      </p:pic>
      <p:pic>
        <p:nvPicPr>
          <p:cNvPr id="113669" name="Picture 5"/>
          <p:cNvPicPr>
            <a:picLocks noChangeAspect="1" noChangeArrowheads="1"/>
          </p:cNvPicPr>
          <p:nvPr/>
        </p:nvPicPr>
        <p:blipFill>
          <a:blip r:embed="rId5" cstate="print"/>
          <a:srcRect/>
          <a:stretch>
            <a:fillRect/>
          </a:stretch>
        </p:blipFill>
        <p:spPr bwMode="auto">
          <a:xfrm>
            <a:off x="924672" y="1352762"/>
            <a:ext cx="7221634" cy="4218221"/>
          </a:xfrm>
          <a:prstGeom prst="rect">
            <a:avLst/>
          </a:prstGeom>
          <a:noFill/>
          <a:ln w="9525">
            <a:noFill/>
            <a:miter lim="800000"/>
            <a:headEnd/>
            <a:tailEnd/>
          </a:ln>
          <a:effectLst/>
        </p:spPr>
      </p:pic>
      <p:grpSp>
        <p:nvGrpSpPr>
          <p:cNvPr id="5" name="组合 4"/>
          <p:cNvGrpSpPr/>
          <p:nvPr/>
        </p:nvGrpSpPr>
        <p:grpSpPr>
          <a:xfrm>
            <a:off x="1138986" y="1548035"/>
            <a:ext cx="7000924" cy="4376735"/>
            <a:chOff x="1138986" y="1548035"/>
            <a:chExt cx="7000924" cy="4376735"/>
          </a:xfrm>
        </p:grpSpPr>
        <p:pic>
          <p:nvPicPr>
            <p:cNvPr id="113670" name="Picture 6"/>
            <p:cNvPicPr>
              <a:picLocks noChangeAspect="1" noChangeArrowheads="1"/>
            </p:cNvPicPr>
            <p:nvPr/>
          </p:nvPicPr>
          <p:blipFill>
            <a:blip r:embed="rId6" cstate="print"/>
            <a:srcRect/>
            <a:stretch>
              <a:fillRect/>
            </a:stretch>
          </p:blipFill>
          <p:spPr bwMode="auto">
            <a:xfrm>
              <a:off x="1138986" y="1548035"/>
              <a:ext cx="7000924" cy="4376735"/>
            </a:xfrm>
            <a:prstGeom prst="rect">
              <a:avLst/>
            </a:prstGeom>
            <a:noFill/>
            <a:ln w="9525">
              <a:noFill/>
              <a:miter lim="800000"/>
              <a:headEnd/>
              <a:tailEnd/>
            </a:ln>
            <a:effectLst/>
          </p:spPr>
        </p:pic>
        <p:sp>
          <p:nvSpPr>
            <p:cNvPr id="4" name="圆角矩形 3"/>
            <p:cNvSpPr/>
            <p:nvPr/>
          </p:nvSpPr>
          <p:spPr bwMode="auto">
            <a:xfrm>
              <a:off x="5004047" y="3285000"/>
              <a:ext cx="2808313" cy="72006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charset="0"/>
                  <a:ea typeface="黑体" pitchFamily="2" charset="-122"/>
                </a:rPr>
                <a:t>根据规范，自动工况组合</a:t>
              </a:r>
              <a:endParaRPr kumimoji="0" lang="en-US" altLang="zh-CN" sz="18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lang="zh-CN" altLang="en-US" dirty="0" smtClean="0">
                  <a:ea typeface="黑体" pitchFamily="2" charset="-122"/>
                </a:rPr>
                <a:t>并给出计算结果</a:t>
              </a:r>
              <a:endParaRPr kumimoji="0" lang="zh-CN" altLang="en-US" sz="1800" b="0" i="0" u="none" strike="noStrike" cap="none" normalizeH="0" baseline="0" dirty="0" smtClean="0">
                <a:ln>
                  <a:noFill/>
                </a:ln>
                <a:solidFill>
                  <a:schemeClr val="tx1"/>
                </a:solidFill>
                <a:effectLst/>
                <a:latin typeface="Arial" charset="0"/>
                <a:ea typeface="黑体" pitchFamily="2" charset="-122"/>
              </a:endParaRPr>
            </a:p>
          </p:txBody>
        </p:sp>
        <p:sp>
          <p:nvSpPr>
            <p:cNvPr id="12" name="圆角矩形 11"/>
            <p:cNvSpPr/>
            <p:nvPr/>
          </p:nvSpPr>
          <p:spPr bwMode="auto">
            <a:xfrm>
              <a:off x="5004047" y="4221088"/>
              <a:ext cx="2808313" cy="72006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dirty="0" smtClean="0">
                  <a:ea typeface="黑体" pitchFamily="2" charset="-122"/>
                </a:rPr>
                <a:t>基于法国或美国核电规范，</a:t>
              </a:r>
              <a:endParaRPr lang="en-US" altLang="zh-CN" dirty="0" smtClean="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lang="zh-CN" altLang="en-US" dirty="0" smtClean="0">
                  <a:ea typeface="黑体" pitchFamily="2" charset="-122"/>
                </a:rPr>
                <a:t>进行核一级管道安全评定</a:t>
              </a:r>
              <a:endParaRPr kumimoji="0" lang="zh-CN" altLang="en-US" sz="1800" b="0" i="0" u="none" strike="noStrike" cap="none" normalizeH="0" baseline="0" dirty="0" smtClean="0">
                <a:ln>
                  <a:noFill/>
                </a:ln>
                <a:solidFill>
                  <a:schemeClr val="tx1"/>
                </a:solidFill>
                <a:effectLst/>
                <a:latin typeface="Arial" charset="0"/>
                <a:ea typeface="黑体" pitchFamily="2" charset="-122"/>
              </a:endParaRPr>
            </a:p>
          </p:txBody>
        </p:sp>
      </p:grpSp>
      <p:pic>
        <p:nvPicPr>
          <p:cNvPr id="11" name="Picture 4" descr="Choix contraintes nominale"/>
          <p:cNvPicPr>
            <a:picLocks noChangeAspect="1" noChangeArrowheads="1"/>
          </p:cNvPicPr>
          <p:nvPr/>
        </p:nvPicPr>
        <p:blipFill>
          <a:blip r:embed="rId7" cstate="print"/>
          <a:srcRect/>
          <a:stretch>
            <a:fillRect/>
          </a:stretch>
        </p:blipFill>
        <p:spPr bwMode="auto">
          <a:xfrm>
            <a:off x="1297426" y="1534171"/>
            <a:ext cx="3671887" cy="4535487"/>
          </a:xfrm>
          <a:prstGeom prst="rect">
            <a:avLst/>
          </a:prstGeom>
          <a:noFill/>
        </p:spPr>
      </p:pic>
    </p:spTree>
    <p:extLst>
      <p:ext uri="{BB962C8B-B14F-4D97-AF65-F5344CB8AC3E}">
        <p14:creationId xmlns:p14="http://schemas.microsoft.com/office/powerpoint/2010/main" val="21158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3666"/>
                                        </p:tgtEl>
                                        <p:attrNameLst>
                                          <p:attrName>style.visibility</p:attrName>
                                        </p:attrNameLst>
                                      </p:cBhvr>
                                      <p:to>
                                        <p:strVal val="visible"/>
                                      </p:to>
                                    </p:set>
                                    <p:animEffect transition="in" filter="blinds(horizontal)">
                                      <p:cBhvr>
                                        <p:cTn id="7" dur="500"/>
                                        <p:tgtEl>
                                          <p:spTgt spid="11366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3668"/>
                                        </p:tgtEl>
                                        <p:attrNameLst>
                                          <p:attrName>style.visibility</p:attrName>
                                        </p:attrNameLst>
                                      </p:cBhvr>
                                      <p:to>
                                        <p:strVal val="visible"/>
                                      </p:to>
                                    </p:set>
                                    <p:animEffect transition="in" filter="blinds(horizontal)">
                                      <p:cBhvr>
                                        <p:cTn id="12" dur="500"/>
                                        <p:tgtEl>
                                          <p:spTgt spid="11366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3669"/>
                                        </p:tgtEl>
                                        <p:attrNameLst>
                                          <p:attrName>style.visibility</p:attrName>
                                        </p:attrNameLst>
                                      </p:cBhvr>
                                      <p:to>
                                        <p:strVal val="visible"/>
                                      </p:to>
                                    </p:set>
                                    <p:animEffect transition="in" filter="blinds(horizontal)">
                                      <p:cBhvr>
                                        <p:cTn id="17" dur="500"/>
                                        <p:tgtEl>
                                          <p:spTgt spid="11366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0" y="4691063"/>
            <a:ext cx="9144000" cy="2166937"/>
            <a:chOff x="247" y="4566"/>
            <a:chExt cx="3829" cy="1431"/>
          </a:xfrm>
        </p:grpSpPr>
        <p:grpSp>
          <p:nvGrpSpPr>
            <p:cNvPr id="3" name="Group 5"/>
            <p:cNvGrpSpPr>
              <a:grpSpLocks/>
            </p:cNvGrpSpPr>
            <p:nvPr/>
          </p:nvGrpSpPr>
          <p:grpSpPr bwMode="auto">
            <a:xfrm>
              <a:off x="2161" y="4566"/>
              <a:ext cx="1915" cy="1431"/>
              <a:chOff x="2854" y="1824"/>
              <a:chExt cx="2622" cy="1882"/>
            </a:xfrm>
          </p:grpSpPr>
          <p:sp>
            <p:nvSpPr>
              <p:cNvPr id="92" name="Line 6"/>
              <p:cNvSpPr>
                <a:spLocks noChangeShapeType="1"/>
              </p:cNvSpPr>
              <p:nvPr/>
            </p:nvSpPr>
            <p:spPr bwMode="auto">
              <a:xfrm>
                <a:off x="2854" y="1824"/>
                <a:ext cx="2622" cy="143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93" name="Line 7"/>
              <p:cNvSpPr>
                <a:spLocks noChangeShapeType="1"/>
              </p:cNvSpPr>
              <p:nvPr/>
            </p:nvSpPr>
            <p:spPr bwMode="auto">
              <a:xfrm>
                <a:off x="2854" y="1824"/>
                <a:ext cx="2622" cy="1687"/>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94" name="Line 8"/>
              <p:cNvSpPr>
                <a:spLocks noChangeShapeType="1"/>
              </p:cNvSpPr>
              <p:nvPr/>
            </p:nvSpPr>
            <p:spPr bwMode="auto">
              <a:xfrm>
                <a:off x="2854" y="1824"/>
                <a:ext cx="2487"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95" name="Line 9"/>
              <p:cNvSpPr>
                <a:spLocks noChangeShapeType="1"/>
              </p:cNvSpPr>
              <p:nvPr/>
            </p:nvSpPr>
            <p:spPr bwMode="auto">
              <a:xfrm>
                <a:off x="2854" y="1824"/>
                <a:ext cx="2083"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96" name="Line 10"/>
              <p:cNvSpPr>
                <a:spLocks noChangeShapeType="1"/>
              </p:cNvSpPr>
              <p:nvPr/>
            </p:nvSpPr>
            <p:spPr bwMode="auto">
              <a:xfrm>
                <a:off x="2854" y="1824"/>
                <a:ext cx="1704"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97" name="Line 11"/>
              <p:cNvSpPr>
                <a:spLocks noChangeShapeType="1"/>
              </p:cNvSpPr>
              <p:nvPr/>
            </p:nvSpPr>
            <p:spPr bwMode="auto">
              <a:xfrm>
                <a:off x="2854" y="1824"/>
                <a:ext cx="1322"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98" name="Line 12"/>
              <p:cNvSpPr>
                <a:spLocks noChangeShapeType="1"/>
              </p:cNvSpPr>
              <p:nvPr/>
            </p:nvSpPr>
            <p:spPr bwMode="auto">
              <a:xfrm>
                <a:off x="2854" y="1824"/>
                <a:ext cx="986"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99" name="Line 13"/>
              <p:cNvSpPr>
                <a:spLocks noChangeShapeType="1"/>
              </p:cNvSpPr>
              <p:nvPr/>
            </p:nvSpPr>
            <p:spPr bwMode="auto">
              <a:xfrm>
                <a:off x="2854" y="1824"/>
                <a:ext cx="651"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100" name="Line 14"/>
              <p:cNvSpPr>
                <a:spLocks noChangeShapeType="1"/>
              </p:cNvSpPr>
              <p:nvPr/>
            </p:nvSpPr>
            <p:spPr bwMode="auto">
              <a:xfrm>
                <a:off x="2854" y="1824"/>
                <a:ext cx="314"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101" name="Line 15"/>
              <p:cNvSpPr>
                <a:spLocks noChangeShapeType="1"/>
              </p:cNvSpPr>
              <p:nvPr/>
            </p:nvSpPr>
            <p:spPr bwMode="auto">
              <a:xfrm>
                <a:off x="2854" y="1824"/>
                <a:ext cx="0"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102" name="Line 16"/>
              <p:cNvSpPr>
                <a:spLocks noChangeShapeType="1"/>
              </p:cNvSpPr>
              <p:nvPr/>
            </p:nvSpPr>
            <p:spPr bwMode="auto">
              <a:xfrm>
                <a:off x="2854" y="1824"/>
                <a:ext cx="2622" cy="1239"/>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103" name="Line 17"/>
              <p:cNvSpPr>
                <a:spLocks noChangeShapeType="1"/>
              </p:cNvSpPr>
              <p:nvPr/>
            </p:nvSpPr>
            <p:spPr bwMode="auto">
              <a:xfrm>
                <a:off x="2854" y="1824"/>
                <a:ext cx="2622" cy="1067"/>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104" name="Line 18"/>
              <p:cNvSpPr>
                <a:spLocks noChangeShapeType="1"/>
              </p:cNvSpPr>
              <p:nvPr/>
            </p:nvSpPr>
            <p:spPr bwMode="auto">
              <a:xfrm>
                <a:off x="2854" y="1824"/>
                <a:ext cx="2622" cy="919"/>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105" name="Line 19"/>
              <p:cNvSpPr>
                <a:spLocks noChangeShapeType="1"/>
              </p:cNvSpPr>
              <p:nvPr/>
            </p:nvSpPr>
            <p:spPr bwMode="auto">
              <a:xfrm>
                <a:off x="2854" y="1824"/>
                <a:ext cx="2622" cy="770"/>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106" name="Line 20"/>
              <p:cNvSpPr>
                <a:spLocks noChangeShapeType="1"/>
              </p:cNvSpPr>
              <p:nvPr/>
            </p:nvSpPr>
            <p:spPr bwMode="auto">
              <a:xfrm>
                <a:off x="2877" y="1824"/>
                <a:ext cx="2599" cy="64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107" name="Line 21"/>
              <p:cNvSpPr>
                <a:spLocks noChangeShapeType="1"/>
              </p:cNvSpPr>
              <p:nvPr/>
            </p:nvSpPr>
            <p:spPr bwMode="auto">
              <a:xfrm>
                <a:off x="2854" y="1824"/>
                <a:ext cx="2622" cy="514"/>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108" name="Line 22"/>
              <p:cNvSpPr>
                <a:spLocks noChangeShapeType="1"/>
              </p:cNvSpPr>
              <p:nvPr/>
            </p:nvSpPr>
            <p:spPr bwMode="auto">
              <a:xfrm>
                <a:off x="2854" y="1824"/>
                <a:ext cx="2622" cy="405"/>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109" name="Line 23"/>
              <p:cNvSpPr>
                <a:spLocks noChangeShapeType="1"/>
              </p:cNvSpPr>
              <p:nvPr/>
            </p:nvSpPr>
            <p:spPr bwMode="auto">
              <a:xfrm>
                <a:off x="2854" y="1824"/>
                <a:ext cx="2622" cy="298"/>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110" name="Line 24"/>
              <p:cNvSpPr>
                <a:spLocks noChangeShapeType="1"/>
              </p:cNvSpPr>
              <p:nvPr/>
            </p:nvSpPr>
            <p:spPr bwMode="auto">
              <a:xfrm>
                <a:off x="2854" y="1824"/>
                <a:ext cx="2622" cy="213"/>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111" name="Line 25"/>
              <p:cNvSpPr>
                <a:spLocks noChangeShapeType="1"/>
              </p:cNvSpPr>
              <p:nvPr/>
            </p:nvSpPr>
            <p:spPr bwMode="auto">
              <a:xfrm>
                <a:off x="2854" y="1824"/>
                <a:ext cx="2622" cy="126"/>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112" name="Line 26"/>
              <p:cNvSpPr>
                <a:spLocks noChangeShapeType="1"/>
              </p:cNvSpPr>
              <p:nvPr/>
            </p:nvSpPr>
            <p:spPr bwMode="auto">
              <a:xfrm>
                <a:off x="2854" y="1824"/>
                <a:ext cx="2622" cy="63"/>
              </a:xfrm>
              <a:prstGeom prst="line">
                <a:avLst/>
              </a:prstGeom>
              <a:noFill/>
              <a:ln w="3175">
                <a:solidFill>
                  <a:srgbClr val="DDDDDD"/>
                </a:solidFill>
                <a:round/>
                <a:headEnd type="none" w="sm" len="sm"/>
                <a:tailEnd type="none" w="sm" len="sm"/>
              </a:ln>
            </p:spPr>
            <p:txBody>
              <a:bodyPr wrap="none" anchor="ctr"/>
              <a:lstStyle/>
              <a:p>
                <a:endParaRPr lang="zh-CN" altLang="en-US"/>
              </a:p>
            </p:txBody>
          </p:sp>
        </p:grpSp>
        <p:grpSp>
          <p:nvGrpSpPr>
            <p:cNvPr id="4" name="Group 27"/>
            <p:cNvGrpSpPr>
              <a:grpSpLocks/>
            </p:cNvGrpSpPr>
            <p:nvPr/>
          </p:nvGrpSpPr>
          <p:grpSpPr bwMode="auto">
            <a:xfrm>
              <a:off x="247" y="4566"/>
              <a:ext cx="1914" cy="1431"/>
              <a:chOff x="235" y="1824"/>
              <a:chExt cx="2619" cy="1882"/>
            </a:xfrm>
          </p:grpSpPr>
          <p:sp>
            <p:nvSpPr>
              <p:cNvPr id="63" name="Line 28"/>
              <p:cNvSpPr>
                <a:spLocks noChangeShapeType="1"/>
              </p:cNvSpPr>
              <p:nvPr/>
            </p:nvSpPr>
            <p:spPr bwMode="auto">
              <a:xfrm flipH="1">
                <a:off x="235" y="1824"/>
                <a:ext cx="2619" cy="0"/>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64" name="Line 29"/>
              <p:cNvSpPr>
                <a:spLocks noChangeShapeType="1"/>
              </p:cNvSpPr>
              <p:nvPr/>
            </p:nvSpPr>
            <p:spPr bwMode="auto">
              <a:xfrm flipH="1">
                <a:off x="235" y="1824"/>
                <a:ext cx="2619" cy="143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69" name="Line 30"/>
              <p:cNvSpPr>
                <a:spLocks noChangeShapeType="1"/>
              </p:cNvSpPr>
              <p:nvPr/>
            </p:nvSpPr>
            <p:spPr bwMode="auto">
              <a:xfrm flipH="1">
                <a:off x="235" y="1824"/>
                <a:ext cx="2619" cy="1687"/>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72" name="Line 31"/>
              <p:cNvSpPr>
                <a:spLocks noChangeShapeType="1"/>
              </p:cNvSpPr>
              <p:nvPr/>
            </p:nvSpPr>
            <p:spPr bwMode="auto">
              <a:xfrm flipH="1">
                <a:off x="371" y="1824"/>
                <a:ext cx="2483"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75" name="Line 32"/>
              <p:cNvSpPr>
                <a:spLocks noChangeShapeType="1"/>
              </p:cNvSpPr>
              <p:nvPr/>
            </p:nvSpPr>
            <p:spPr bwMode="auto">
              <a:xfrm flipH="1">
                <a:off x="774" y="1824"/>
                <a:ext cx="2080"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76" name="Line 33"/>
              <p:cNvSpPr>
                <a:spLocks noChangeShapeType="1"/>
              </p:cNvSpPr>
              <p:nvPr/>
            </p:nvSpPr>
            <p:spPr bwMode="auto">
              <a:xfrm flipH="1">
                <a:off x="1153" y="1824"/>
                <a:ext cx="1701"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77" name="Line 34"/>
              <p:cNvSpPr>
                <a:spLocks noChangeShapeType="1"/>
              </p:cNvSpPr>
              <p:nvPr/>
            </p:nvSpPr>
            <p:spPr bwMode="auto">
              <a:xfrm flipH="1">
                <a:off x="1534" y="1824"/>
                <a:ext cx="1320"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78" name="Line 35"/>
              <p:cNvSpPr>
                <a:spLocks noChangeShapeType="1"/>
              </p:cNvSpPr>
              <p:nvPr/>
            </p:nvSpPr>
            <p:spPr bwMode="auto">
              <a:xfrm flipH="1">
                <a:off x="1872" y="1824"/>
                <a:ext cx="982"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79" name="Line 36"/>
              <p:cNvSpPr>
                <a:spLocks noChangeShapeType="1"/>
              </p:cNvSpPr>
              <p:nvPr/>
            </p:nvSpPr>
            <p:spPr bwMode="auto">
              <a:xfrm flipH="1">
                <a:off x="2206" y="1824"/>
                <a:ext cx="648"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80" name="Line 37"/>
              <p:cNvSpPr>
                <a:spLocks noChangeShapeType="1"/>
              </p:cNvSpPr>
              <p:nvPr/>
            </p:nvSpPr>
            <p:spPr bwMode="auto">
              <a:xfrm flipH="1">
                <a:off x="2543" y="1824"/>
                <a:ext cx="311" cy="188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81" name="Line 38"/>
              <p:cNvSpPr>
                <a:spLocks noChangeShapeType="1"/>
              </p:cNvSpPr>
              <p:nvPr/>
            </p:nvSpPr>
            <p:spPr bwMode="auto">
              <a:xfrm flipH="1">
                <a:off x="235" y="1824"/>
                <a:ext cx="2619" cy="1239"/>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82" name="Line 39"/>
              <p:cNvSpPr>
                <a:spLocks noChangeShapeType="1"/>
              </p:cNvSpPr>
              <p:nvPr/>
            </p:nvSpPr>
            <p:spPr bwMode="auto">
              <a:xfrm flipH="1">
                <a:off x="235" y="1824"/>
                <a:ext cx="2619" cy="1067"/>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83" name="Line 40"/>
              <p:cNvSpPr>
                <a:spLocks noChangeShapeType="1"/>
              </p:cNvSpPr>
              <p:nvPr/>
            </p:nvSpPr>
            <p:spPr bwMode="auto">
              <a:xfrm flipH="1">
                <a:off x="235" y="1824"/>
                <a:ext cx="2619" cy="919"/>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84" name="Line 41"/>
              <p:cNvSpPr>
                <a:spLocks noChangeShapeType="1"/>
              </p:cNvSpPr>
              <p:nvPr/>
            </p:nvSpPr>
            <p:spPr bwMode="auto">
              <a:xfrm flipH="1">
                <a:off x="235" y="1824"/>
                <a:ext cx="2619" cy="770"/>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85" name="Line 42"/>
              <p:cNvSpPr>
                <a:spLocks noChangeShapeType="1"/>
              </p:cNvSpPr>
              <p:nvPr/>
            </p:nvSpPr>
            <p:spPr bwMode="auto">
              <a:xfrm flipH="1">
                <a:off x="235" y="1824"/>
                <a:ext cx="2597" cy="642"/>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86" name="Line 43"/>
              <p:cNvSpPr>
                <a:spLocks noChangeShapeType="1"/>
              </p:cNvSpPr>
              <p:nvPr/>
            </p:nvSpPr>
            <p:spPr bwMode="auto">
              <a:xfrm flipH="1">
                <a:off x="235" y="1824"/>
                <a:ext cx="2619" cy="514"/>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87" name="Line 44"/>
              <p:cNvSpPr>
                <a:spLocks noChangeShapeType="1"/>
              </p:cNvSpPr>
              <p:nvPr/>
            </p:nvSpPr>
            <p:spPr bwMode="auto">
              <a:xfrm flipH="1">
                <a:off x="235" y="1824"/>
                <a:ext cx="2619" cy="405"/>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88" name="Line 45"/>
              <p:cNvSpPr>
                <a:spLocks noChangeShapeType="1"/>
              </p:cNvSpPr>
              <p:nvPr/>
            </p:nvSpPr>
            <p:spPr bwMode="auto">
              <a:xfrm flipH="1">
                <a:off x="235" y="1824"/>
                <a:ext cx="2619" cy="298"/>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89" name="Line 46"/>
              <p:cNvSpPr>
                <a:spLocks noChangeShapeType="1"/>
              </p:cNvSpPr>
              <p:nvPr/>
            </p:nvSpPr>
            <p:spPr bwMode="auto">
              <a:xfrm flipH="1">
                <a:off x="235" y="1824"/>
                <a:ext cx="2619" cy="213"/>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90" name="Line 47"/>
              <p:cNvSpPr>
                <a:spLocks noChangeShapeType="1"/>
              </p:cNvSpPr>
              <p:nvPr/>
            </p:nvSpPr>
            <p:spPr bwMode="auto">
              <a:xfrm flipH="1">
                <a:off x="235" y="1824"/>
                <a:ext cx="2619" cy="126"/>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91" name="Line 48"/>
              <p:cNvSpPr>
                <a:spLocks noChangeShapeType="1"/>
              </p:cNvSpPr>
              <p:nvPr/>
            </p:nvSpPr>
            <p:spPr bwMode="auto">
              <a:xfrm flipH="1">
                <a:off x="235" y="1824"/>
                <a:ext cx="2619" cy="63"/>
              </a:xfrm>
              <a:prstGeom prst="line">
                <a:avLst/>
              </a:prstGeom>
              <a:noFill/>
              <a:ln w="3175">
                <a:solidFill>
                  <a:srgbClr val="DDDDDD"/>
                </a:solidFill>
                <a:round/>
                <a:headEnd type="none" w="sm" len="sm"/>
                <a:tailEnd type="none" w="sm" len="sm"/>
              </a:ln>
            </p:spPr>
            <p:txBody>
              <a:bodyPr wrap="none" anchor="ctr"/>
              <a:lstStyle/>
              <a:p>
                <a:endParaRPr lang="zh-CN" altLang="en-US"/>
              </a:p>
            </p:txBody>
          </p:sp>
        </p:grpSp>
        <p:grpSp>
          <p:nvGrpSpPr>
            <p:cNvPr id="5" name="Group 49"/>
            <p:cNvGrpSpPr>
              <a:grpSpLocks/>
            </p:cNvGrpSpPr>
            <p:nvPr/>
          </p:nvGrpSpPr>
          <p:grpSpPr bwMode="auto">
            <a:xfrm>
              <a:off x="247" y="4581"/>
              <a:ext cx="3829" cy="1220"/>
              <a:chOff x="235" y="1844"/>
              <a:chExt cx="5241" cy="1605"/>
            </a:xfrm>
          </p:grpSpPr>
          <p:grpSp>
            <p:nvGrpSpPr>
              <p:cNvPr id="6" name="Group 50"/>
              <p:cNvGrpSpPr>
                <a:grpSpLocks/>
              </p:cNvGrpSpPr>
              <p:nvPr/>
            </p:nvGrpSpPr>
            <p:grpSpPr bwMode="auto">
              <a:xfrm>
                <a:off x="235" y="2750"/>
                <a:ext cx="5241" cy="699"/>
                <a:chOff x="235" y="2750"/>
                <a:chExt cx="5241" cy="699"/>
              </a:xfrm>
            </p:grpSpPr>
            <p:sp>
              <p:nvSpPr>
                <p:cNvPr id="58" name="Line 51"/>
                <p:cNvSpPr>
                  <a:spLocks noChangeShapeType="1"/>
                </p:cNvSpPr>
                <p:nvPr/>
              </p:nvSpPr>
              <p:spPr bwMode="auto">
                <a:xfrm>
                  <a:off x="235" y="3449"/>
                  <a:ext cx="5241" cy="0"/>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59" name="Line 52"/>
                <p:cNvSpPr>
                  <a:spLocks noChangeShapeType="1"/>
                </p:cNvSpPr>
                <p:nvPr/>
              </p:nvSpPr>
              <p:spPr bwMode="auto">
                <a:xfrm>
                  <a:off x="235" y="3191"/>
                  <a:ext cx="5241" cy="0"/>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60" name="Line 53"/>
                <p:cNvSpPr>
                  <a:spLocks noChangeShapeType="1"/>
                </p:cNvSpPr>
                <p:nvPr/>
              </p:nvSpPr>
              <p:spPr bwMode="auto">
                <a:xfrm>
                  <a:off x="235" y="2958"/>
                  <a:ext cx="5239" cy="0"/>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62" name="Line 54"/>
                <p:cNvSpPr>
                  <a:spLocks noChangeShapeType="1"/>
                </p:cNvSpPr>
                <p:nvPr/>
              </p:nvSpPr>
              <p:spPr bwMode="auto">
                <a:xfrm>
                  <a:off x="235" y="2750"/>
                  <a:ext cx="5239" cy="0"/>
                </a:xfrm>
                <a:prstGeom prst="line">
                  <a:avLst/>
                </a:prstGeom>
                <a:noFill/>
                <a:ln w="3175">
                  <a:solidFill>
                    <a:srgbClr val="DDDDDD"/>
                  </a:solidFill>
                  <a:round/>
                  <a:headEnd type="none" w="sm" len="sm"/>
                  <a:tailEnd type="none" w="sm" len="sm"/>
                </a:ln>
              </p:spPr>
              <p:txBody>
                <a:bodyPr wrap="none" anchor="ctr"/>
                <a:lstStyle/>
                <a:p>
                  <a:endParaRPr lang="zh-CN" altLang="en-US"/>
                </a:p>
              </p:txBody>
            </p:sp>
          </p:grpSp>
          <p:grpSp>
            <p:nvGrpSpPr>
              <p:cNvPr id="7" name="Group 55"/>
              <p:cNvGrpSpPr>
                <a:grpSpLocks/>
              </p:cNvGrpSpPr>
              <p:nvPr/>
            </p:nvGrpSpPr>
            <p:grpSpPr bwMode="auto">
              <a:xfrm>
                <a:off x="235" y="1844"/>
                <a:ext cx="5241" cy="728"/>
                <a:chOff x="235" y="1844"/>
                <a:chExt cx="5241" cy="728"/>
              </a:xfrm>
            </p:grpSpPr>
            <p:sp>
              <p:nvSpPr>
                <p:cNvPr id="40" name="Line 56"/>
                <p:cNvSpPr>
                  <a:spLocks noChangeShapeType="1"/>
                </p:cNvSpPr>
                <p:nvPr/>
              </p:nvSpPr>
              <p:spPr bwMode="auto">
                <a:xfrm>
                  <a:off x="235" y="2572"/>
                  <a:ext cx="5241" cy="0"/>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42" name="Line 57"/>
                <p:cNvSpPr>
                  <a:spLocks noChangeShapeType="1"/>
                </p:cNvSpPr>
                <p:nvPr/>
              </p:nvSpPr>
              <p:spPr bwMode="auto">
                <a:xfrm flipV="1">
                  <a:off x="235" y="2401"/>
                  <a:ext cx="5241" cy="1"/>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51" name="Line 58"/>
                <p:cNvSpPr>
                  <a:spLocks noChangeShapeType="1"/>
                </p:cNvSpPr>
                <p:nvPr/>
              </p:nvSpPr>
              <p:spPr bwMode="auto">
                <a:xfrm>
                  <a:off x="235" y="2245"/>
                  <a:ext cx="5241" cy="5"/>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52" name="Line 59"/>
                <p:cNvSpPr>
                  <a:spLocks noChangeShapeType="1"/>
                </p:cNvSpPr>
                <p:nvPr/>
              </p:nvSpPr>
              <p:spPr bwMode="auto">
                <a:xfrm>
                  <a:off x="235" y="2121"/>
                  <a:ext cx="5217" cy="0"/>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53" name="Line 60"/>
                <p:cNvSpPr>
                  <a:spLocks noChangeShapeType="1"/>
                </p:cNvSpPr>
                <p:nvPr/>
              </p:nvSpPr>
              <p:spPr bwMode="auto">
                <a:xfrm flipV="1">
                  <a:off x="235" y="2015"/>
                  <a:ext cx="5241" cy="6"/>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54" name="Line 61"/>
                <p:cNvSpPr>
                  <a:spLocks noChangeShapeType="1"/>
                </p:cNvSpPr>
                <p:nvPr/>
              </p:nvSpPr>
              <p:spPr bwMode="auto">
                <a:xfrm>
                  <a:off x="235" y="1946"/>
                  <a:ext cx="5241" cy="4"/>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55" name="Line 62"/>
                <p:cNvSpPr>
                  <a:spLocks noChangeShapeType="1"/>
                </p:cNvSpPr>
                <p:nvPr/>
              </p:nvSpPr>
              <p:spPr bwMode="auto">
                <a:xfrm flipV="1">
                  <a:off x="235" y="1908"/>
                  <a:ext cx="5241" cy="10"/>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56" name="Line 63"/>
                <p:cNvSpPr>
                  <a:spLocks noChangeShapeType="1"/>
                </p:cNvSpPr>
                <p:nvPr/>
              </p:nvSpPr>
              <p:spPr bwMode="auto">
                <a:xfrm>
                  <a:off x="258" y="1866"/>
                  <a:ext cx="5218" cy="0"/>
                </a:xfrm>
                <a:prstGeom prst="line">
                  <a:avLst/>
                </a:prstGeom>
                <a:noFill/>
                <a:ln w="3175">
                  <a:solidFill>
                    <a:srgbClr val="DDDDDD"/>
                  </a:solidFill>
                  <a:round/>
                  <a:headEnd type="none" w="sm" len="sm"/>
                  <a:tailEnd type="none" w="sm" len="sm"/>
                </a:ln>
              </p:spPr>
              <p:txBody>
                <a:bodyPr wrap="none" anchor="ctr"/>
                <a:lstStyle/>
                <a:p>
                  <a:endParaRPr lang="zh-CN" altLang="en-US"/>
                </a:p>
              </p:txBody>
            </p:sp>
            <p:sp>
              <p:nvSpPr>
                <p:cNvPr id="57" name="Line 64"/>
                <p:cNvSpPr>
                  <a:spLocks noChangeShapeType="1"/>
                </p:cNvSpPr>
                <p:nvPr/>
              </p:nvSpPr>
              <p:spPr bwMode="auto">
                <a:xfrm>
                  <a:off x="235" y="1844"/>
                  <a:ext cx="5241" cy="0"/>
                </a:xfrm>
                <a:prstGeom prst="line">
                  <a:avLst/>
                </a:prstGeom>
                <a:noFill/>
                <a:ln w="3175">
                  <a:solidFill>
                    <a:srgbClr val="DDDDDD"/>
                  </a:solidFill>
                  <a:round/>
                  <a:headEnd type="none" w="sm" len="sm"/>
                  <a:tailEnd type="none" w="sm" len="sm"/>
                </a:ln>
              </p:spPr>
              <p:txBody>
                <a:bodyPr wrap="none" anchor="ctr"/>
                <a:lstStyle/>
                <a:p>
                  <a:endParaRPr lang="zh-CN" altLang="en-US"/>
                </a:p>
              </p:txBody>
            </p:sp>
          </p:grpSp>
        </p:grpSp>
      </p:grpSp>
      <p:sp>
        <p:nvSpPr>
          <p:cNvPr id="17" name="标题 16"/>
          <p:cNvSpPr>
            <a:spLocks noGrp="1"/>
          </p:cNvSpPr>
          <p:nvPr>
            <p:ph type="title"/>
          </p:nvPr>
        </p:nvSpPr>
        <p:spPr>
          <a:xfrm>
            <a:off x="374848" y="327267"/>
            <a:ext cx="8229600" cy="581453"/>
          </a:xfrm>
        </p:spPr>
        <p:txBody>
          <a:bodyPr vert="horz" lIns="91440" tIns="45720" rIns="91440" bIns="45720" rtlCol="0" anchor="ctr">
            <a:normAutofit/>
          </a:bodyPr>
          <a:lstStyle/>
          <a:p>
            <a:r>
              <a:rPr lang="zh-CN" altLang="en-US" sz="2400" b="1" spc="300" dirty="0" smtClean="0">
                <a:solidFill>
                  <a:srgbClr val="686868"/>
                </a:solidFill>
              </a:rPr>
              <a:t>企业仿真体系模型</a:t>
            </a:r>
          </a:p>
        </p:txBody>
      </p:sp>
      <p:grpSp>
        <p:nvGrpSpPr>
          <p:cNvPr id="8" name="组合 35"/>
          <p:cNvGrpSpPr/>
          <p:nvPr/>
        </p:nvGrpSpPr>
        <p:grpSpPr>
          <a:xfrm>
            <a:off x="1463183" y="1484784"/>
            <a:ext cx="6207389" cy="4824536"/>
            <a:chOff x="1463183" y="1397956"/>
            <a:chExt cx="6207389" cy="4824536"/>
          </a:xfrm>
        </p:grpSpPr>
        <p:sp>
          <p:nvSpPr>
            <p:cNvPr id="31" name="椭圆 30"/>
            <p:cNvSpPr/>
            <p:nvPr/>
          </p:nvSpPr>
          <p:spPr>
            <a:xfrm>
              <a:off x="2731069" y="1919722"/>
              <a:ext cx="3739347" cy="3541098"/>
            </a:xfrm>
            <a:prstGeom prst="ellipse">
              <a:avLst/>
            </a:prstGeom>
            <a:gradFill flip="none" rotWithShape="1">
              <a:gsLst>
                <a:gs pos="0">
                  <a:schemeClr val="bg1"/>
                </a:gs>
                <a:gs pos="100000">
                  <a:schemeClr val="bg1">
                    <a:lumMod val="50000"/>
                  </a:schemeClr>
                </a:gs>
              </a:gsLst>
              <a:path path="circle">
                <a:fillToRect l="50000" t="50000" r="50000" b="50000"/>
              </a:path>
              <a:tileRect/>
            </a:gradFill>
            <a:ln w="57150">
              <a:noFill/>
            </a:ln>
            <a:effectLst>
              <a:outerShdw blurRad="558800" dist="1435100" dir="5580000" sx="76000" sy="76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bwMode="auto">
            <a:xfrm>
              <a:off x="2893649" y="1919722"/>
              <a:ext cx="3414186" cy="2484054"/>
            </a:xfrm>
            <a:prstGeom prst="triangle">
              <a:avLst/>
            </a:prstGeom>
            <a:noFill/>
            <a:ln>
              <a:solidFill>
                <a:schemeClr val="tx1">
                  <a:lumMod val="50000"/>
                  <a:lumOff val="50000"/>
                </a:schemeClr>
              </a:solidFill>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cxnSp>
          <p:nvCxnSpPr>
            <p:cNvPr id="33" name="直接连接符 32"/>
            <p:cNvCxnSpPr>
              <a:stCxn id="32" idx="0"/>
            </p:cNvCxnSpPr>
            <p:nvPr/>
          </p:nvCxnSpPr>
          <p:spPr>
            <a:xfrm rot="16200000" flipH="1">
              <a:off x="3771866" y="2748596"/>
              <a:ext cx="1659556" cy="1807"/>
            </a:xfrm>
            <a:prstGeom prst="line">
              <a:avLst/>
            </a:prstGeom>
            <a:ln/>
            <a:effectLst/>
          </p:spPr>
          <p:style>
            <a:lnRef idx="2">
              <a:schemeClr val="accent6"/>
            </a:lnRef>
            <a:fillRef idx="0">
              <a:schemeClr val="accent6"/>
            </a:fillRef>
            <a:effectRef idx="1">
              <a:schemeClr val="accent6"/>
            </a:effectRef>
            <a:fontRef idx="minor">
              <a:schemeClr val="tx1"/>
            </a:fontRef>
          </p:style>
        </p:cxnSp>
        <p:cxnSp>
          <p:nvCxnSpPr>
            <p:cNvPr id="34" name="直接连接符 33"/>
            <p:cNvCxnSpPr>
              <a:endCxn id="32" idx="4"/>
            </p:cNvCxnSpPr>
            <p:nvPr/>
          </p:nvCxnSpPr>
          <p:spPr>
            <a:xfrm>
              <a:off x="4588097" y="3565184"/>
              <a:ext cx="1719739" cy="838591"/>
            </a:xfrm>
            <a:prstGeom prst="line">
              <a:avLst/>
            </a:prstGeom>
            <a:ln/>
            <a:effectLst/>
          </p:spPr>
          <p:style>
            <a:lnRef idx="2">
              <a:schemeClr val="accent4"/>
            </a:lnRef>
            <a:fillRef idx="0">
              <a:schemeClr val="accent4"/>
            </a:fillRef>
            <a:effectRef idx="1">
              <a:schemeClr val="accent4"/>
            </a:effectRef>
            <a:fontRef idx="minor">
              <a:schemeClr val="tx1"/>
            </a:fontRef>
          </p:style>
        </p:cxnSp>
        <p:cxnSp>
          <p:nvCxnSpPr>
            <p:cNvPr id="35" name="直接连接符 34"/>
            <p:cNvCxnSpPr>
              <a:stCxn id="32" idx="2"/>
            </p:cNvCxnSpPr>
            <p:nvPr/>
          </p:nvCxnSpPr>
          <p:spPr>
            <a:xfrm rot="5400000" flipH="1" flipV="1">
              <a:off x="3339464" y="3133464"/>
              <a:ext cx="824498" cy="1716128"/>
            </a:xfrm>
            <a:prstGeom prst="line">
              <a:avLst/>
            </a:prstGeom>
            <a:ln/>
            <a:effectLst/>
          </p:spPr>
          <p:style>
            <a:lnRef idx="2">
              <a:schemeClr val="accent5"/>
            </a:lnRef>
            <a:fillRef idx="0">
              <a:schemeClr val="accent5"/>
            </a:fillRef>
            <a:effectRef idx="1">
              <a:schemeClr val="accent5"/>
            </a:effectRef>
            <a:fontRef idx="minor">
              <a:schemeClr val="tx1"/>
            </a:fontRef>
          </p:style>
        </p:cxnSp>
        <p:sp>
          <p:nvSpPr>
            <p:cNvPr id="41" name="椭圆 40"/>
            <p:cNvSpPr/>
            <p:nvPr/>
          </p:nvSpPr>
          <p:spPr bwMode="auto">
            <a:xfrm>
              <a:off x="5928481" y="4033811"/>
              <a:ext cx="650321" cy="634226"/>
            </a:xfrm>
            <a:prstGeom prst="ellipse">
              <a:avLst/>
            </a:prstGeom>
            <a:solidFill>
              <a:schemeClr val="accent3">
                <a:lumMod val="40000"/>
                <a:lumOff val="6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zh-CN" altLang="en-US" dirty="0" smtClean="0">
                  <a:solidFill>
                    <a:schemeClr val="tx1"/>
                  </a:solidFill>
                  <a:latin typeface="Arial" charset="0"/>
                  <a:ea typeface="黑体" pitchFamily="2" charset="-122"/>
                </a:rPr>
                <a:t>技术</a:t>
              </a:r>
            </a:p>
          </p:txBody>
        </p:sp>
        <p:sp>
          <p:nvSpPr>
            <p:cNvPr id="43" name="TextBox 42"/>
            <p:cNvSpPr txBox="1"/>
            <p:nvPr/>
          </p:nvSpPr>
          <p:spPr>
            <a:xfrm>
              <a:off x="4932040" y="1397956"/>
              <a:ext cx="1220358" cy="338554"/>
            </a:xfrm>
            <a:prstGeom prst="rect">
              <a:avLst/>
            </a:prstGeom>
            <a:noFill/>
          </p:spPr>
          <p:txBody>
            <a:bodyPr wrap="square" rtlCol="0">
              <a:spAutoFit/>
            </a:bodyPr>
            <a:lstStyle/>
            <a:p>
              <a:r>
                <a:rPr lang="zh-CN" altLang="en-US" sz="1600" dirty="0" smtClean="0">
                  <a:latin typeface="微软雅黑" pitchFamily="34" charset="-122"/>
                  <a:ea typeface="微软雅黑" pitchFamily="34" charset="-122"/>
                </a:rPr>
                <a:t>人才与组织</a:t>
              </a:r>
              <a:endParaRPr lang="zh-CN" altLang="en-US" sz="1600" dirty="0">
                <a:latin typeface="微软雅黑" pitchFamily="34" charset="-122"/>
                <a:ea typeface="微软雅黑" pitchFamily="34" charset="-122"/>
              </a:endParaRPr>
            </a:p>
          </p:txBody>
        </p:sp>
        <p:sp>
          <p:nvSpPr>
            <p:cNvPr id="44" name="TextBox 43"/>
            <p:cNvSpPr txBox="1"/>
            <p:nvPr/>
          </p:nvSpPr>
          <p:spPr>
            <a:xfrm>
              <a:off x="5874288" y="4773741"/>
              <a:ext cx="140138" cy="273244"/>
            </a:xfrm>
            <a:prstGeom prst="rect">
              <a:avLst/>
            </a:prstGeom>
            <a:noFill/>
          </p:spPr>
          <p:txBody>
            <a:bodyPr wrap="none" rtlCol="0">
              <a:spAutoFit/>
            </a:bodyPr>
            <a:lstStyle/>
            <a:p>
              <a:endParaRPr lang="zh-CN" altLang="en-US" dirty="0"/>
            </a:p>
          </p:txBody>
        </p:sp>
        <p:sp>
          <p:nvSpPr>
            <p:cNvPr id="45" name="TextBox 44"/>
            <p:cNvSpPr txBox="1"/>
            <p:nvPr/>
          </p:nvSpPr>
          <p:spPr>
            <a:xfrm>
              <a:off x="6588224" y="4062252"/>
              <a:ext cx="1082348" cy="307777"/>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工具与方法</a:t>
              </a:r>
              <a:endParaRPr lang="zh-CN" altLang="en-US" sz="1400" dirty="0">
                <a:latin typeface="微软雅黑" pitchFamily="34" charset="-122"/>
                <a:ea typeface="微软雅黑" pitchFamily="34" charset="-122"/>
              </a:endParaRPr>
            </a:p>
          </p:txBody>
        </p:sp>
        <p:sp>
          <p:nvSpPr>
            <p:cNvPr id="46" name="TextBox 45"/>
            <p:cNvSpPr txBox="1"/>
            <p:nvPr/>
          </p:nvSpPr>
          <p:spPr>
            <a:xfrm>
              <a:off x="1463183" y="4062252"/>
              <a:ext cx="900792" cy="256150"/>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规范与标准</a:t>
              </a:r>
              <a:endParaRPr lang="zh-CN" altLang="en-US" sz="1400" dirty="0">
                <a:latin typeface="微软雅黑" pitchFamily="34" charset="-122"/>
                <a:ea typeface="微软雅黑" pitchFamily="34" charset="-122"/>
              </a:endParaRPr>
            </a:p>
          </p:txBody>
        </p:sp>
        <p:sp>
          <p:nvSpPr>
            <p:cNvPr id="48" name="椭圆 47"/>
            <p:cNvSpPr/>
            <p:nvPr/>
          </p:nvSpPr>
          <p:spPr bwMode="auto">
            <a:xfrm>
              <a:off x="4283380" y="1562086"/>
              <a:ext cx="650321" cy="634226"/>
            </a:xfrm>
            <a:prstGeom prst="ellipse">
              <a:avLst/>
            </a:prstGeom>
            <a:solidFill>
              <a:schemeClr val="accent5">
                <a:lumMod val="40000"/>
                <a:lumOff val="60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zh-CN" altLang="en-US" dirty="0" smtClean="0">
                  <a:solidFill>
                    <a:schemeClr val="tx1"/>
                  </a:solidFill>
                  <a:latin typeface="Arial" charset="0"/>
                  <a:ea typeface="黑体" pitchFamily="2" charset="-122"/>
                </a:rPr>
                <a:t>人</a:t>
              </a:r>
            </a:p>
          </p:txBody>
        </p:sp>
        <p:sp>
          <p:nvSpPr>
            <p:cNvPr id="49" name="椭圆 48"/>
            <p:cNvSpPr/>
            <p:nvPr/>
          </p:nvSpPr>
          <p:spPr bwMode="auto">
            <a:xfrm>
              <a:off x="2541906" y="4086664"/>
              <a:ext cx="650321" cy="634226"/>
            </a:xfrm>
            <a:prstGeom prst="ellipse">
              <a:avLst/>
            </a:prstGeom>
            <a:solidFill>
              <a:srgbClr val="FFFFCC"/>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r>
                <a:rPr lang="zh-CN" altLang="en-US" dirty="0" smtClean="0">
                  <a:solidFill>
                    <a:schemeClr val="tx1"/>
                  </a:solidFill>
                  <a:latin typeface="Arial" charset="0"/>
                  <a:ea typeface="黑体" pitchFamily="2" charset="-122"/>
                </a:rPr>
                <a:t>流程</a:t>
              </a:r>
            </a:p>
          </p:txBody>
        </p:sp>
        <p:sp>
          <p:nvSpPr>
            <p:cNvPr id="47" name="TextBox 46"/>
            <p:cNvSpPr txBox="1"/>
            <p:nvPr/>
          </p:nvSpPr>
          <p:spPr>
            <a:xfrm>
              <a:off x="3640900" y="5853160"/>
              <a:ext cx="2232248" cy="369332"/>
            </a:xfrm>
            <a:prstGeom prst="rect">
              <a:avLst/>
            </a:prstGeom>
            <a:noFill/>
          </p:spPr>
          <p:txBody>
            <a:bodyPr wrap="square" rtlCol="0">
              <a:spAutoFit/>
            </a:bodyPr>
            <a:lstStyle/>
            <a:p>
              <a:r>
                <a:rPr lang="zh-CN" altLang="en-US" b="1" spc="600" dirty="0" smtClean="0">
                  <a:ea typeface="微软雅黑"/>
                </a:rPr>
                <a:t>企业仿真体系</a:t>
              </a:r>
              <a:endParaRPr lang="zh-CN" altLang="en-US" b="1" spc="600" dirty="0">
                <a:ea typeface="微软雅黑"/>
              </a:endParaRPr>
            </a:p>
          </p:txBody>
        </p:sp>
        <p:sp>
          <p:nvSpPr>
            <p:cNvPr id="50" name="椭圆 49"/>
            <p:cNvSpPr/>
            <p:nvPr/>
          </p:nvSpPr>
          <p:spPr bwMode="auto">
            <a:xfrm>
              <a:off x="4291255" y="3241027"/>
              <a:ext cx="650321" cy="634226"/>
            </a:xfrm>
            <a:prstGeom prst="ellipse">
              <a:avLst/>
            </a:prstGeom>
            <a:solidFill>
              <a:schemeClr val="accent6">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b="0" i="0" u="none" strike="noStrike" cap="none" normalizeH="0" baseline="0" dirty="0" smtClean="0">
                  <a:ln>
                    <a:noFill/>
                  </a:ln>
                  <a:solidFill>
                    <a:schemeClr val="tx1"/>
                  </a:solidFill>
                  <a:effectLst/>
                  <a:latin typeface="Arial" charset="0"/>
                  <a:ea typeface="黑体" pitchFamily="2" charset="-122"/>
                </a:rPr>
                <a:t>战略</a:t>
              </a:r>
            </a:p>
          </p:txBody>
        </p:sp>
      </p:grpSp>
      <p:grpSp>
        <p:nvGrpSpPr>
          <p:cNvPr id="9" name="组合 71"/>
          <p:cNvGrpSpPr/>
          <p:nvPr/>
        </p:nvGrpSpPr>
        <p:grpSpPr>
          <a:xfrm>
            <a:off x="827584" y="3962081"/>
            <a:ext cx="3788832" cy="2134984"/>
            <a:chOff x="-5159" y="4127576"/>
            <a:chExt cx="4436186" cy="2499767"/>
          </a:xfrm>
        </p:grpSpPr>
        <p:cxnSp>
          <p:nvCxnSpPr>
            <p:cNvPr id="74" name="形状 73"/>
            <p:cNvCxnSpPr>
              <a:stCxn id="73" idx="3"/>
              <a:endCxn id="50" idx="4"/>
            </p:cNvCxnSpPr>
            <p:nvPr/>
          </p:nvCxnSpPr>
          <p:spPr>
            <a:xfrm flipV="1">
              <a:off x="1798867" y="4127576"/>
              <a:ext cx="2632160" cy="2115044"/>
            </a:xfrm>
            <a:prstGeom prst="bentConnector2">
              <a:avLst/>
            </a:prstGeom>
            <a:solidFill>
              <a:schemeClr val="accent6">
                <a:lumMod val="20000"/>
                <a:lumOff val="80000"/>
              </a:schemeClr>
            </a:solidFill>
            <a:effectLst>
              <a:outerShdw blurRad="127000" dist="20000" dir="5400000" rotWithShape="0">
                <a:srgbClr val="000000">
                  <a:alpha val="20000"/>
                </a:srgbClr>
              </a:outerShdw>
            </a:effectLst>
          </p:spPr>
          <p:style>
            <a:lnRef idx="1">
              <a:schemeClr val="accent6"/>
            </a:lnRef>
            <a:fillRef idx="2">
              <a:schemeClr val="accent6"/>
            </a:fillRef>
            <a:effectRef idx="1">
              <a:schemeClr val="accent6"/>
            </a:effectRef>
            <a:fontRef idx="minor">
              <a:schemeClr val="dk1"/>
            </a:fontRef>
          </p:style>
        </p:cxnSp>
        <p:sp>
          <p:nvSpPr>
            <p:cNvPr id="73" name="TextBox 72"/>
            <p:cNvSpPr txBox="1"/>
            <p:nvPr/>
          </p:nvSpPr>
          <p:spPr>
            <a:xfrm>
              <a:off x="-5159" y="5857895"/>
              <a:ext cx="1804026" cy="769448"/>
            </a:xfrm>
            <a:prstGeom prst="roundRect">
              <a:avLst>
                <a:gd name="adj" fmla="val 5207"/>
              </a:avLst>
            </a:prstGeom>
            <a:solidFill>
              <a:schemeClr val="accent6">
                <a:lumMod val="20000"/>
                <a:lumOff val="80000"/>
              </a:schemeClr>
            </a:solidFill>
            <a:effectLst>
              <a:outerShdw blurRad="127000" dist="20000" dir="5400000" rotWithShape="0">
                <a:srgbClr val="000000">
                  <a:alpha val="20000"/>
                </a:srgbClr>
              </a:outerShdw>
            </a:effectLst>
          </p:spPr>
          <p:style>
            <a:lnRef idx="1">
              <a:schemeClr val="accent6"/>
            </a:lnRef>
            <a:fillRef idx="2">
              <a:schemeClr val="accent6"/>
            </a:fillRef>
            <a:effectRef idx="1">
              <a:schemeClr val="accent6"/>
            </a:effectRef>
            <a:fontRef idx="minor">
              <a:schemeClr val="dk1"/>
            </a:fontRef>
          </p:style>
          <p:txBody>
            <a:bodyPr wrap="square">
              <a:spAutoFit/>
            </a:bodyPr>
            <a:lstStyle/>
            <a:p>
              <a:pPr marL="266700" lvl="1" indent="-266700" algn="ctr" fontAlgn="ctr">
                <a:lnSpc>
                  <a:spcPct val="200000"/>
                </a:lnSpc>
                <a:spcAft>
                  <a:spcPts val="1200"/>
                </a:spcAft>
              </a:pPr>
              <a:r>
                <a:rPr lang="zh-CN" altLang="en-US" sz="1200" dirty="0" smtClean="0">
                  <a:solidFill>
                    <a:schemeClr val="accent6">
                      <a:lumMod val="50000"/>
                    </a:schemeClr>
                  </a:solidFill>
                  <a:latin typeface="微软雅黑" pitchFamily="34" charset="-122"/>
                  <a:ea typeface="微软雅黑" pitchFamily="34" charset="-122"/>
                </a:rPr>
                <a:t>仿真驱动产品研发</a:t>
              </a:r>
              <a:endParaRPr lang="en-US" altLang="zh-CN" sz="100" dirty="0" smtClean="0">
                <a:solidFill>
                  <a:schemeClr val="accent6">
                    <a:lumMod val="50000"/>
                  </a:schemeClr>
                </a:solidFill>
                <a:latin typeface="微软雅黑" pitchFamily="34" charset="-122"/>
                <a:ea typeface="微软雅黑" pitchFamily="34" charset="-122"/>
              </a:endParaRPr>
            </a:p>
            <a:p>
              <a:pPr marL="266700" lvl="1" indent="-266700" algn="ctr" fontAlgn="ctr">
                <a:lnSpc>
                  <a:spcPct val="150000"/>
                </a:lnSpc>
                <a:spcAft>
                  <a:spcPts val="1200"/>
                </a:spcAft>
              </a:pPr>
              <a:endParaRPr lang="zh-CN" altLang="en-US" sz="100" dirty="0" smtClean="0">
                <a:solidFill>
                  <a:schemeClr val="accent6">
                    <a:lumMod val="50000"/>
                  </a:schemeClr>
                </a:solidFill>
                <a:latin typeface="微软雅黑" pitchFamily="34" charset="-122"/>
                <a:ea typeface="微软雅黑" pitchFamily="34" charset="-122"/>
              </a:endParaRPr>
            </a:p>
          </p:txBody>
        </p:sp>
      </p:grpSp>
      <p:grpSp>
        <p:nvGrpSpPr>
          <p:cNvPr id="10" name="组合 39"/>
          <p:cNvGrpSpPr/>
          <p:nvPr/>
        </p:nvGrpSpPr>
        <p:grpSpPr>
          <a:xfrm>
            <a:off x="827584" y="1628800"/>
            <a:ext cx="7583260" cy="4399505"/>
            <a:chOff x="827584" y="1541972"/>
            <a:chExt cx="7583260" cy="4399505"/>
          </a:xfrm>
        </p:grpSpPr>
        <p:cxnSp>
          <p:nvCxnSpPr>
            <p:cNvPr id="65" name="肘形连接符 24"/>
            <p:cNvCxnSpPr>
              <a:stCxn id="41" idx="0"/>
              <a:endCxn id="71" idx="0"/>
            </p:cNvCxnSpPr>
            <p:nvPr/>
          </p:nvCxnSpPr>
          <p:spPr bwMode="auto">
            <a:xfrm rot="16200000" flipH="1">
              <a:off x="6610339" y="3677113"/>
              <a:ext cx="748521" cy="1461916"/>
            </a:xfrm>
            <a:prstGeom prst="bentConnector3">
              <a:avLst>
                <a:gd name="adj1" fmla="val -30540"/>
              </a:avLst>
            </a:prstGeom>
            <a:solidFill>
              <a:schemeClr val="accent5">
                <a:lumMod val="20000"/>
                <a:lumOff val="80000"/>
              </a:schemeClr>
            </a:solidFill>
            <a:ln>
              <a:solidFill>
                <a:schemeClr val="accent5">
                  <a:lumMod val="75000"/>
                </a:schemeClr>
              </a:solidFill>
            </a:ln>
            <a:effectLst>
              <a:outerShdw blurRad="127000" dist="20000" dir="5400000" rotWithShape="0">
                <a:srgbClr val="000000">
                  <a:alpha val="20000"/>
                </a:srgbClr>
              </a:outerShdw>
            </a:effectLst>
          </p:spPr>
          <p:style>
            <a:lnRef idx="1">
              <a:schemeClr val="accent5"/>
            </a:lnRef>
            <a:fillRef idx="2">
              <a:schemeClr val="accent5"/>
            </a:fillRef>
            <a:effectRef idx="1">
              <a:schemeClr val="accent5"/>
            </a:effectRef>
            <a:fontRef idx="minor">
              <a:schemeClr val="dk1"/>
            </a:fontRef>
          </p:style>
        </p:cxnSp>
        <p:sp>
          <p:nvSpPr>
            <p:cNvPr id="66" name="圆角矩形 65"/>
            <p:cNvSpPr/>
            <p:nvPr/>
          </p:nvSpPr>
          <p:spPr>
            <a:xfrm>
              <a:off x="827584" y="1585844"/>
              <a:ext cx="1328532" cy="950119"/>
            </a:xfrm>
            <a:prstGeom prst="roundRect">
              <a:avLst>
                <a:gd name="adj" fmla="val 6068"/>
              </a:avLst>
            </a:prstGeom>
            <a:solidFill>
              <a:srgbClr val="FFFFCC"/>
            </a:solidFill>
            <a:effectLst>
              <a:outerShdw blurRad="127000" dist="20000" dir="5400000" rotWithShape="0">
                <a:srgbClr val="000000">
                  <a:alpha val="20000"/>
                </a:srgbClr>
              </a:outerShdw>
            </a:effectLst>
          </p:spPr>
          <p:style>
            <a:lnRef idx="1">
              <a:schemeClr val="accent5"/>
            </a:lnRef>
            <a:fillRef idx="2">
              <a:schemeClr val="accent5"/>
            </a:fillRef>
            <a:effectRef idx="1">
              <a:schemeClr val="accent5"/>
            </a:effectRef>
            <a:fontRef idx="minor">
              <a:schemeClr val="dk1"/>
            </a:fontRef>
          </p:style>
          <p:txBody>
            <a:bodyPr wrap="square">
              <a:spAutoFit/>
            </a:bodyPr>
            <a:lstStyle/>
            <a:p>
              <a:pPr marL="177800" lvl="1" indent="-177800" fontAlgn="ctr">
                <a:lnSpc>
                  <a:spcPct val="150000"/>
                </a:lnSpc>
                <a:buFont typeface="Arial" pitchFamily="34" charset="0"/>
                <a:buChar char="•"/>
              </a:pPr>
              <a:r>
                <a:rPr lang="zh-CN" altLang="en-US" sz="1200" dirty="0" smtClean="0">
                  <a:solidFill>
                    <a:schemeClr val="accent5">
                      <a:lumMod val="50000"/>
                    </a:schemeClr>
                  </a:solidFill>
                  <a:latin typeface="微软雅黑" pitchFamily="34" charset="-122"/>
                  <a:ea typeface="微软雅黑" pitchFamily="34" charset="-122"/>
                </a:rPr>
                <a:t>仿真流程</a:t>
              </a:r>
              <a:endParaRPr lang="zh-CN" altLang="zh-CN" sz="1200" dirty="0">
                <a:solidFill>
                  <a:schemeClr val="accent5">
                    <a:lumMod val="50000"/>
                  </a:schemeClr>
                </a:solidFill>
                <a:latin typeface="微软雅黑" pitchFamily="34" charset="-122"/>
                <a:ea typeface="微软雅黑" pitchFamily="34" charset="-122"/>
              </a:endParaRPr>
            </a:p>
            <a:p>
              <a:pPr marL="177800" lvl="1" indent="-177800" fontAlgn="ctr">
                <a:lnSpc>
                  <a:spcPct val="150000"/>
                </a:lnSpc>
                <a:buFont typeface="Arial" pitchFamily="34" charset="0"/>
                <a:buChar char="•"/>
              </a:pPr>
              <a:r>
                <a:rPr lang="zh-CN" altLang="en-US" sz="1200" dirty="0" smtClean="0">
                  <a:solidFill>
                    <a:schemeClr val="accent5">
                      <a:lumMod val="50000"/>
                    </a:schemeClr>
                  </a:solidFill>
                  <a:latin typeface="微软雅黑" pitchFamily="34" charset="-122"/>
                  <a:ea typeface="微软雅黑" pitchFamily="34" charset="-122"/>
                </a:rPr>
                <a:t>分析规范</a:t>
              </a:r>
              <a:endParaRPr lang="en-US" altLang="zh-CN" sz="1200" dirty="0" smtClean="0">
                <a:solidFill>
                  <a:schemeClr val="accent5">
                    <a:lumMod val="50000"/>
                  </a:schemeClr>
                </a:solidFill>
                <a:latin typeface="微软雅黑" pitchFamily="34" charset="-122"/>
                <a:ea typeface="微软雅黑" pitchFamily="34" charset="-122"/>
              </a:endParaRPr>
            </a:p>
            <a:p>
              <a:pPr marL="177800" lvl="1" indent="-177800" fontAlgn="ctr">
                <a:lnSpc>
                  <a:spcPct val="150000"/>
                </a:lnSpc>
                <a:buFont typeface="Arial" pitchFamily="34" charset="0"/>
                <a:buChar char="•"/>
              </a:pPr>
              <a:r>
                <a:rPr lang="zh-CN" altLang="zh-CN" sz="1200" dirty="0" smtClean="0">
                  <a:solidFill>
                    <a:schemeClr val="accent5">
                      <a:lumMod val="50000"/>
                    </a:schemeClr>
                  </a:solidFill>
                  <a:latin typeface="微软雅黑" pitchFamily="34" charset="-122"/>
                  <a:ea typeface="微软雅黑" pitchFamily="34" charset="-122"/>
                </a:rPr>
                <a:t>分</a:t>
              </a:r>
              <a:r>
                <a:rPr lang="zh-CN" altLang="zh-CN" sz="1200" dirty="0">
                  <a:solidFill>
                    <a:schemeClr val="accent5">
                      <a:lumMod val="50000"/>
                    </a:schemeClr>
                  </a:solidFill>
                  <a:latin typeface="微软雅黑" pitchFamily="34" charset="-122"/>
                  <a:ea typeface="微软雅黑" pitchFamily="34" charset="-122"/>
                </a:rPr>
                <a:t>析</a:t>
              </a:r>
              <a:r>
                <a:rPr lang="zh-CN" altLang="zh-CN" sz="1200" dirty="0" smtClean="0">
                  <a:solidFill>
                    <a:schemeClr val="accent5">
                      <a:lumMod val="50000"/>
                    </a:schemeClr>
                  </a:solidFill>
                  <a:latin typeface="微软雅黑" pitchFamily="34" charset="-122"/>
                  <a:ea typeface="微软雅黑" pitchFamily="34" charset="-122"/>
                </a:rPr>
                <a:t>标准</a:t>
              </a:r>
              <a:endParaRPr lang="zh-CN" altLang="zh-CN" sz="1200" dirty="0">
                <a:solidFill>
                  <a:schemeClr val="accent5">
                    <a:lumMod val="50000"/>
                  </a:schemeClr>
                </a:solidFill>
                <a:latin typeface="微软雅黑" pitchFamily="34" charset="-122"/>
                <a:ea typeface="微软雅黑" pitchFamily="34" charset="-122"/>
              </a:endParaRPr>
            </a:p>
          </p:txBody>
        </p:sp>
        <p:cxnSp>
          <p:nvCxnSpPr>
            <p:cNvPr id="67" name="肘形连接符 11"/>
            <p:cNvCxnSpPr>
              <a:stCxn id="49" idx="4"/>
              <a:endCxn id="66" idx="2"/>
            </p:cNvCxnSpPr>
            <p:nvPr/>
          </p:nvCxnSpPr>
          <p:spPr bwMode="auto">
            <a:xfrm rot="5400000" flipH="1">
              <a:off x="1086995" y="2940819"/>
              <a:ext cx="2184927" cy="1375217"/>
            </a:xfrm>
            <a:prstGeom prst="bentConnector3">
              <a:avLst>
                <a:gd name="adj1" fmla="val -10463"/>
              </a:avLst>
            </a:prstGeom>
            <a:ln>
              <a:solidFill>
                <a:schemeClr val="accent5">
                  <a:lumMod val="75000"/>
                </a:schemeClr>
              </a:solidFill>
            </a:ln>
          </p:spPr>
          <p:style>
            <a:lnRef idx="1">
              <a:schemeClr val="accent6"/>
            </a:lnRef>
            <a:fillRef idx="0">
              <a:schemeClr val="accent6"/>
            </a:fillRef>
            <a:effectRef idx="0">
              <a:schemeClr val="accent6"/>
            </a:effectRef>
            <a:fontRef idx="minor">
              <a:schemeClr val="tx1"/>
            </a:fontRef>
          </p:style>
        </p:cxnSp>
        <p:cxnSp>
          <p:nvCxnSpPr>
            <p:cNvPr id="68" name="肘形连接符 20"/>
            <p:cNvCxnSpPr>
              <a:stCxn id="48" idx="0"/>
              <a:endCxn id="70" idx="0"/>
            </p:cNvCxnSpPr>
            <p:nvPr/>
          </p:nvCxnSpPr>
          <p:spPr bwMode="auto">
            <a:xfrm rot="5400000" flipH="1" flipV="1">
              <a:off x="6146008" y="4505"/>
              <a:ext cx="20114" cy="3095049"/>
            </a:xfrm>
            <a:prstGeom prst="bentConnector3">
              <a:avLst>
                <a:gd name="adj1" fmla="val 1236522"/>
              </a:avLst>
            </a:prstGeom>
            <a:solidFill>
              <a:schemeClr val="accent5">
                <a:lumMod val="20000"/>
                <a:lumOff val="80000"/>
              </a:schemeClr>
            </a:solidFill>
            <a:ln>
              <a:solidFill>
                <a:schemeClr val="accent5">
                  <a:lumMod val="75000"/>
                </a:schemeClr>
              </a:solidFill>
            </a:ln>
            <a:effectLst>
              <a:outerShdw blurRad="127000" dist="20000" dir="5400000" rotWithShape="0">
                <a:srgbClr val="000000">
                  <a:alpha val="20000"/>
                </a:srgbClr>
              </a:outerShdw>
            </a:effectLst>
          </p:spPr>
          <p:style>
            <a:lnRef idx="1">
              <a:schemeClr val="accent5"/>
            </a:lnRef>
            <a:fillRef idx="2">
              <a:schemeClr val="accent5"/>
            </a:fillRef>
            <a:effectRef idx="1">
              <a:schemeClr val="accent5"/>
            </a:effectRef>
            <a:fontRef idx="minor">
              <a:schemeClr val="dk1"/>
            </a:fontRef>
          </p:style>
        </p:cxnSp>
        <p:sp>
          <p:nvSpPr>
            <p:cNvPr id="70" name="内容占位符 6"/>
            <p:cNvSpPr txBox="1">
              <a:spLocks/>
            </p:cNvSpPr>
            <p:nvPr/>
          </p:nvSpPr>
          <p:spPr>
            <a:xfrm>
              <a:off x="7020272" y="1541972"/>
              <a:ext cx="1366635" cy="1148251"/>
            </a:xfrm>
            <a:prstGeom prst="roundRect">
              <a:avLst>
                <a:gd name="adj" fmla="val 4690"/>
              </a:avLst>
            </a:prstGeom>
            <a:solidFill>
              <a:schemeClr val="accent5">
                <a:lumMod val="20000"/>
                <a:lumOff val="80000"/>
              </a:schemeClr>
            </a:solidFill>
            <a:effectLst>
              <a:outerShdw blurRad="127000" dist="20000" dir="5400000" rotWithShape="0">
                <a:srgbClr val="000000">
                  <a:alpha val="20000"/>
                </a:srgbClr>
              </a:outerShdw>
            </a:effectLst>
          </p:spPr>
          <p:style>
            <a:lnRef idx="1">
              <a:schemeClr val="accent5"/>
            </a:lnRef>
            <a:fillRef idx="2">
              <a:schemeClr val="accent5"/>
            </a:fillRef>
            <a:effectRef idx="1">
              <a:schemeClr val="accent5"/>
            </a:effectRef>
            <a:fontRef idx="minor">
              <a:schemeClr val="dk1"/>
            </a:fontRef>
          </p:style>
          <p:txBody>
            <a:bodyPr wrap="square">
              <a:spAutoFit/>
            </a:bodyPr>
            <a:lstStyle/>
            <a:p>
              <a:pPr marL="177800" marR="0" lvl="1" indent="-177800" fontAlgn="ctr">
                <a:lnSpc>
                  <a:spcPct val="125000"/>
                </a:lnSpc>
                <a:spcBef>
                  <a:spcPct val="20000"/>
                </a:spcBef>
                <a:spcAft>
                  <a:spcPts val="0"/>
                </a:spcAft>
                <a:buClrTx/>
                <a:buSzTx/>
                <a:buFont typeface="Arial" pitchFamily="34" charset="0"/>
                <a:buChar char="•"/>
                <a:tabLst/>
                <a:defRPr/>
              </a:pPr>
              <a:r>
                <a:rPr lang="zh-CN" altLang="en-US" sz="1200" dirty="0" smtClean="0">
                  <a:solidFill>
                    <a:schemeClr val="accent5">
                      <a:lumMod val="50000"/>
                    </a:schemeClr>
                  </a:solidFill>
                  <a:latin typeface="微软雅黑" pitchFamily="34" charset="-122"/>
                  <a:ea typeface="微软雅黑" pitchFamily="34" charset="-122"/>
                </a:rPr>
                <a:t>仿真</a:t>
              </a:r>
              <a:r>
                <a:rPr lang="zh-CN" altLang="zh-CN" sz="1200" dirty="0" smtClean="0">
                  <a:solidFill>
                    <a:schemeClr val="accent5">
                      <a:lumMod val="50000"/>
                    </a:schemeClr>
                  </a:solidFill>
                  <a:latin typeface="微软雅黑" pitchFamily="34" charset="-122"/>
                  <a:ea typeface="微软雅黑" pitchFamily="34" charset="-122"/>
                </a:rPr>
                <a:t>组织</a:t>
              </a:r>
            </a:p>
            <a:p>
              <a:pPr marL="177800" marR="0" lvl="1" indent="-177800" fontAlgn="ctr">
                <a:lnSpc>
                  <a:spcPct val="125000"/>
                </a:lnSpc>
                <a:spcBef>
                  <a:spcPct val="20000"/>
                </a:spcBef>
                <a:spcAft>
                  <a:spcPts val="0"/>
                </a:spcAft>
                <a:buClrTx/>
                <a:buSzTx/>
                <a:buFont typeface="Arial" pitchFamily="34" charset="0"/>
                <a:buChar char="•"/>
                <a:tabLst/>
                <a:defRPr/>
              </a:pPr>
              <a:r>
                <a:rPr lang="zh-CN" altLang="en-US" sz="1200" dirty="0" smtClean="0">
                  <a:solidFill>
                    <a:schemeClr val="accent5">
                      <a:lumMod val="50000"/>
                    </a:schemeClr>
                  </a:solidFill>
                  <a:latin typeface="微软雅黑" pitchFamily="34" charset="-122"/>
                  <a:ea typeface="微软雅黑" pitchFamily="34" charset="-122"/>
                </a:rPr>
                <a:t>任职资格</a:t>
              </a:r>
              <a:endParaRPr lang="en-US" altLang="zh-CN" sz="1200" dirty="0" smtClean="0">
                <a:solidFill>
                  <a:schemeClr val="accent5">
                    <a:lumMod val="50000"/>
                  </a:schemeClr>
                </a:solidFill>
                <a:latin typeface="微软雅黑" pitchFamily="34" charset="-122"/>
                <a:ea typeface="微软雅黑" pitchFamily="34" charset="-122"/>
              </a:endParaRPr>
            </a:p>
            <a:p>
              <a:pPr marL="177800" marR="0" lvl="1" indent="-177800" fontAlgn="ctr">
                <a:lnSpc>
                  <a:spcPct val="125000"/>
                </a:lnSpc>
                <a:spcBef>
                  <a:spcPct val="20000"/>
                </a:spcBef>
                <a:spcAft>
                  <a:spcPts val="0"/>
                </a:spcAft>
                <a:buClrTx/>
                <a:buSzTx/>
                <a:buFont typeface="Arial" pitchFamily="34" charset="0"/>
                <a:buChar char="•"/>
                <a:tabLst/>
                <a:defRPr/>
              </a:pPr>
              <a:r>
                <a:rPr lang="zh-CN" altLang="en-US" sz="1200" dirty="0" smtClean="0">
                  <a:solidFill>
                    <a:schemeClr val="accent5">
                      <a:lumMod val="50000"/>
                    </a:schemeClr>
                  </a:solidFill>
                  <a:latin typeface="微软雅黑" pitchFamily="34" charset="-122"/>
                  <a:ea typeface="微软雅黑" pitchFamily="34" charset="-122"/>
                </a:rPr>
                <a:t>人才培养</a:t>
              </a:r>
              <a:endParaRPr lang="en-US" altLang="zh-CN" sz="1200" dirty="0" smtClean="0">
                <a:solidFill>
                  <a:schemeClr val="accent5">
                    <a:lumMod val="50000"/>
                  </a:schemeClr>
                </a:solidFill>
                <a:latin typeface="微软雅黑" pitchFamily="34" charset="-122"/>
                <a:ea typeface="微软雅黑" pitchFamily="34" charset="-122"/>
              </a:endParaRPr>
            </a:p>
            <a:p>
              <a:pPr marL="177800" marR="0" lvl="1" indent="-177800" fontAlgn="ctr">
                <a:lnSpc>
                  <a:spcPct val="125000"/>
                </a:lnSpc>
                <a:spcBef>
                  <a:spcPct val="20000"/>
                </a:spcBef>
                <a:spcAft>
                  <a:spcPts val="0"/>
                </a:spcAft>
                <a:buClrTx/>
                <a:buSzTx/>
                <a:buFont typeface="Arial" pitchFamily="34" charset="0"/>
                <a:buChar char="•"/>
                <a:tabLst/>
                <a:defRPr/>
              </a:pPr>
              <a:r>
                <a:rPr lang="zh-CN" altLang="en-US" sz="1200" dirty="0" smtClean="0">
                  <a:solidFill>
                    <a:schemeClr val="accent5">
                      <a:lumMod val="50000"/>
                    </a:schemeClr>
                  </a:solidFill>
                  <a:latin typeface="微软雅黑" pitchFamily="34" charset="-122"/>
                  <a:ea typeface="微软雅黑" pitchFamily="34" charset="-122"/>
                </a:rPr>
                <a:t>考核与激励</a:t>
              </a:r>
              <a:endParaRPr lang="en-US" altLang="zh-CN" sz="1200" dirty="0" smtClean="0">
                <a:solidFill>
                  <a:schemeClr val="accent5">
                    <a:lumMod val="50000"/>
                  </a:schemeClr>
                </a:solidFill>
                <a:latin typeface="微软雅黑" pitchFamily="34" charset="-122"/>
                <a:ea typeface="微软雅黑" pitchFamily="34" charset="-122"/>
              </a:endParaRPr>
            </a:p>
          </p:txBody>
        </p:sp>
        <p:sp>
          <p:nvSpPr>
            <p:cNvPr id="71" name="圆角矩形 70"/>
            <p:cNvSpPr/>
            <p:nvPr/>
          </p:nvSpPr>
          <p:spPr>
            <a:xfrm>
              <a:off x="7020272" y="4782332"/>
              <a:ext cx="1390572" cy="1159145"/>
            </a:xfrm>
            <a:prstGeom prst="roundRect">
              <a:avLst>
                <a:gd name="adj" fmla="val 6212"/>
              </a:avLst>
            </a:prstGeom>
            <a:solidFill>
              <a:schemeClr val="accent3">
                <a:lumMod val="40000"/>
                <a:lumOff val="60000"/>
              </a:schemeClr>
            </a:solidFill>
            <a:effectLst>
              <a:outerShdw blurRad="127000" dist="20000" dir="5400000" rotWithShape="0">
                <a:srgbClr val="000000">
                  <a:alpha val="20000"/>
                </a:srgbClr>
              </a:outerShdw>
            </a:effectLst>
          </p:spPr>
          <p:style>
            <a:lnRef idx="1">
              <a:schemeClr val="accent5"/>
            </a:lnRef>
            <a:fillRef idx="2">
              <a:schemeClr val="accent5"/>
            </a:fillRef>
            <a:effectRef idx="1">
              <a:schemeClr val="accent5"/>
            </a:effectRef>
            <a:fontRef idx="minor">
              <a:schemeClr val="dk1"/>
            </a:fontRef>
          </p:style>
          <p:txBody>
            <a:bodyPr wrap="square">
              <a:spAutoFit/>
            </a:bodyPr>
            <a:lstStyle/>
            <a:p>
              <a:pPr marL="177800" lvl="1" indent="-177800" fontAlgn="ctr">
                <a:lnSpc>
                  <a:spcPct val="125000"/>
                </a:lnSpc>
                <a:spcBef>
                  <a:spcPct val="20000"/>
                </a:spcBef>
                <a:buFont typeface="Arial" pitchFamily="34" charset="0"/>
                <a:buChar char="•"/>
                <a:defRPr/>
              </a:pPr>
              <a:r>
                <a:rPr lang="zh-CN" altLang="en-US" sz="1200" dirty="0" smtClean="0">
                  <a:solidFill>
                    <a:schemeClr val="accent5">
                      <a:lumMod val="50000"/>
                    </a:schemeClr>
                  </a:solidFill>
                  <a:latin typeface="微软雅黑" pitchFamily="34" charset="-122"/>
                  <a:ea typeface="微软雅黑" pitchFamily="34" charset="-122"/>
                </a:rPr>
                <a:t>软件工具</a:t>
              </a:r>
              <a:endParaRPr lang="en-US" altLang="zh-CN" sz="1200" dirty="0" smtClean="0">
                <a:solidFill>
                  <a:schemeClr val="accent5">
                    <a:lumMod val="50000"/>
                  </a:schemeClr>
                </a:solidFill>
                <a:latin typeface="微软雅黑" pitchFamily="34" charset="-122"/>
                <a:ea typeface="微软雅黑" pitchFamily="34" charset="-122"/>
              </a:endParaRPr>
            </a:p>
            <a:p>
              <a:pPr marL="177800" lvl="1" indent="-177800" fontAlgn="ctr">
                <a:lnSpc>
                  <a:spcPct val="125000"/>
                </a:lnSpc>
                <a:spcBef>
                  <a:spcPct val="20000"/>
                </a:spcBef>
                <a:buFont typeface="Arial" pitchFamily="34" charset="0"/>
                <a:buChar char="•"/>
                <a:defRPr/>
              </a:pPr>
              <a:r>
                <a:rPr lang="zh-CN" altLang="en-US" sz="1200" dirty="0" smtClean="0">
                  <a:solidFill>
                    <a:schemeClr val="accent5">
                      <a:lumMod val="50000"/>
                    </a:schemeClr>
                  </a:solidFill>
                  <a:latin typeface="微软雅黑" pitchFamily="34" charset="-122"/>
                  <a:ea typeface="微软雅黑" pitchFamily="34" charset="-122"/>
                </a:rPr>
                <a:t>硬件平台</a:t>
              </a:r>
              <a:endParaRPr lang="en-US" altLang="zh-CN" sz="1200" dirty="0" smtClean="0">
                <a:solidFill>
                  <a:schemeClr val="accent5">
                    <a:lumMod val="50000"/>
                  </a:schemeClr>
                </a:solidFill>
                <a:latin typeface="微软雅黑" pitchFamily="34" charset="-122"/>
                <a:ea typeface="微软雅黑" pitchFamily="34" charset="-122"/>
              </a:endParaRPr>
            </a:p>
            <a:p>
              <a:pPr marL="177800" lvl="1" indent="-177800" fontAlgn="ctr">
                <a:lnSpc>
                  <a:spcPct val="125000"/>
                </a:lnSpc>
                <a:spcBef>
                  <a:spcPct val="20000"/>
                </a:spcBef>
                <a:buFont typeface="Arial" pitchFamily="34" charset="0"/>
                <a:buChar char="•"/>
                <a:defRPr/>
              </a:pPr>
              <a:r>
                <a:rPr lang="zh-CN" altLang="en-US" sz="1200" dirty="0" smtClean="0">
                  <a:solidFill>
                    <a:schemeClr val="accent5">
                      <a:lumMod val="50000"/>
                    </a:schemeClr>
                  </a:solidFill>
                  <a:latin typeface="微软雅黑" pitchFamily="34" charset="-122"/>
                  <a:ea typeface="微软雅黑" pitchFamily="34" charset="-122"/>
                </a:rPr>
                <a:t>算法公式</a:t>
              </a:r>
              <a:endParaRPr lang="en-US" altLang="zh-CN" sz="1200" dirty="0" smtClean="0">
                <a:solidFill>
                  <a:schemeClr val="accent5">
                    <a:lumMod val="50000"/>
                  </a:schemeClr>
                </a:solidFill>
                <a:latin typeface="微软雅黑" pitchFamily="34" charset="-122"/>
                <a:ea typeface="微软雅黑" pitchFamily="34" charset="-122"/>
              </a:endParaRPr>
            </a:p>
            <a:p>
              <a:pPr marL="177800" lvl="1" indent="-177800" fontAlgn="ctr">
                <a:lnSpc>
                  <a:spcPct val="125000"/>
                </a:lnSpc>
                <a:spcBef>
                  <a:spcPct val="20000"/>
                </a:spcBef>
                <a:buFont typeface="Arial" pitchFamily="34" charset="0"/>
                <a:buChar char="•"/>
                <a:defRPr/>
              </a:pPr>
              <a:r>
                <a:rPr lang="zh-CN" altLang="en-US" sz="1200" dirty="0" smtClean="0">
                  <a:solidFill>
                    <a:schemeClr val="accent5">
                      <a:lumMod val="50000"/>
                    </a:schemeClr>
                  </a:solidFill>
                  <a:latin typeface="微软雅黑" pitchFamily="34" charset="-122"/>
                  <a:ea typeface="微软雅黑" pitchFamily="34" charset="-122"/>
                </a:rPr>
                <a:t>知识经验</a:t>
              </a:r>
              <a:endParaRPr lang="zh-CN" altLang="zh-CN" sz="1200" dirty="0" smtClean="0">
                <a:solidFill>
                  <a:schemeClr val="accent5">
                    <a:lumMod val="50000"/>
                  </a:schemeClr>
                </a:solidFill>
                <a:latin typeface="微软雅黑" pitchFamily="34" charset="-122"/>
                <a:ea typeface="微软雅黑" pitchFamily="34" charset="-122"/>
              </a:endParaRPr>
            </a:p>
          </p:txBody>
        </p:sp>
      </p:grpSp>
      <p:sp>
        <p:nvSpPr>
          <p:cNvPr id="61" name="TextBox 60"/>
          <p:cNvSpPr txBox="1"/>
          <p:nvPr/>
        </p:nvSpPr>
        <p:spPr>
          <a:xfrm>
            <a:off x="323528" y="3068960"/>
            <a:ext cx="8492528" cy="1048203"/>
          </a:xfrm>
          <a:prstGeom prst="roundRect">
            <a:avLst>
              <a:gd name="adj" fmla="val 4511"/>
            </a:avLst>
          </a:prstGeom>
          <a:solidFill>
            <a:srgbClr val="686868">
              <a:alpha val="80000"/>
            </a:srgbClr>
          </a:solidFill>
          <a:ln>
            <a:noFill/>
          </a:ln>
          <a:effectLst>
            <a:outerShdw blurRad="241300" dist="635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wrap="square" lIns="216000" tIns="180000" rIns="216000" bIns="180000" rtlCol="0">
            <a:spAutoFit/>
          </a:bodyPr>
          <a:lstStyle/>
          <a:p>
            <a:pPr algn="ctr">
              <a:lnSpc>
                <a:spcPct val="120000"/>
              </a:lnSpc>
            </a:pPr>
            <a:r>
              <a:rPr lang="zh-CN" altLang="en-US" b="1" spc="600" dirty="0" smtClean="0">
                <a:solidFill>
                  <a:schemeClr val="bg1"/>
                </a:solidFill>
                <a:latin typeface="微软雅黑" pitchFamily="34" charset="-122"/>
                <a:ea typeface="微软雅黑" pitchFamily="34" charset="-122"/>
              </a:rPr>
              <a:t>只有建立科学和完善的仿真体系，企业</a:t>
            </a:r>
            <a:endParaRPr lang="en-US" altLang="zh-CN" b="1" spc="600" dirty="0" smtClean="0">
              <a:solidFill>
                <a:schemeClr val="bg1"/>
              </a:solidFill>
              <a:latin typeface="微软雅黑" pitchFamily="34" charset="-122"/>
              <a:ea typeface="微软雅黑" pitchFamily="34" charset="-122"/>
            </a:endParaRPr>
          </a:p>
          <a:p>
            <a:pPr algn="ctr">
              <a:lnSpc>
                <a:spcPct val="120000"/>
              </a:lnSpc>
            </a:pPr>
            <a:r>
              <a:rPr lang="zh-CN" altLang="en-US" b="1" spc="600" dirty="0" smtClean="0">
                <a:solidFill>
                  <a:schemeClr val="bg1"/>
                </a:solidFill>
                <a:latin typeface="微软雅黑" pitchFamily="34" charset="-122"/>
                <a:ea typeface="微软雅黑" pitchFamily="34" charset="-122"/>
              </a:rPr>
              <a:t>才真正拥有“仿真驱动产品研发”的能力！</a:t>
            </a:r>
            <a:endParaRPr lang="zh-CN" altLang="en-US" b="1" spc="6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52322578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en-US" altLang="zh-CN" dirty="0" smtClean="0"/>
          </a:p>
          <a:p>
            <a:endParaRPr lang="en-US" altLang="zh-CN" dirty="0" smtClean="0"/>
          </a:p>
          <a:p>
            <a:r>
              <a:rPr lang="zh-CN" altLang="en-US" dirty="0" smtClean="0"/>
              <a:t>案例分享</a:t>
            </a:r>
            <a:r>
              <a:rPr lang="en-US" altLang="zh-CN" dirty="0" smtClean="0"/>
              <a:t>1</a:t>
            </a:r>
            <a:r>
              <a:rPr lang="zh-CN" altLang="en-US" dirty="0" smtClean="0"/>
              <a:t>：基于知识的仿真系统</a:t>
            </a:r>
            <a:endParaRPr lang="en-US" altLang="zh-CN" dirty="0" smtClean="0"/>
          </a:p>
          <a:p>
            <a:endParaRPr lang="en-US" altLang="zh-CN" dirty="0" smtClean="0"/>
          </a:p>
          <a:p>
            <a:r>
              <a:rPr lang="zh-CN" altLang="en-US" dirty="0" smtClean="0">
                <a:solidFill>
                  <a:srgbClr val="FF0000"/>
                </a:solidFill>
              </a:rPr>
              <a:t>案例分享</a:t>
            </a:r>
            <a:r>
              <a:rPr lang="en-US" altLang="zh-CN" dirty="0" smtClean="0">
                <a:solidFill>
                  <a:srgbClr val="FF0000"/>
                </a:solidFill>
              </a:rPr>
              <a:t>2</a:t>
            </a:r>
            <a:r>
              <a:rPr lang="zh-CN" altLang="en-US" dirty="0" smtClean="0">
                <a:solidFill>
                  <a:srgbClr val="FF0000"/>
                </a:solidFill>
              </a:rPr>
              <a:t>：舰船数字化设计仿真体系</a:t>
            </a:r>
            <a:endParaRPr lang="en-US" altLang="zh-CN" dirty="0" smtClean="0">
              <a:solidFill>
                <a:srgbClr val="FF0000"/>
              </a:solidFill>
            </a:endParaRPr>
          </a:p>
          <a:p>
            <a:endParaRPr lang="en-US" altLang="zh-CN" dirty="0" smtClean="0"/>
          </a:p>
          <a:p>
            <a:r>
              <a:rPr lang="zh-CN" altLang="en-US" dirty="0" smtClean="0"/>
              <a:t>案例分享</a:t>
            </a:r>
            <a:r>
              <a:rPr lang="en-US" altLang="zh-CN" dirty="0" smtClean="0"/>
              <a:t>3</a:t>
            </a:r>
            <a:r>
              <a:rPr lang="zh-CN" altLang="en-US" dirty="0" smtClean="0"/>
              <a:t>：数字化水电工程仿真体系</a:t>
            </a:r>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smtClean="0"/>
              <a:t>某舰船所的仿真需求</a:t>
            </a:r>
            <a:endParaRPr lang="zh-CN" altLang="en-US" sz="2400" dirty="0"/>
          </a:p>
        </p:txBody>
      </p:sp>
      <p:sp>
        <p:nvSpPr>
          <p:cNvPr id="3" name="内容占位符 2"/>
          <p:cNvSpPr>
            <a:spLocks noGrp="1"/>
          </p:cNvSpPr>
          <p:nvPr>
            <p:ph idx="1"/>
          </p:nvPr>
        </p:nvSpPr>
        <p:spPr>
          <a:xfrm>
            <a:off x="250825" y="1412875"/>
            <a:ext cx="3867371" cy="4713288"/>
          </a:xfrm>
        </p:spPr>
        <p:txBody>
          <a:bodyPr/>
          <a:lstStyle/>
          <a:p>
            <a:r>
              <a:rPr lang="zh-CN" altLang="en-US" sz="2000" dirty="0" smtClean="0"/>
              <a:t>大量的技术文件和图纸</a:t>
            </a:r>
            <a:endParaRPr lang="en-US" altLang="zh-CN" sz="2000" dirty="0" smtClean="0"/>
          </a:p>
          <a:p>
            <a:r>
              <a:rPr lang="zh-CN" altLang="en-US" sz="2000" dirty="0" smtClean="0"/>
              <a:t>需要仿真工作指导设计</a:t>
            </a:r>
            <a:endParaRPr lang="zh-CN" altLang="en-US" sz="2000"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32" y="2564904"/>
            <a:ext cx="4083464" cy="4304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150118"/>
            <a:ext cx="5040865" cy="6707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79512" y="2132856"/>
            <a:ext cx="3938684"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400" dirty="0" smtClean="0">
                <a:solidFill>
                  <a:srgbClr val="FF0000"/>
                </a:solidFill>
              </a:rPr>
              <a:t>GJB_</a:t>
            </a:r>
            <a:r>
              <a:rPr lang="zh-CN" altLang="en-US" sz="2400" dirty="0" smtClean="0">
                <a:solidFill>
                  <a:srgbClr val="FF0000"/>
                </a:solidFill>
              </a:rPr>
              <a:t>舰船设计阶段图样与</a:t>
            </a:r>
            <a:endParaRPr lang="en-US" altLang="zh-CN" sz="2400" dirty="0" smtClean="0">
              <a:solidFill>
                <a:srgbClr val="FF0000"/>
              </a:solidFill>
            </a:endParaRPr>
          </a:p>
          <a:p>
            <a:r>
              <a:rPr lang="zh-CN" altLang="en-US" sz="2400" dirty="0" smtClean="0">
                <a:solidFill>
                  <a:srgbClr val="FF0000"/>
                </a:solidFill>
              </a:rPr>
              <a:t>技术文件成套性要求</a:t>
            </a:r>
            <a:endParaRPr lang="zh-CN" altLang="en-US" sz="2400" dirty="0">
              <a:solidFill>
                <a:srgbClr val="FF0000"/>
              </a:solidFill>
            </a:endParaRPr>
          </a:p>
        </p:txBody>
      </p:sp>
      <p:sp>
        <p:nvSpPr>
          <p:cNvPr id="10" name="椭圆 9"/>
          <p:cNvSpPr/>
          <p:nvPr/>
        </p:nvSpPr>
        <p:spPr>
          <a:xfrm>
            <a:off x="395536" y="4869159"/>
            <a:ext cx="1481834" cy="576065"/>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67544" y="5733256"/>
            <a:ext cx="1481834" cy="1080121"/>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644008" y="1268760"/>
            <a:ext cx="2304256" cy="205527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572000" y="548680"/>
            <a:ext cx="1872208" cy="360040"/>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6" descr="CFX08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4267" y="3531217"/>
            <a:ext cx="3869372" cy="298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615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332656"/>
            <a:ext cx="7201000" cy="685800"/>
          </a:xfrm>
        </p:spPr>
        <p:txBody>
          <a:bodyPr/>
          <a:lstStyle/>
          <a:p>
            <a:r>
              <a:rPr lang="zh-CN" altLang="en-US" dirty="0"/>
              <a:t>舰船数字化设计中的仿真技术体系</a:t>
            </a: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p:cNvGraphicFramePr>
            <a:graphicFrameLocks noChangeAspect="1"/>
          </p:cNvGraphicFramePr>
          <p:nvPr>
            <p:extLst>
              <p:ext uri="{D42A27DB-BD31-4B8C-83A1-F6EECF244321}">
                <p14:modId xmlns:p14="http://schemas.microsoft.com/office/powerpoint/2010/main" val="3885712813"/>
              </p:ext>
            </p:extLst>
          </p:nvPr>
        </p:nvGraphicFramePr>
        <p:xfrm>
          <a:off x="611560" y="1146878"/>
          <a:ext cx="8359207" cy="5594490"/>
        </p:xfrm>
        <a:graphic>
          <a:graphicData uri="http://schemas.openxmlformats.org/presentationml/2006/ole">
            <mc:AlternateContent xmlns:mc="http://schemas.openxmlformats.org/markup-compatibility/2006">
              <mc:Choice xmlns:v="urn:schemas-microsoft-com:vml" Requires="v">
                <p:oleObj spid="_x0000_s15764" name="Visio" r:id="rId3" imgW="9547698" imgH="6370338" progId="">
                  <p:embed/>
                </p:oleObj>
              </mc:Choice>
              <mc:Fallback>
                <p:oleObj name="Visio" r:id="rId3" imgW="9547698" imgH="6370338" progId="">
                  <p:embed/>
                  <p:pic>
                    <p:nvPicPr>
                      <p:cNvPr id="0" name="Picture 4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146878"/>
                        <a:ext cx="8359207" cy="5594490"/>
                      </a:xfrm>
                      <a:prstGeom prst="rect">
                        <a:avLst/>
                      </a:prstGeom>
                      <a:solidFill>
                        <a:srgbClr val="EBF1DE"/>
                      </a:solidFill>
                      <a:ln w="9525">
                        <a:solidFill>
                          <a:srgbClr val="E46C0A"/>
                        </a:solidFill>
                        <a:miter lim="800000"/>
                        <a:headEnd/>
                        <a:tailEnd/>
                      </a:ln>
                    </p:spPr>
                  </p:pic>
                </p:oleObj>
              </mc:Fallback>
            </mc:AlternateContent>
          </a:graphicData>
        </a:graphic>
      </p:graphicFrame>
      <p:sp>
        <p:nvSpPr>
          <p:cNvPr id="25"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7" name="TextBox 26"/>
          <p:cNvSpPr txBox="1"/>
          <p:nvPr/>
        </p:nvSpPr>
        <p:spPr>
          <a:xfrm>
            <a:off x="971600" y="1268760"/>
            <a:ext cx="1512168" cy="1200329"/>
          </a:xfrm>
          <a:prstGeom prst="rect">
            <a:avLst/>
          </a:prstGeom>
          <a:noFill/>
        </p:spPr>
        <p:txBody>
          <a:bodyPr wrap="square" rtlCol="0">
            <a:spAutoFit/>
          </a:bodyPr>
          <a:lstStyle/>
          <a:p>
            <a:r>
              <a:rPr lang="zh-CN" altLang="en-US" sz="2400" dirty="0" smtClean="0"/>
              <a:t>总体航行</a:t>
            </a:r>
            <a:endParaRPr lang="en-US" altLang="zh-CN" sz="2400" dirty="0" smtClean="0"/>
          </a:p>
          <a:p>
            <a:r>
              <a:rPr lang="zh-CN" altLang="en-US" sz="2400" dirty="0" smtClean="0"/>
              <a:t>性能仿真</a:t>
            </a:r>
            <a:endParaRPr lang="en-US" altLang="zh-CN" sz="2400" dirty="0" smtClean="0"/>
          </a:p>
          <a:p>
            <a:r>
              <a:rPr lang="zh-CN" altLang="en-US" sz="2400" dirty="0" smtClean="0"/>
              <a:t>系统流程</a:t>
            </a:r>
            <a:endParaRPr lang="zh-CN" altLang="en-US" sz="2400" dirty="0"/>
          </a:p>
        </p:txBody>
      </p:sp>
    </p:spTree>
    <p:extLst>
      <p:ext uri="{BB962C8B-B14F-4D97-AF65-F5344CB8AC3E}">
        <p14:creationId xmlns:p14="http://schemas.microsoft.com/office/powerpoint/2010/main" val="357888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舰船数字化设计中的仿真技术体系</a:t>
            </a:r>
          </a:p>
        </p:txBody>
      </p:sp>
      <p:graphicFrame>
        <p:nvGraphicFramePr>
          <p:cNvPr id="5" name="对象 4"/>
          <p:cNvGraphicFramePr>
            <a:graphicFrameLocks noChangeAspect="1"/>
          </p:cNvGraphicFramePr>
          <p:nvPr>
            <p:extLst>
              <p:ext uri="{D42A27DB-BD31-4B8C-83A1-F6EECF244321}">
                <p14:modId xmlns:p14="http://schemas.microsoft.com/office/powerpoint/2010/main" val="2961004067"/>
              </p:ext>
            </p:extLst>
          </p:nvPr>
        </p:nvGraphicFramePr>
        <p:xfrm>
          <a:off x="539553" y="1202047"/>
          <a:ext cx="8352928" cy="5251289"/>
        </p:xfrm>
        <a:graphic>
          <a:graphicData uri="http://schemas.openxmlformats.org/presentationml/2006/ole">
            <mc:AlternateContent xmlns:mc="http://schemas.openxmlformats.org/markup-compatibility/2006">
              <mc:Choice xmlns:v="urn:schemas-microsoft-com:vml" Requires="v">
                <p:oleObj spid="_x0000_s16788" name="Visio" r:id="rId3" imgW="10648040" imgH="6839037" progId="">
                  <p:embed/>
                </p:oleObj>
              </mc:Choice>
              <mc:Fallback>
                <p:oleObj name="Visio" r:id="rId3" imgW="10648040" imgH="6839037" progId="">
                  <p:embed/>
                  <p:pic>
                    <p:nvPicPr>
                      <p:cNvPr id="0" name="Picture 401"/>
                      <p:cNvPicPr>
                        <a:picLocks noChangeAspect="1" noChangeArrowheads="1"/>
                      </p:cNvPicPr>
                      <p:nvPr/>
                    </p:nvPicPr>
                    <p:blipFill>
                      <a:blip r:embed="rId4">
                        <a:extLst>
                          <a:ext uri="{28A0092B-C50C-407E-A947-70E740481C1C}">
                            <a14:useLocalDpi xmlns:a14="http://schemas.microsoft.com/office/drawing/2010/main" val="0"/>
                          </a:ext>
                        </a:extLst>
                      </a:blip>
                      <a:srcRect b="1971"/>
                      <a:stretch>
                        <a:fillRect/>
                      </a:stretch>
                    </p:blipFill>
                    <p:spPr bwMode="auto">
                      <a:xfrm>
                        <a:off x="539553" y="1202047"/>
                        <a:ext cx="8352928" cy="5251289"/>
                      </a:xfrm>
                      <a:prstGeom prst="rect">
                        <a:avLst/>
                      </a:prstGeom>
                      <a:solidFill>
                        <a:srgbClr val="CCC1DA"/>
                      </a:solidFill>
                      <a:ln w="9525">
                        <a:solidFill>
                          <a:srgbClr val="FF0000"/>
                        </a:solidFill>
                        <a:miter lim="800000"/>
                        <a:headEnd/>
                        <a:tailEnd/>
                      </a:ln>
                    </p:spPr>
                  </p:pic>
                </p:oleObj>
              </mc:Fallback>
            </mc:AlternateContent>
          </a:graphicData>
        </a:graphic>
      </p:graphicFrame>
      <p:sp>
        <p:nvSpPr>
          <p:cNvPr id="6" name="TextBox 5"/>
          <p:cNvSpPr txBox="1"/>
          <p:nvPr/>
        </p:nvSpPr>
        <p:spPr>
          <a:xfrm>
            <a:off x="765473" y="1556792"/>
            <a:ext cx="1224136" cy="923330"/>
          </a:xfrm>
          <a:prstGeom prst="rect">
            <a:avLst/>
          </a:prstGeom>
          <a:noFill/>
        </p:spPr>
        <p:txBody>
          <a:bodyPr wrap="square" rtlCol="0">
            <a:spAutoFit/>
          </a:bodyPr>
          <a:lstStyle/>
          <a:p>
            <a:r>
              <a:rPr lang="zh-CN" altLang="en-US" dirty="0" smtClean="0"/>
              <a:t>船体结构仿真计算系统流程</a:t>
            </a:r>
            <a:endParaRPr lang="zh-CN" altLang="en-US" dirty="0"/>
          </a:p>
        </p:txBody>
      </p:sp>
    </p:spTree>
    <p:extLst>
      <p:ext uri="{BB962C8B-B14F-4D97-AF65-F5344CB8AC3E}">
        <p14:creationId xmlns:p14="http://schemas.microsoft.com/office/powerpoint/2010/main" val="162543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bwMode="auto">
          <a:xfrm>
            <a:off x="0" y="1668870"/>
            <a:ext cx="9130366" cy="414908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aphicFrame>
        <p:nvGraphicFramePr>
          <p:cNvPr id="12" name="图示 11"/>
          <p:cNvGraphicFramePr/>
          <p:nvPr>
            <p:extLst>
              <p:ext uri="{D42A27DB-BD31-4B8C-83A1-F6EECF244321}">
                <p14:modId xmlns:p14="http://schemas.microsoft.com/office/powerpoint/2010/main" val="2227972982"/>
              </p:ext>
            </p:extLst>
          </p:nvPr>
        </p:nvGraphicFramePr>
        <p:xfrm>
          <a:off x="155848" y="1637318"/>
          <a:ext cx="1751856"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矩形 12"/>
          <p:cNvSpPr/>
          <p:nvPr/>
        </p:nvSpPr>
        <p:spPr>
          <a:xfrm>
            <a:off x="3779912" y="2388950"/>
            <a:ext cx="648072" cy="54006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100" smtClean="0"/>
              <a:t>主船体设计载荷计算</a:t>
            </a:r>
            <a:endParaRPr lang="zh-CN" altLang="en-US" sz="1100"/>
          </a:p>
        </p:txBody>
      </p:sp>
      <p:sp>
        <p:nvSpPr>
          <p:cNvPr id="14" name="矩形 13"/>
          <p:cNvSpPr/>
          <p:nvPr/>
        </p:nvSpPr>
        <p:spPr>
          <a:xfrm>
            <a:off x="2411760" y="2604974"/>
            <a:ext cx="702078" cy="50405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100" smtClean="0"/>
              <a:t>船体结构设计</a:t>
            </a:r>
            <a:endParaRPr lang="zh-CN" altLang="en-US" sz="1100"/>
          </a:p>
        </p:txBody>
      </p:sp>
      <p:sp>
        <p:nvSpPr>
          <p:cNvPr id="15" name="矩形 14"/>
          <p:cNvSpPr/>
          <p:nvPr/>
        </p:nvSpPr>
        <p:spPr>
          <a:xfrm>
            <a:off x="2987824" y="3757102"/>
            <a:ext cx="1080120" cy="36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100" smtClean="0"/>
              <a:t>静水弯矩和剪力计算</a:t>
            </a:r>
            <a:endParaRPr lang="zh-CN" altLang="en-US" sz="1100"/>
          </a:p>
        </p:txBody>
      </p:sp>
      <p:sp>
        <p:nvSpPr>
          <p:cNvPr id="16" name="矩形 15"/>
          <p:cNvSpPr/>
          <p:nvPr/>
        </p:nvSpPr>
        <p:spPr>
          <a:xfrm>
            <a:off x="2987824" y="4261158"/>
            <a:ext cx="1080120" cy="36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100" smtClean="0"/>
              <a:t>波浪附加弯矩和</a:t>
            </a:r>
            <a:r>
              <a:rPr lang="zh-CN" altLang="en-US" sz="1100"/>
              <a:t>剪力</a:t>
            </a:r>
            <a:r>
              <a:rPr lang="zh-CN" altLang="en-US" sz="1100" smtClean="0"/>
              <a:t>计算</a:t>
            </a:r>
            <a:endParaRPr lang="zh-CN" altLang="en-US" sz="1100"/>
          </a:p>
        </p:txBody>
      </p:sp>
      <p:sp>
        <p:nvSpPr>
          <p:cNvPr id="17" name="矩形 16"/>
          <p:cNvSpPr/>
          <p:nvPr/>
        </p:nvSpPr>
        <p:spPr>
          <a:xfrm>
            <a:off x="2987824" y="4765214"/>
            <a:ext cx="1080120" cy="36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100" smtClean="0"/>
              <a:t>砰击弯矩和</a:t>
            </a:r>
            <a:r>
              <a:rPr lang="zh-CN" altLang="en-US" sz="1100"/>
              <a:t>剪力</a:t>
            </a:r>
            <a:r>
              <a:rPr lang="zh-CN" altLang="en-US" sz="1100" smtClean="0"/>
              <a:t>计算</a:t>
            </a:r>
            <a:endParaRPr lang="zh-CN" altLang="en-US" sz="1100"/>
          </a:p>
        </p:txBody>
      </p:sp>
      <p:sp>
        <p:nvSpPr>
          <p:cNvPr id="18" name="矩形 17"/>
          <p:cNvSpPr/>
          <p:nvPr/>
        </p:nvSpPr>
        <p:spPr>
          <a:xfrm>
            <a:off x="2987824" y="5269270"/>
            <a:ext cx="1080120" cy="36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100" smtClean="0"/>
              <a:t>非线性波浪合成弯矩和剪力</a:t>
            </a:r>
            <a:endParaRPr lang="zh-CN" altLang="en-US" sz="1100"/>
          </a:p>
        </p:txBody>
      </p:sp>
      <p:sp>
        <p:nvSpPr>
          <p:cNvPr id="19" name="矩形 18"/>
          <p:cNvSpPr/>
          <p:nvPr/>
        </p:nvSpPr>
        <p:spPr>
          <a:xfrm>
            <a:off x="3779912" y="3109030"/>
            <a:ext cx="720080" cy="36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100" smtClean="0"/>
              <a:t>剖面模数计算</a:t>
            </a:r>
            <a:endParaRPr lang="zh-CN" altLang="en-US" sz="1100"/>
          </a:p>
        </p:txBody>
      </p:sp>
      <p:sp>
        <p:nvSpPr>
          <p:cNvPr id="20" name="矩形 19"/>
          <p:cNvSpPr/>
          <p:nvPr/>
        </p:nvSpPr>
        <p:spPr>
          <a:xfrm>
            <a:off x="5364087" y="2532966"/>
            <a:ext cx="760418" cy="75608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100" smtClean="0"/>
              <a:t>总纵弯曲应力的逐次迭代计算</a:t>
            </a:r>
            <a:endParaRPr lang="zh-CN" altLang="en-US" sz="1100"/>
          </a:p>
        </p:txBody>
      </p:sp>
      <p:sp>
        <p:nvSpPr>
          <p:cNvPr id="21" name="矩形 20"/>
          <p:cNvSpPr/>
          <p:nvPr/>
        </p:nvSpPr>
        <p:spPr>
          <a:xfrm>
            <a:off x="5364088" y="3518704"/>
            <a:ext cx="732548" cy="67044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100" smtClean="0"/>
              <a:t>二三四类构件局部弯曲应力</a:t>
            </a:r>
            <a:endParaRPr lang="zh-CN" altLang="en-US" sz="1100"/>
          </a:p>
        </p:txBody>
      </p:sp>
      <p:sp>
        <p:nvSpPr>
          <p:cNvPr id="22" name="矩形 21"/>
          <p:cNvSpPr/>
          <p:nvPr/>
        </p:nvSpPr>
        <p:spPr>
          <a:xfrm>
            <a:off x="6516215" y="4943138"/>
            <a:ext cx="720081" cy="50405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100">
                <a:solidFill>
                  <a:srgbClr val="FF0000"/>
                </a:solidFill>
              </a:rPr>
              <a:t>总</a:t>
            </a:r>
            <a:r>
              <a:rPr lang="zh-CN" altLang="en-US" sz="1100" smtClean="0">
                <a:solidFill>
                  <a:srgbClr val="FF0000"/>
                </a:solidFill>
              </a:rPr>
              <a:t>纵强度可靠性计算</a:t>
            </a:r>
            <a:endParaRPr lang="zh-CN" altLang="en-US" sz="1100">
              <a:solidFill>
                <a:srgbClr val="FF0000"/>
              </a:solidFill>
            </a:endParaRPr>
          </a:p>
        </p:txBody>
      </p:sp>
      <p:cxnSp>
        <p:nvCxnSpPr>
          <p:cNvPr id="23" name="肘形连接符 22"/>
          <p:cNvCxnSpPr>
            <a:stCxn id="19" idx="3"/>
            <a:endCxn id="28" idx="1"/>
          </p:cNvCxnSpPr>
          <p:nvPr/>
        </p:nvCxnSpPr>
        <p:spPr>
          <a:xfrm>
            <a:off x="4499992" y="3289050"/>
            <a:ext cx="864096" cy="1907015"/>
          </a:xfrm>
          <a:prstGeom prst="bentConnector3">
            <a:avLst>
              <a:gd name="adj1" fmla="val 50000"/>
            </a:avLst>
          </a:prstGeom>
          <a:ln>
            <a:tailEnd type="arrow"/>
          </a:ln>
        </p:spPr>
        <p:style>
          <a:lnRef idx="2">
            <a:schemeClr val="accent5"/>
          </a:lnRef>
          <a:fillRef idx="1">
            <a:schemeClr val="lt1"/>
          </a:fillRef>
          <a:effectRef idx="0">
            <a:schemeClr val="accent5"/>
          </a:effectRef>
          <a:fontRef idx="minor">
            <a:schemeClr val="dk1"/>
          </a:fontRef>
        </p:style>
      </p:cxnSp>
      <p:sp>
        <p:nvSpPr>
          <p:cNvPr id="24" name="矩形 23"/>
          <p:cNvSpPr/>
          <p:nvPr/>
        </p:nvSpPr>
        <p:spPr>
          <a:xfrm>
            <a:off x="6444208" y="4333166"/>
            <a:ext cx="760418" cy="36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100" smtClean="0"/>
              <a:t>船体刚度校核</a:t>
            </a:r>
            <a:endParaRPr lang="zh-CN" altLang="en-US" sz="1100"/>
          </a:p>
        </p:txBody>
      </p:sp>
      <p:cxnSp>
        <p:nvCxnSpPr>
          <p:cNvPr id="25" name="肘形连接符 24"/>
          <p:cNvCxnSpPr>
            <a:stCxn id="14" idx="3"/>
            <a:endCxn id="19" idx="1"/>
          </p:cNvCxnSpPr>
          <p:nvPr/>
        </p:nvCxnSpPr>
        <p:spPr>
          <a:xfrm>
            <a:off x="3113838" y="2857002"/>
            <a:ext cx="666074" cy="432048"/>
          </a:xfrm>
          <a:prstGeom prst="bentConnector3">
            <a:avLst>
              <a:gd name="adj1" fmla="val 50000"/>
            </a:avLst>
          </a:prstGeom>
          <a:ln>
            <a:tailEnd type="arrow"/>
          </a:ln>
        </p:spPr>
        <p:style>
          <a:lnRef idx="2">
            <a:schemeClr val="accent5"/>
          </a:lnRef>
          <a:fillRef idx="1">
            <a:schemeClr val="lt1"/>
          </a:fillRef>
          <a:effectRef idx="0">
            <a:schemeClr val="accent5"/>
          </a:effectRef>
          <a:fontRef idx="minor">
            <a:schemeClr val="dk1"/>
          </a:fontRef>
        </p:style>
      </p:cxnSp>
      <p:cxnSp>
        <p:nvCxnSpPr>
          <p:cNvPr id="26" name="肘形连接符 25"/>
          <p:cNvCxnSpPr>
            <a:stCxn id="19" idx="3"/>
            <a:endCxn id="20" idx="1"/>
          </p:cNvCxnSpPr>
          <p:nvPr/>
        </p:nvCxnSpPr>
        <p:spPr>
          <a:xfrm flipV="1">
            <a:off x="4499992" y="2911008"/>
            <a:ext cx="864095" cy="378042"/>
          </a:xfrm>
          <a:prstGeom prst="bentConnector3">
            <a:avLst/>
          </a:prstGeom>
          <a:ln>
            <a:tailEnd type="arrow"/>
          </a:ln>
        </p:spPr>
        <p:style>
          <a:lnRef idx="2">
            <a:schemeClr val="accent5"/>
          </a:lnRef>
          <a:fillRef idx="1">
            <a:schemeClr val="lt1"/>
          </a:fillRef>
          <a:effectRef idx="0">
            <a:schemeClr val="accent5"/>
          </a:effectRef>
          <a:fontRef idx="minor">
            <a:schemeClr val="dk1"/>
          </a:fontRef>
        </p:style>
      </p:cxnSp>
      <p:cxnSp>
        <p:nvCxnSpPr>
          <p:cNvPr id="27" name="肘形连接符 26"/>
          <p:cNvCxnSpPr>
            <a:stCxn id="19" idx="3"/>
            <a:endCxn id="24" idx="1"/>
          </p:cNvCxnSpPr>
          <p:nvPr/>
        </p:nvCxnSpPr>
        <p:spPr>
          <a:xfrm>
            <a:off x="4499992" y="3289050"/>
            <a:ext cx="1944216" cy="1224136"/>
          </a:xfrm>
          <a:prstGeom prst="bentConnector3">
            <a:avLst>
              <a:gd name="adj1" fmla="val 22565"/>
            </a:avLst>
          </a:prstGeom>
          <a:ln>
            <a:tailEnd type="arrow"/>
          </a:ln>
        </p:spPr>
        <p:style>
          <a:lnRef idx="2">
            <a:schemeClr val="accent5"/>
          </a:lnRef>
          <a:fillRef idx="1">
            <a:schemeClr val="lt1"/>
          </a:fillRef>
          <a:effectRef idx="0">
            <a:schemeClr val="accent5"/>
          </a:effectRef>
          <a:fontRef idx="minor">
            <a:schemeClr val="dk1"/>
          </a:fontRef>
        </p:style>
      </p:cxnSp>
      <p:sp>
        <p:nvSpPr>
          <p:cNvPr id="28" name="矩形 27"/>
          <p:cNvSpPr/>
          <p:nvPr/>
        </p:nvSpPr>
        <p:spPr>
          <a:xfrm>
            <a:off x="5364088" y="4944036"/>
            <a:ext cx="666631" cy="50405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100" smtClean="0"/>
              <a:t>极限弯矩计算</a:t>
            </a:r>
            <a:endParaRPr lang="zh-CN" altLang="en-US" sz="1100"/>
          </a:p>
        </p:txBody>
      </p:sp>
      <p:sp>
        <p:nvSpPr>
          <p:cNvPr id="29" name="矩形 28"/>
          <p:cNvSpPr/>
          <p:nvPr/>
        </p:nvSpPr>
        <p:spPr>
          <a:xfrm>
            <a:off x="6588224" y="2965014"/>
            <a:ext cx="630627" cy="70645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100" smtClean="0"/>
              <a:t>总合应力计算与强度</a:t>
            </a:r>
            <a:endParaRPr lang="zh-CN" altLang="en-US" sz="1100"/>
          </a:p>
        </p:txBody>
      </p:sp>
      <p:sp>
        <p:nvSpPr>
          <p:cNvPr id="30" name="圆角矩形 29"/>
          <p:cNvSpPr/>
          <p:nvPr/>
        </p:nvSpPr>
        <p:spPr>
          <a:xfrm>
            <a:off x="2771800" y="3541078"/>
            <a:ext cx="1404156" cy="2304256"/>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p:cNvCxnSpPr>
            <a:stCxn id="30" idx="0"/>
            <a:endCxn id="13" idx="2"/>
          </p:cNvCxnSpPr>
          <p:nvPr/>
        </p:nvCxnSpPr>
        <p:spPr>
          <a:xfrm flipV="1">
            <a:off x="3473878" y="2929010"/>
            <a:ext cx="630070" cy="612068"/>
          </a:xfrm>
          <a:prstGeom prst="straightConnector1">
            <a:avLst/>
          </a:prstGeom>
          <a:ln>
            <a:solidFill>
              <a:srgbClr val="FFC000"/>
            </a:solidFill>
            <a:prstDash val="sysDash"/>
            <a:tailEnd type="arrow"/>
          </a:ln>
        </p:spPr>
        <p:style>
          <a:lnRef idx="1">
            <a:schemeClr val="accent1"/>
          </a:lnRef>
          <a:fillRef idx="0">
            <a:schemeClr val="accent1"/>
          </a:fillRef>
          <a:effectRef idx="0">
            <a:schemeClr val="accent1"/>
          </a:effectRef>
          <a:fontRef idx="minor">
            <a:schemeClr val="tx1"/>
          </a:fontRef>
        </p:style>
      </p:cxnSp>
      <p:graphicFrame>
        <p:nvGraphicFramePr>
          <p:cNvPr id="32" name="图示 31"/>
          <p:cNvGraphicFramePr/>
          <p:nvPr>
            <p:extLst>
              <p:ext uri="{D42A27DB-BD31-4B8C-83A1-F6EECF244321}">
                <p14:modId xmlns:p14="http://schemas.microsoft.com/office/powerpoint/2010/main" val="1592138268"/>
              </p:ext>
            </p:extLst>
          </p:nvPr>
        </p:nvGraphicFramePr>
        <p:xfrm>
          <a:off x="7428656" y="3645024"/>
          <a:ext cx="1751856"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33" name="肘形连接符 32"/>
          <p:cNvCxnSpPr>
            <a:stCxn id="13" idx="3"/>
            <a:endCxn id="20" idx="1"/>
          </p:cNvCxnSpPr>
          <p:nvPr/>
        </p:nvCxnSpPr>
        <p:spPr>
          <a:xfrm>
            <a:off x="4427984" y="2658980"/>
            <a:ext cx="936103" cy="252028"/>
          </a:xfrm>
          <a:prstGeom prst="bentConnector3">
            <a:avLst>
              <a:gd name="adj1" fmla="val 50000"/>
            </a:avLst>
          </a:prstGeom>
          <a:ln>
            <a:tailEnd type="arrow"/>
          </a:ln>
        </p:spPr>
        <p:style>
          <a:lnRef idx="2">
            <a:schemeClr val="accent5"/>
          </a:lnRef>
          <a:fillRef idx="1">
            <a:schemeClr val="lt1"/>
          </a:fillRef>
          <a:effectRef idx="0">
            <a:schemeClr val="accent5"/>
          </a:effectRef>
          <a:fontRef idx="minor">
            <a:schemeClr val="dk1"/>
          </a:fontRef>
        </p:style>
      </p:cxnSp>
      <p:sp>
        <p:nvSpPr>
          <p:cNvPr id="34" name="矩形 33"/>
          <p:cNvSpPr/>
          <p:nvPr/>
        </p:nvSpPr>
        <p:spPr>
          <a:xfrm>
            <a:off x="2627784" y="1788786"/>
            <a:ext cx="889987" cy="600164"/>
          </a:xfrm>
          <a:prstGeom prst="rect">
            <a:avLst/>
          </a:prstGeom>
        </p:spPr>
        <p:txBody>
          <a:bodyPr wrap="none">
            <a:spAutoFit/>
          </a:bodyPr>
          <a:lstStyle/>
          <a:p>
            <a:pPr lvl="0"/>
            <a:r>
              <a:rPr lang="zh-CN" altLang="en-US" sz="1100" dirty="0">
                <a:solidFill>
                  <a:prstClr val="black"/>
                </a:solidFill>
              </a:rPr>
              <a:t>型线图</a:t>
            </a:r>
            <a:r>
              <a:rPr lang="zh-CN" altLang="en-US" sz="1100" dirty="0" smtClean="0">
                <a:solidFill>
                  <a:prstClr val="black"/>
                </a:solidFill>
              </a:rPr>
              <a:t>、</a:t>
            </a:r>
            <a:endParaRPr lang="en-US" altLang="zh-CN" sz="1100" dirty="0" smtClean="0">
              <a:solidFill>
                <a:prstClr val="black"/>
              </a:solidFill>
            </a:endParaRPr>
          </a:p>
          <a:p>
            <a:pPr lvl="0"/>
            <a:r>
              <a:rPr lang="zh-CN" altLang="en-US" sz="1100" dirty="0" smtClean="0">
                <a:solidFill>
                  <a:prstClr val="black"/>
                </a:solidFill>
              </a:rPr>
              <a:t>总布置图、</a:t>
            </a:r>
            <a:endParaRPr lang="en-US" altLang="zh-CN" sz="1100" dirty="0" smtClean="0">
              <a:solidFill>
                <a:prstClr val="black"/>
              </a:solidFill>
            </a:endParaRPr>
          </a:p>
          <a:p>
            <a:pPr lvl="0"/>
            <a:r>
              <a:rPr lang="zh-CN" altLang="en-US" sz="1100" dirty="0" smtClean="0">
                <a:solidFill>
                  <a:prstClr val="black"/>
                </a:solidFill>
              </a:rPr>
              <a:t>重量重心表</a:t>
            </a:r>
            <a:endParaRPr lang="zh-CN" altLang="en-US" sz="1100" dirty="0">
              <a:solidFill>
                <a:prstClr val="black"/>
              </a:solidFill>
            </a:endParaRPr>
          </a:p>
        </p:txBody>
      </p:sp>
      <p:sp>
        <p:nvSpPr>
          <p:cNvPr id="35" name="矩形 34"/>
          <p:cNvSpPr/>
          <p:nvPr/>
        </p:nvSpPr>
        <p:spPr>
          <a:xfrm>
            <a:off x="1979712" y="1740878"/>
            <a:ext cx="702078" cy="50405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100" smtClean="0"/>
              <a:t>总体设计输入</a:t>
            </a:r>
            <a:endParaRPr lang="zh-CN" altLang="en-US" sz="1100"/>
          </a:p>
        </p:txBody>
      </p:sp>
      <p:cxnSp>
        <p:nvCxnSpPr>
          <p:cNvPr id="36" name="肘形连接符 35"/>
          <p:cNvCxnSpPr>
            <a:stCxn id="35" idx="3"/>
            <a:endCxn id="14" idx="1"/>
          </p:cNvCxnSpPr>
          <p:nvPr/>
        </p:nvCxnSpPr>
        <p:spPr>
          <a:xfrm flipH="1">
            <a:off x="2411760" y="1992906"/>
            <a:ext cx="270030" cy="864096"/>
          </a:xfrm>
          <a:prstGeom prst="bentConnector5">
            <a:avLst>
              <a:gd name="adj1" fmla="val -84657"/>
              <a:gd name="adj2" fmla="val 50000"/>
              <a:gd name="adj3" fmla="val 184657"/>
            </a:avLst>
          </a:prstGeom>
          <a:ln>
            <a:tailEnd type="arrow"/>
          </a:ln>
        </p:spPr>
        <p:style>
          <a:lnRef idx="2">
            <a:schemeClr val="accent5"/>
          </a:lnRef>
          <a:fillRef idx="1">
            <a:schemeClr val="lt1"/>
          </a:fillRef>
          <a:effectRef idx="0">
            <a:schemeClr val="accent5"/>
          </a:effectRef>
          <a:fontRef idx="minor">
            <a:schemeClr val="dk1"/>
          </a:fontRef>
        </p:style>
      </p:cxnSp>
      <p:cxnSp>
        <p:nvCxnSpPr>
          <p:cNvPr id="37" name="肘形连接符 36"/>
          <p:cNvCxnSpPr>
            <a:stCxn id="14" idx="3"/>
            <a:endCxn id="13" idx="1"/>
          </p:cNvCxnSpPr>
          <p:nvPr/>
        </p:nvCxnSpPr>
        <p:spPr>
          <a:xfrm flipV="1">
            <a:off x="3113838" y="2658980"/>
            <a:ext cx="666074" cy="198022"/>
          </a:xfrm>
          <a:prstGeom prst="bentConnector3">
            <a:avLst>
              <a:gd name="adj1" fmla="val 50000"/>
            </a:avLst>
          </a:prstGeom>
          <a:ln>
            <a:tailEnd type="arrow"/>
          </a:ln>
        </p:spPr>
        <p:style>
          <a:lnRef idx="2">
            <a:schemeClr val="accent5"/>
          </a:lnRef>
          <a:fillRef idx="1">
            <a:schemeClr val="lt1"/>
          </a:fillRef>
          <a:effectRef idx="0">
            <a:schemeClr val="accent5"/>
          </a:effectRef>
          <a:fontRef idx="minor">
            <a:schemeClr val="dk1"/>
          </a:fontRef>
        </p:style>
      </p:cxnSp>
      <p:cxnSp>
        <p:nvCxnSpPr>
          <p:cNvPr id="38" name="肘形连接符 37"/>
          <p:cNvCxnSpPr>
            <a:stCxn id="20" idx="3"/>
            <a:endCxn id="29" idx="1"/>
          </p:cNvCxnSpPr>
          <p:nvPr/>
        </p:nvCxnSpPr>
        <p:spPr>
          <a:xfrm>
            <a:off x="6124505" y="2911008"/>
            <a:ext cx="463719" cy="407231"/>
          </a:xfrm>
          <a:prstGeom prst="bentConnector3">
            <a:avLst/>
          </a:prstGeom>
          <a:ln>
            <a:tailEnd type="arrow"/>
          </a:ln>
        </p:spPr>
        <p:style>
          <a:lnRef idx="2">
            <a:schemeClr val="accent5"/>
          </a:lnRef>
          <a:fillRef idx="1">
            <a:schemeClr val="lt1"/>
          </a:fillRef>
          <a:effectRef idx="0">
            <a:schemeClr val="accent5"/>
          </a:effectRef>
          <a:fontRef idx="minor">
            <a:schemeClr val="dk1"/>
          </a:fontRef>
        </p:style>
      </p:cxnSp>
      <p:cxnSp>
        <p:nvCxnSpPr>
          <p:cNvPr id="39" name="肘形连接符 38"/>
          <p:cNvCxnSpPr>
            <a:stCxn id="21" idx="3"/>
            <a:endCxn id="29" idx="1"/>
          </p:cNvCxnSpPr>
          <p:nvPr/>
        </p:nvCxnSpPr>
        <p:spPr>
          <a:xfrm flipV="1">
            <a:off x="6096636" y="3318239"/>
            <a:ext cx="491588" cy="535688"/>
          </a:xfrm>
          <a:prstGeom prst="bentConnector3">
            <a:avLst/>
          </a:prstGeom>
          <a:ln>
            <a:tailEnd type="arrow"/>
          </a:ln>
        </p:spPr>
        <p:style>
          <a:lnRef idx="2">
            <a:schemeClr val="accent5"/>
          </a:lnRef>
          <a:fillRef idx="1">
            <a:schemeClr val="lt1"/>
          </a:fillRef>
          <a:effectRef idx="0">
            <a:schemeClr val="accent5"/>
          </a:effectRef>
          <a:fontRef idx="minor">
            <a:schemeClr val="dk1"/>
          </a:fontRef>
        </p:style>
      </p:cxnSp>
      <p:cxnSp>
        <p:nvCxnSpPr>
          <p:cNvPr id="40" name="肘形连接符 39"/>
          <p:cNvCxnSpPr>
            <a:stCxn id="28" idx="3"/>
            <a:endCxn id="22" idx="1"/>
          </p:cNvCxnSpPr>
          <p:nvPr/>
        </p:nvCxnSpPr>
        <p:spPr>
          <a:xfrm flipV="1">
            <a:off x="6030719" y="5195166"/>
            <a:ext cx="485496" cy="899"/>
          </a:xfrm>
          <a:prstGeom prst="bentConnector3">
            <a:avLst/>
          </a:prstGeom>
          <a:ln>
            <a:tailEnd type="arrow"/>
          </a:ln>
        </p:spPr>
        <p:style>
          <a:lnRef idx="2">
            <a:schemeClr val="accent5"/>
          </a:lnRef>
          <a:fillRef idx="1">
            <a:schemeClr val="lt1"/>
          </a:fillRef>
          <a:effectRef idx="0">
            <a:schemeClr val="accent5"/>
          </a:effectRef>
          <a:fontRef idx="minor">
            <a:schemeClr val="dk1"/>
          </a:fontRef>
        </p:style>
      </p:cxnSp>
      <p:sp>
        <p:nvSpPr>
          <p:cNvPr id="41" name="矩形 40"/>
          <p:cNvSpPr/>
          <p:nvPr/>
        </p:nvSpPr>
        <p:spPr>
          <a:xfrm>
            <a:off x="1400067" y="4117143"/>
            <a:ext cx="1080120" cy="36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100" smtClean="0"/>
              <a:t>中剖面结构布置</a:t>
            </a:r>
            <a:endParaRPr lang="zh-CN" altLang="en-US" sz="1100"/>
          </a:p>
        </p:txBody>
      </p:sp>
      <p:sp>
        <p:nvSpPr>
          <p:cNvPr id="42" name="矩形 41"/>
          <p:cNvSpPr/>
          <p:nvPr/>
        </p:nvSpPr>
        <p:spPr>
          <a:xfrm>
            <a:off x="1400067" y="4621199"/>
            <a:ext cx="1080120" cy="36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100" smtClean="0"/>
              <a:t>重量</a:t>
            </a:r>
            <a:r>
              <a:rPr lang="zh-CN" altLang="en-US" sz="1100"/>
              <a:t>重</a:t>
            </a:r>
            <a:r>
              <a:rPr lang="zh-CN" altLang="en-US" sz="1100" smtClean="0"/>
              <a:t>心统计</a:t>
            </a:r>
            <a:endParaRPr lang="zh-CN" altLang="en-US" sz="1100"/>
          </a:p>
        </p:txBody>
      </p:sp>
      <p:sp>
        <p:nvSpPr>
          <p:cNvPr id="43" name="矩形 42"/>
          <p:cNvSpPr/>
          <p:nvPr/>
        </p:nvSpPr>
        <p:spPr>
          <a:xfrm>
            <a:off x="1400067" y="5125255"/>
            <a:ext cx="1080120" cy="36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100" smtClean="0"/>
              <a:t>三维模型绘制</a:t>
            </a:r>
            <a:endParaRPr lang="zh-CN" altLang="en-US" sz="1100"/>
          </a:p>
        </p:txBody>
      </p:sp>
      <p:sp>
        <p:nvSpPr>
          <p:cNvPr id="44" name="圆角矩形 43"/>
          <p:cNvSpPr/>
          <p:nvPr/>
        </p:nvSpPr>
        <p:spPr>
          <a:xfrm>
            <a:off x="1184043" y="3973126"/>
            <a:ext cx="1404156" cy="1584177"/>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箭头连接符 44"/>
          <p:cNvCxnSpPr>
            <a:stCxn id="44" idx="0"/>
            <a:endCxn id="14" idx="2"/>
          </p:cNvCxnSpPr>
          <p:nvPr/>
        </p:nvCxnSpPr>
        <p:spPr>
          <a:xfrm flipV="1">
            <a:off x="1886121" y="3109030"/>
            <a:ext cx="876678" cy="864096"/>
          </a:xfrm>
          <a:prstGeom prst="straightConnector1">
            <a:avLst/>
          </a:prstGeom>
          <a:ln>
            <a:solidFill>
              <a:srgbClr val="FFC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6" name="肘形连接符 45"/>
          <p:cNvCxnSpPr>
            <a:endCxn id="21" idx="1"/>
          </p:cNvCxnSpPr>
          <p:nvPr/>
        </p:nvCxnSpPr>
        <p:spPr>
          <a:xfrm rot="16200000" flipH="1">
            <a:off x="4676604" y="3166442"/>
            <a:ext cx="942919" cy="432049"/>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右箭头 46"/>
          <p:cNvSpPr/>
          <p:nvPr/>
        </p:nvSpPr>
        <p:spPr>
          <a:xfrm>
            <a:off x="1400067" y="2064914"/>
            <a:ext cx="486054" cy="30603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8" name="右箭头 47"/>
          <p:cNvSpPr/>
          <p:nvPr/>
        </p:nvSpPr>
        <p:spPr>
          <a:xfrm>
            <a:off x="7236296" y="3973126"/>
            <a:ext cx="486054" cy="30603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9" name="TextBox 48"/>
          <p:cNvSpPr txBox="1"/>
          <p:nvPr/>
        </p:nvSpPr>
        <p:spPr>
          <a:xfrm>
            <a:off x="1259632" y="1196752"/>
            <a:ext cx="6340485" cy="400110"/>
          </a:xfrm>
          <a:prstGeom prst="rect">
            <a:avLst/>
          </a:prstGeom>
          <a:solidFill>
            <a:schemeClr val="accent4">
              <a:lumMod val="40000"/>
              <a:lumOff val="60000"/>
            </a:schemeClr>
          </a:solidFill>
        </p:spPr>
        <p:txBody>
          <a:bodyPr wrap="square" rtlCol="0">
            <a:spAutoFit/>
          </a:bodyPr>
          <a:lstStyle/>
          <a:p>
            <a:pPr algn="ctr"/>
            <a:r>
              <a:rPr lang="zh-CN" altLang="en-US" sz="2000" b="1" dirty="0" smtClean="0"/>
              <a:t>例：船体总纵强度计算仿真</a:t>
            </a:r>
            <a:r>
              <a:rPr lang="zh-CN" altLang="en-US" sz="2000" b="1" dirty="0"/>
              <a:t>技术</a:t>
            </a:r>
            <a:r>
              <a:rPr lang="zh-CN" altLang="en-US" sz="2000" b="1" dirty="0" smtClean="0"/>
              <a:t>流程及方法</a:t>
            </a:r>
            <a:endParaRPr lang="zh-CN" altLang="en-US" sz="2000" b="1" dirty="0"/>
          </a:p>
        </p:txBody>
      </p:sp>
      <p:pic>
        <p:nvPicPr>
          <p:cNvPr id="50" name="Picture 2"/>
          <p:cNvPicPr>
            <a:picLocks noChangeAspect="1" noChangeArrowheads="1"/>
          </p:cNvPicPr>
          <p:nvPr/>
        </p:nvPicPr>
        <p:blipFill rotWithShape="1">
          <a:blip r:embed="rId12">
            <a:extLst>
              <a:ext uri="{28A0092B-C50C-407E-A947-70E740481C1C}">
                <a14:useLocalDpi xmlns:a14="http://schemas.microsoft.com/office/drawing/2010/main" val="0"/>
              </a:ext>
            </a:extLst>
          </a:blip>
          <a:srcRect l="2399" r="51171" b="60789"/>
          <a:stretch/>
        </p:blipFill>
        <p:spPr bwMode="auto">
          <a:xfrm>
            <a:off x="6903537" y="1688560"/>
            <a:ext cx="2226829" cy="1403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标题 1"/>
          <p:cNvSpPr>
            <a:spLocks noGrp="1"/>
          </p:cNvSpPr>
          <p:nvPr>
            <p:ph type="title"/>
          </p:nvPr>
        </p:nvSpPr>
        <p:spPr>
          <a:xfrm>
            <a:off x="323528" y="260648"/>
            <a:ext cx="7344816" cy="685800"/>
          </a:xfrm>
        </p:spPr>
        <p:txBody>
          <a:bodyPr/>
          <a:lstStyle/>
          <a:p>
            <a:r>
              <a:rPr lang="zh-CN" altLang="en-US" dirty="0"/>
              <a:t>舰船数字化设计中的仿真技术体系</a:t>
            </a:r>
          </a:p>
        </p:txBody>
      </p:sp>
    </p:spTree>
    <p:extLst>
      <p:ext uri="{BB962C8B-B14F-4D97-AF65-F5344CB8AC3E}">
        <p14:creationId xmlns:p14="http://schemas.microsoft.com/office/powerpoint/2010/main" val="16533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additive="base">
                                        <p:cTn id="12" dur="500" fill="hold"/>
                                        <p:tgtEl>
                                          <p:spTgt spid="51"/>
                                        </p:tgtEl>
                                        <p:attrNameLst>
                                          <p:attrName>ppt_x</p:attrName>
                                        </p:attrNameLst>
                                      </p:cBhvr>
                                      <p:tavLst>
                                        <p:tav tm="0">
                                          <p:val>
                                            <p:strVal val="#ppt_x"/>
                                          </p:val>
                                        </p:tav>
                                        <p:tav tm="100000">
                                          <p:val>
                                            <p:strVal val="#ppt_x"/>
                                          </p:val>
                                        </p:tav>
                                      </p:tavLst>
                                    </p:anim>
                                    <p:anim calcmode="lin" valueType="num">
                                      <p:cBhvr additive="base">
                                        <p:cTn id="13" dur="500" fill="hold"/>
                                        <p:tgtEl>
                                          <p:spTgt spid="51"/>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heel(1)">
                                      <p:cBhvr>
                                        <p:cTn id="22" dur="1250"/>
                                        <p:tgtEl>
                                          <p:spTgt spid="13"/>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heel(1)">
                                      <p:cBhvr>
                                        <p:cTn id="25" dur="1250"/>
                                        <p:tgtEl>
                                          <p:spTgt spid="14"/>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heel(1)">
                                      <p:cBhvr>
                                        <p:cTn id="28" dur="1250"/>
                                        <p:tgtEl>
                                          <p:spTgt spid="15"/>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heel(1)">
                                      <p:cBhvr>
                                        <p:cTn id="31" dur="1250"/>
                                        <p:tgtEl>
                                          <p:spTgt spid="16"/>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heel(1)">
                                      <p:cBhvr>
                                        <p:cTn id="34" dur="1250"/>
                                        <p:tgtEl>
                                          <p:spTgt spid="17"/>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heel(1)">
                                      <p:cBhvr>
                                        <p:cTn id="37" dur="1250"/>
                                        <p:tgtEl>
                                          <p:spTgt spid="18"/>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heel(1)">
                                      <p:cBhvr>
                                        <p:cTn id="40" dur="1250"/>
                                        <p:tgtEl>
                                          <p:spTgt spid="19"/>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heel(1)">
                                      <p:cBhvr>
                                        <p:cTn id="43" dur="1250"/>
                                        <p:tgtEl>
                                          <p:spTgt spid="20"/>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heel(1)">
                                      <p:cBhvr>
                                        <p:cTn id="46" dur="1250"/>
                                        <p:tgtEl>
                                          <p:spTgt spid="21"/>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heel(1)">
                                      <p:cBhvr>
                                        <p:cTn id="49" dur="1250"/>
                                        <p:tgtEl>
                                          <p:spTgt spid="22"/>
                                        </p:tgtEl>
                                      </p:cBhvr>
                                    </p:animEffect>
                                  </p:childTnLst>
                                </p:cTn>
                              </p:par>
                              <p:par>
                                <p:cTn id="50" presetID="21" presetClass="entr" presetSubtype="1"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heel(1)">
                                      <p:cBhvr>
                                        <p:cTn id="52" dur="1250"/>
                                        <p:tgtEl>
                                          <p:spTgt spid="23"/>
                                        </p:tgtEl>
                                      </p:cBhvr>
                                    </p:animEffect>
                                  </p:childTnLst>
                                </p:cTn>
                              </p:par>
                              <p:par>
                                <p:cTn id="53" presetID="21" presetClass="entr" presetSubtype="1"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heel(1)">
                                      <p:cBhvr>
                                        <p:cTn id="55" dur="1250"/>
                                        <p:tgtEl>
                                          <p:spTgt spid="24"/>
                                        </p:tgtEl>
                                      </p:cBhvr>
                                    </p:animEffect>
                                  </p:childTnLst>
                                </p:cTn>
                              </p:par>
                              <p:par>
                                <p:cTn id="56" presetID="21" presetClass="entr" presetSubtype="1"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heel(1)">
                                      <p:cBhvr>
                                        <p:cTn id="58" dur="1250"/>
                                        <p:tgtEl>
                                          <p:spTgt spid="25"/>
                                        </p:tgtEl>
                                      </p:cBhvr>
                                    </p:animEffect>
                                  </p:childTnLst>
                                </p:cTn>
                              </p:par>
                              <p:par>
                                <p:cTn id="59" presetID="21" presetClass="entr" presetSubtype="1"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wheel(1)">
                                      <p:cBhvr>
                                        <p:cTn id="61" dur="1250"/>
                                        <p:tgtEl>
                                          <p:spTgt spid="26"/>
                                        </p:tgtEl>
                                      </p:cBhvr>
                                    </p:animEffect>
                                  </p:childTnLst>
                                </p:cTn>
                              </p:par>
                              <p:par>
                                <p:cTn id="62" presetID="21" presetClass="entr" presetSubtype="1" fill="hold"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wheel(1)">
                                      <p:cBhvr>
                                        <p:cTn id="64" dur="1250"/>
                                        <p:tgtEl>
                                          <p:spTgt spid="27"/>
                                        </p:tgtEl>
                                      </p:cBhvr>
                                    </p:animEffect>
                                  </p:childTnLst>
                                </p:cTn>
                              </p:par>
                              <p:par>
                                <p:cTn id="65" presetID="21" presetClass="entr" presetSubtype="1"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heel(1)">
                                      <p:cBhvr>
                                        <p:cTn id="67" dur="1250"/>
                                        <p:tgtEl>
                                          <p:spTgt spid="28"/>
                                        </p:tgtEl>
                                      </p:cBhvr>
                                    </p:animEffect>
                                  </p:childTnLst>
                                </p:cTn>
                              </p:par>
                              <p:par>
                                <p:cTn id="68" presetID="21" presetClass="entr" presetSubtype="1"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heel(1)">
                                      <p:cBhvr>
                                        <p:cTn id="70" dur="1250"/>
                                        <p:tgtEl>
                                          <p:spTgt spid="29"/>
                                        </p:tgtEl>
                                      </p:cBhvr>
                                    </p:animEffect>
                                  </p:childTnLst>
                                </p:cTn>
                              </p:par>
                              <p:par>
                                <p:cTn id="71" presetID="21" presetClass="entr" presetSubtype="1"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wheel(1)">
                                      <p:cBhvr>
                                        <p:cTn id="73" dur="1250"/>
                                        <p:tgtEl>
                                          <p:spTgt spid="30"/>
                                        </p:tgtEl>
                                      </p:cBhvr>
                                    </p:animEffect>
                                  </p:childTnLst>
                                </p:cTn>
                              </p:par>
                              <p:par>
                                <p:cTn id="74" presetID="21" presetClass="entr" presetSubtype="1"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wheel(1)">
                                      <p:cBhvr>
                                        <p:cTn id="76" dur="1250"/>
                                        <p:tgtEl>
                                          <p:spTgt spid="31"/>
                                        </p:tgtEl>
                                      </p:cBhvr>
                                    </p:animEffect>
                                  </p:childTnLst>
                                </p:cTn>
                              </p:par>
                              <p:par>
                                <p:cTn id="77" presetID="21" presetClass="entr" presetSubtype="1"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heel(1)">
                                      <p:cBhvr>
                                        <p:cTn id="79" dur="1250"/>
                                        <p:tgtEl>
                                          <p:spTgt spid="33"/>
                                        </p:tgtEl>
                                      </p:cBhvr>
                                    </p:animEffect>
                                  </p:childTnLst>
                                </p:cTn>
                              </p:par>
                              <p:par>
                                <p:cTn id="80" presetID="21" presetClass="entr" presetSubtype="1"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heel(1)">
                                      <p:cBhvr>
                                        <p:cTn id="82" dur="1250"/>
                                        <p:tgtEl>
                                          <p:spTgt spid="34"/>
                                        </p:tgtEl>
                                      </p:cBhvr>
                                    </p:animEffect>
                                  </p:childTnLst>
                                </p:cTn>
                              </p:par>
                              <p:par>
                                <p:cTn id="83" presetID="21" presetClass="entr" presetSubtype="1"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wheel(1)">
                                      <p:cBhvr>
                                        <p:cTn id="85" dur="1250"/>
                                        <p:tgtEl>
                                          <p:spTgt spid="35"/>
                                        </p:tgtEl>
                                      </p:cBhvr>
                                    </p:animEffect>
                                  </p:childTnLst>
                                </p:cTn>
                              </p:par>
                              <p:par>
                                <p:cTn id="86" presetID="21" presetClass="entr" presetSubtype="1" fill="hold"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wheel(1)">
                                      <p:cBhvr>
                                        <p:cTn id="88" dur="1250"/>
                                        <p:tgtEl>
                                          <p:spTgt spid="36"/>
                                        </p:tgtEl>
                                      </p:cBhvr>
                                    </p:animEffect>
                                  </p:childTnLst>
                                </p:cTn>
                              </p:par>
                              <p:par>
                                <p:cTn id="89" presetID="21" presetClass="entr" presetSubtype="1"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wheel(1)">
                                      <p:cBhvr>
                                        <p:cTn id="91" dur="1250"/>
                                        <p:tgtEl>
                                          <p:spTgt spid="37"/>
                                        </p:tgtEl>
                                      </p:cBhvr>
                                    </p:animEffect>
                                  </p:childTnLst>
                                </p:cTn>
                              </p:par>
                              <p:par>
                                <p:cTn id="92" presetID="21" presetClass="entr" presetSubtype="1"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wheel(1)">
                                      <p:cBhvr>
                                        <p:cTn id="94" dur="1250"/>
                                        <p:tgtEl>
                                          <p:spTgt spid="38"/>
                                        </p:tgtEl>
                                      </p:cBhvr>
                                    </p:animEffect>
                                  </p:childTnLst>
                                </p:cTn>
                              </p:par>
                              <p:par>
                                <p:cTn id="95" presetID="21" presetClass="entr" presetSubtype="1" fill="hold"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wheel(1)">
                                      <p:cBhvr>
                                        <p:cTn id="97" dur="1250"/>
                                        <p:tgtEl>
                                          <p:spTgt spid="39"/>
                                        </p:tgtEl>
                                      </p:cBhvr>
                                    </p:animEffect>
                                  </p:childTnLst>
                                </p:cTn>
                              </p:par>
                              <p:par>
                                <p:cTn id="98" presetID="21" presetClass="entr" presetSubtype="1"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wheel(1)">
                                      <p:cBhvr>
                                        <p:cTn id="100" dur="1250"/>
                                        <p:tgtEl>
                                          <p:spTgt spid="40"/>
                                        </p:tgtEl>
                                      </p:cBhvr>
                                    </p:animEffect>
                                  </p:childTnLst>
                                </p:cTn>
                              </p:par>
                              <p:par>
                                <p:cTn id="101" presetID="21" presetClass="entr" presetSubtype="1" fill="hold" grpId="0" nodeType="withEffect">
                                  <p:stCondLst>
                                    <p:cond delay="0"/>
                                  </p:stCondLst>
                                  <p:childTnLst>
                                    <p:set>
                                      <p:cBhvr>
                                        <p:cTn id="102" dur="1" fill="hold">
                                          <p:stCondLst>
                                            <p:cond delay="0"/>
                                          </p:stCondLst>
                                        </p:cTn>
                                        <p:tgtEl>
                                          <p:spTgt spid="41"/>
                                        </p:tgtEl>
                                        <p:attrNameLst>
                                          <p:attrName>style.visibility</p:attrName>
                                        </p:attrNameLst>
                                      </p:cBhvr>
                                      <p:to>
                                        <p:strVal val="visible"/>
                                      </p:to>
                                    </p:set>
                                    <p:animEffect transition="in" filter="wheel(1)">
                                      <p:cBhvr>
                                        <p:cTn id="103" dur="1250"/>
                                        <p:tgtEl>
                                          <p:spTgt spid="41"/>
                                        </p:tgtEl>
                                      </p:cBhvr>
                                    </p:animEffect>
                                  </p:childTnLst>
                                </p:cTn>
                              </p:par>
                              <p:par>
                                <p:cTn id="104" presetID="21" presetClass="entr" presetSubtype="1" fill="hold" grpId="0" nodeType="with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wheel(1)">
                                      <p:cBhvr>
                                        <p:cTn id="106" dur="1250"/>
                                        <p:tgtEl>
                                          <p:spTgt spid="42"/>
                                        </p:tgtEl>
                                      </p:cBhvr>
                                    </p:animEffect>
                                  </p:childTnLst>
                                </p:cTn>
                              </p:par>
                              <p:par>
                                <p:cTn id="107" presetID="21" presetClass="entr" presetSubtype="1" fill="hold" grpId="0" nodeType="withEffect">
                                  <p:stCondLst>
                                    <p:cond delay="0"/>
                                  </p:stCondLst>
                                  <p:childTnLst>
                                    <p:set>
                                      <p:cBhvr>
                                        <p:cTn id="108" dur="1" fill="hold">
                                          <p:stCondLst>
                                            <p:cond delay="0"/>
                                          </p:stCondLst>
                                        </p:cTn>
                                        <p:tgtEl>
                                          <p:spTgt spid="43"/>
                                        </p:tgtEl>
                                        <p:attrNameLst>
                                          <p:attrName>style.visibility</p:attrName>
                                        </p:attrNameLst>
                                      </p:cBhvr>
                                      <p:to>
                                        <p:strVal val="visible"/>
                                      </p:to>
                                    </p:set>
                                    <p:animEffect transition="in" filter="wheel(1)">
                                      <p:cBhvr>
                                        <p:cTn id="109" dur="1250"/>
                                        <p:tgtEl>
                                          <p:spTgt spid="43"/>
                                        </p:tgtEl>
                                      </p:cBhvr>
                                    </p:animEffect>
                                  </p:childTnLst>
                                </p:cTn>
                              </p:par>
                              <p:par>
                                <p:cTn id="110" presetID="21" presetClass="entr" presetSubtype="1" fill="hold" grpId="0" nodeType="with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wheel(1)">
                                      <p:cBhvr>
                                        <p:cTn id="112" dur="1250"/>
                                        <p:tgtEl>
                                          <p:spTgt spid="44"/>
                                        </p:tgtEl>
                                      </p:cBhvr>
                                    </p:animEffect>
                                  </p:childTnLst>
                                </p:cTn>
                              </p:par>
                              <p:par>
                                <p:cTn id="113" presetID="21" presetClass="entr" presetSubtype="1" fill="hold" nodeType="withEffect">
                                  <p:stCondLst>
                                    <p:cond delay="0"/>
                                  </p:stCondLst>
                                  <p:childTnLst>
                                    <p:set>
                                      <p:cBhvr>
                                        <p:cTn id="114" dur="1" fill="hold">
                                          <p:stCondLst>
                                            <p:cond delay="0"/>
                                          </p:stCondLst>
                                        </p:cTn>
                                        <p:tgtEl>
                                          <p:spTgt spid="45"/>
                                        </p:tgtEl>
                                        <p:attrNameLst>
                                          <p:attrName>style.visibility</p:attrName>
                                        </p:attrNameLst>
                                      </p:cBhvr>
                                      <p:to>
                                        <p:strVal val="visible"/>
                                      </p:to>
                                    </p:set>
                                    <p:animEffect transition="in" filter="wheel(1)">
                                      <p:cBhvr>
                                        <p:cTn id="115" dur="1250"/>
                                        <p:tgtEl>
                                          <p:spTgt spid="45"/>
                                        </p:tgtEl>
                                      </p:cBhvr>
                                    </p:animEffect>
                                  </p:childTnLst>
                                </p:cTn>
                              </p:par>
                              <p:par>
                                <p:cTn id="116" presetID="21" presetClass="entr" presetSubtype="1" fill="hold" nodeType="with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wheel(1)">
                                      <p:cBhvr>
                                        <p:cTn id="118" dur="1250"/>
                                        <p:tgtEl>
                                          <p:spTgt spid="46"/>
                                        </p:tgtEl>
                                      </p:cBhvr>
                                    </p:animEffect>
                                  </p:childTnLst>
                                </p:cTn>
                              </p:par>
                              <p:par>
                                <p:cTn id="119" presetID="21" presetClass="entr" presetSubtype="1" fill="hold" grpId="0" nodeType="withEffect">
                                  <p:stCondLst>
                                    <p:cond delay="0"/>
                                  </p:stCondLst>
                                  <p:childTnLst>
                                    <p:set>
                                      <p:cBhvr>
                                        <p:cTn id="120" dur="1" fill="hold">
                                          <p:stCondLst>
                                            <p:cond delay="0"/>
                                          </p:stCondLst>
                                        </p:cTn>
                                        <p:tgtEl>
                                          <p:spTgt spid="47"/>
                                        </p:tgtEl>
                                        <p:attrNameLst>
                                          <p:attrName>style.visibility</p:attrName>
                                        </p:attrNameLst>
                                      </p:cBhvr>
                                      <p:to>
                                        <p:strVal val="visible"/>
                                      </p:to>
                                    </p:set>
                                    <p:animEffect transition="in" filter="wheel(1)">
                                      <p:cBhvr>
                                        <p:cTn id="121" dur="1250"/>
                                        <p:tgtEl>
                                          <p:spTgt spid="47"/>
                                        </p:tgtEl>
                                      </p:cBhvr>
                                    </p:animEffect>
                                  </p:childTnLst>
                                </p:cTn>
                              </p:par>
                              <p:par>
                                <p:cTn id="122" presetID="21" presetClass="entr" presetSubtype="1" fill="hold" grpId="0" nodeType="withEffect">
                                  <p:stCondLst>
                                    <p:cond delay="0"/>
                                  </p:stCondLst>
                                  <p:childTnLst>
                                    <p:set>
                                      <p:cBhvr>
                                        <p:cTn id="123" dur="1" fill="hold">
                                          <p:stCondLst>
                                            <p:cond delay="0"/>
                                          </p:stCondLst>
                                        </p:cTn>
                                        <p:tgtEl>
                                          <p:spTgt spid="48"/>
                                        </p:tgtEl>
                                        <p:attrNameLst>
                                          <p:attrName>style.visibility</p:attrName>
                                        </p:attrNameLst>
                                      </p:cBhvr>
                                      <p:to>
                                        <p:strVal val="visible"/>
                                      </p:to>
                                    </p:set>
                                    <p:animEffect transition="in" filter="wheel(1)">
                                      <p:cBhvr>
                                        <p:cTn id="124" dur="1250"/>
                                        <p:tgtEl>
                                          <p:spTgt spid="48"/>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32"/>
                                        </p:tgtEl>
                                        <p:attrNameLst>
                                          <p:attrName>style.visibility</p:attrName>
                                        </p:attrNameLst>
                                      </p:cBhvr>
                                      <p:to>
                                        <p:strVal val="visible"/>
                                      </p:to>
                                    </p:set>
                                    <p:animEffect transition="in" filter="wipe(down)">
                                      <p:cBhvr>
                                        <p:cTn id="129" dur="500"/>
                                        <p:tgtEl>
                                          <p:spTgt spid="32"/>
                                        </p:tgtEl>
                                      </p:cBhvr>
                                    </p:animEffect>
                                  </p:childTnLst>
                                </p:cTn>
                              </p:par>
                              <p:par>
                                <p:cTn id="130" presetID="22" presetClass="entr" presetSubtype="4" fill="hold" nodeType="with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wipe(down)">
                                      <p:cBhvr>
                                        <p:cTn id="13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Graphic spid="12" grpId="0">
        <p:bldAsOne/>
      </p:bldGraphic>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8" grpId="0" animBg="1"/>
      <p:bldP spid="29" grpId="0" animBg="1"/>
      <p:bldP spid="30" grpId="0" animBg="1"/>
      <p:bldGraphic spid="32" grpId="0">
        <p:bldAsOne/>
      </p:bldGraphic>
      <p:bldP spid="34" grpId="0"/>
      <p:bldP spid="35" grpId="0" animBg="1"/>
      <p:bldP spid="41" grpId="0" animBg="1"/>
      <p:bldP spid="42" grpId="0" animBg="1"/>
      <p:bldP spid="43" grpId="0" animBg="1"/>
      <p:bldP spid="44" grpId="0" animBg="1"/>
      <p:bldP spid="47" grpId="0" animBg="1"/>
      <p:bldP spid="48" grpId="0" animBg="1"/>
      <p:bldP spid="4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舰船数字化设计中的仿真技术体系</a:t>
            </a:r>
          </a:p>
        </p:txBody>
      </p:sp>
      <p:sp>
        <p:nvSpPr>
          <p:cNvPr id="3" name="内容占位符 2"/>
          <p:cNvSpPr>
            <a:spLocks noGrp="1"/>
          </p:cNvSpPr>
          <p:nvPr>
            <p:ph idx="1"/>
          </p:nvPr>
        </p:nvSpPr>
        <p:spPr>
          <a:xfrm>
            <a:off x="395536" y="1279831"/>
            <a:ext cx="8229600" cy="5029489"/>
          </a:xfrm>
        </p:spPr>
        <p:txBody>
          <a:bodyPr/>
          <a:lstStyle/>
          <a:p>
            <a:r>
              <a:rPr lang="zh-CN" altLang="zh-CN" dirty="0" smtClean="0"/>
              <a:t>螺旋桨水动力性能</a:t>
            </a:r>
            <a:r>
              <a:rPr lang="zh-CN" altLang="en-US" dirty="0" smtClean="0"/>
              <a:t>设计流程</a:t>
            </a:r>
            <a:endParaRPr lang="zh-CN" alt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566" y="1908634"/>
            <a:ext cx="5628918" cy="3752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sst_cc_grid1_pixel.avi">
            <a:hlinkClick r:id="" action="ppaction://media"/>
          </p:cNvPr>
          <p:cNvPicPr>
            <a:picLocks noRot="1" noChangeAspect="1" noChangeArrowheads="1"/>
          </p:cNvPicPr>
          <p:nvPr>
            <a:videoFile r:link="rId1"/>
          </p:nvPr>
        </p:nvPicPr>
        <p:blipFill>
          <a:blip r:embed="rId4">
            <a:extLst>
              <a:ext uri="{28A0092B-C50C-407E-A947-70E740481C1C}">
                <a14:useLocalDpi xmlns:a14="http://schemas.microsoft.com/office/drawing/2010/main" val="0"/>
              </a:ext>
            </a:extLst>
          </a:blip>
          <a:srcRect/>
          <a:stretch>
            <a:fillRect/>
          </a:stretch>
        </p:blipFill>
        <p:spPr>
          <a:xfrm>
            <a:off x="611560" y="1908634"/>
            <a:ext cx="2932754" cy="2174937"/>
          </a:xfrm>
          <a:prstGeom prst="rect">
            <a:avLst/>
          </a:prstGeom>
        </p:spPr>
      </p:pic>
      <p:pic>
        <p:nvPicPr>
          <p:cNvPr id="7" name="Picture 4" descr="Bild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178" y="4275340"/>
            <a:ext cx="2897136" cy="2195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473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p:cTn id="12"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1338290" y="928670"/>
            <a:ext cx="7162800" cy="571504"/>
          </a:xfrm>
        </p:spPr>
        <p:txBody>
          <a:bodyPr/>
          <a:lstStyle/>
          <a:p>
            <a:pPr lvl="1"/>
            <a:endParaRPr lang="en-US" altLang="zh-CN" sz="2400" dirty="0" smtClean="0">
              <a:solidFill>
                <a:srgbClr val="C00000"/>
              </a:solidFill>
            </a:endParaRPr>
          </a:p>
          <a:p>
            <a:pPr lvl="1"/>
            <a:endParaRPr lang="en-US" altLang="zh-CN" sz="2400" dirty="0" smtClean="0">
              <a:solidFill>
                <a:srgbClr val="C00000"/>
              </a:solidFill>
            </a:endParaRPr>
          </a:p>
        </p:txBody>
      </p:sp>
      <p:sp>
        <p:nvSpPr>
          <p:cNvPr id="38" name="内容占位符 2"/>
          <p:cNvSpPr txBox="1">
            <a:spLocks/>
          </p:cNvSpPr>
          <p:nvPr/>
        </p:nvSpPr>
        <p:spPr bwMode="auto">
          <a:xfrm>
            <a:off x="142844" y="1275573"/>
            <a:ext cx="7885540" cy="51450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20000"/>
              </a:lnSpc>
              <a:spcBef>
                <a:spcPct val="20000"/>
              </a:spcBef>
              <a:spcAft>
                <a:spcPct val="0"/>
              </a:spcAft>
              <a:buClrTx/>
              <a:buSzTx/>
              <a:buFont typeface="Wingdings" pitchFamily="2" charset="2"/>
              <a:buChar char="n"/>
              <a:tabLst/>
              <a:defRPr/>
            </a:pPr>
            <a:r>
              <a:rPr kumimoji="0" lang="zh-CN" altLang="en-US" sz="2000" b="0" i="0" u="none" strike="noStrike" kern="0" cap="none" spc="0" normalizeH="0" baseline="0" noProof="0" dirty="0" smtClean="0">
                <a:ln>
                  <a:noFill/>
                </a:ln>
                <a:solidFill>
                  <a:sysClr val="windowText" lastClr="000000"/>
                </a:solidFill>
                <a:effectLst/>
                <a:uLnTx/>
                <a:uFillTx/>
                <a:latin typeface="Arial"/>
                <a:ea typeface="黑体"/>
                <a:cs typeface="+mn-cs"/>
              </a:rPr>
              <a:t>系统功能</a:t>
            </a:r>
            <a:endParaRPr kumimoji="0" lang="en-US" altLang="zh-CN" sz="2000" b="0" i="0" u="none" strike="noStrike" kern="0" cap="none" spc="0" normalizeH="0" baseline="0" noProof="0" dirty="0" smtClean="0">
              <a:ln>
                <a:noFill/>
              </a:ln>
              <a:solidFill>
                <a:sysClr val="windowText" lastClr="000000"/>
              </a:solidFill>
              <a:effectLst/>
              <a:uLnTx/>
              <a:uFillTx/>
              <a:latin typeface="Arial"/>
              <a:ea typeface="黑体"/>
              <a:cs typeface="+mn-cs"/>
            </a:endParaRPr>
          </a:p>
          <a:p>
            <a:pPr marL="742950" marR="0" lvl="1" indent="-285750" algn="l" defTabSz="914400" rtl="0" eaLnBrk="1" fontAlgn="base" latinLnBrk="0" hangingPunct="1">
              <a:lnSpc>
                <a:spcPct val="120000"/>
              </a:lnSpc>
              <a:spcBef>
                <a:spcPct val="20000"/>
              </a:spcBef>
              <a:spcAft>
                <a:spcPct val="0"/>
              </a:spcAft>
              <a:buClrTx/>
              <a:buSzTx/>
              <a:buFontTx/>
              <a:buChar char="–"/>
              <a:tabLst/>
              <a:defRPr/>
            </a:pPr>
            <a:r>
              <a:rPr kumimoji="0" lang="zh-CN" altLang="en-US" sz="1800" b="0" i="0" u="none" strike="noStrike" kern="0" cap="none" spc="0" normalizeH="0" baseline="0" noProof="0" dirty="0" smtClean="0">
                <a:ln>
                  <a:noFill/>
                </a:ln>
                <a:solidFill>
                  <a:sysClr val="windowText" lastClr="000000"/>
                </a:solidFill>
                <a:effectLst/>
                <a:uLnTx/>
                <a:uFillTx/>
                <a:latin typeface="Arial"/>
                <a:ea typeface="黑体"/>
              </a:rPr>
              <a:t>集成多个计算及辅助功能模块，封装自研算法，提供船舶水动力性能估算模块。</a:t>
            </a:r>
          </a:p>
          <a:p>
            <a:pPr marL="742950" marR="0" lvl="1" indent="-285750" algn="l" defTabSz="914400" rtl="0" eaLnBrk="1" fontAlgn="base" latinLnBrk="0" hangingPunct="1">
              <a:lnSpc>
                <a:spcPct val="120000"/>
              </a:lnSpc>
              <a:spcBef>
                <a:spcPct val="20000"/>
              </a:spcBef>
              <a:spcAft>
                <a:spcPct val="0"/>
              </a:spcAft>
              <a:buClrTx/>
              <a:buSzTx/>
              <a:buFontTx/>
              <a:buChar char="–"/>
              <a:tabLst/>
              <a:defRPr/>
            </a:pPr>
            <a:r>
              <a:rPr kumimoji="0" lang="zh-CN" altLang="en-US" sz="1800" b="0" i="0" u="none" strike="noStrike" kern="0" cap="none" spc="0" normalizeH="0" baseline="0" noProof="0" dirty="0" smtClean="0">
                <a:ln>
                  <a:noFill/>
                </a:ln>
                <a:solidFill>
                  <a:sysClr val="windowText" lastClr="000000"/>
                </a:solidFill>
                <a:effectLst/>
                <a:uLnTx/>
                <a:uFillTx/>
                <a:latin typeface="Arial"/>
                <a:ea typeface="黑体"/>
              </a:rPr>
              <a:t>定制船舶</a:t>
            </a:r>
            <a:r>
              <a:rPr kumimoji="0" lang="en-US" altLang="zh-CN" sz="1800" b="0" i="0" u="none" strike="noStrike" kern="0" cap="none" spc="0" normalizeH="0" baseline="0" noProof="0" dirty="0" smtClean="0">
                <a:ln>
                  <a:noFill/>
                </a:ln>
                <a:solidFill>
                  <a:sysClr val="windowText" lastClr="000000"/>
                </a:solidFill>
                <a:effectLst/>
                <a:uLnTx/>
                <a:uFillTx/>
                <a:latin typeface="Arial"/>
                <a:ea typeface="黑体"/>
              </a:rPr>
              <a:t>CFD</a:t>
            </a:r>
            <a:r>
              <a:rPr kumimoji="0" lang="zh-CN" altLang="en-US" sz="1800" b="0" i="0" u="none" strike="noStrike" kern="0" cap="none" spc="0" normalizeH="0" baseline="0" noProof="0" dirty="0" smtClean="0">
                <a:ln>
                  <a:noFill/>
                </a:ln>
                <a:solidFill>
                  <a:sysClr val="windowText" lastClr="000000"/>
                </a:solidFill>
                <a:effectLst/>
                <a:uLnTx/>
                <a:uFillTx/>
                <a:latin typeface="Arial"/>
                <a:ea typeface="黑体"/>
              </a:rPr>
              <a:t>分析流程，提供与</a:t>
            </a:r>
            <a:r>
              <a:rPr kumimoji="0" lang="en-US" altLang="zh-CN" sz="1800" b="0" i="0" u="none" strike="noStrike" kern="0" cap="none" spc="0" normalizeH="0" baseline="0" noProof="0" dirty="0" smtClean="0">
                <a:ln>
                  <a:noFill/>
                </a:ln>
                <a:solidFill>
                  <a:sysClr val="windowText" lastClr="000000"/>
                </a:solidFill>
                <a:effectLst/>
                <a:uLnTx/>
                <a:uFillTx/>
                <a:latin typeface="Arial"/>
                <a:ea typeface="黑体"/>
              </a:rPr>
              <a:t>FLUENT</a:t>
            </a:r>
            <a:r>
              <a:rPr kumimoji="0" lang="zh-CN" altLang="en-US" sz="1800" b="0" i="0" u="none" strike="noStrike" kern="0" cap="none" spc="0" normalizeH="0" baseline="0" noProof="0" dirty="0" smtClean="0">
                <a:ln>
                  <a:noFill/>
                </a:ln>
                <a:solidFill>
                  <a:sysClr val="windowText" lastClr="000000"/>
                </a:solidFill>
                <a:effectLst/>
                <a:uLnTx/>
                <a:uFillTx/>
                <a:latin typeface="Arial"/>
                <a:ea typeface="黑体"/>
              </a:rPr>
              <a:t>船舶性能分析的接口</a:t>
            </a:r>
            <a:endParaRPr kumimoji="0" lang="zh-CN" altLang="en-US" sz="1800" b="0" i="0" u="none" strike="noStrike" kern="0" cap="none" spc="0" normalizeH="0" baseline="0" noProof="0" dirty="0">
              <a:ln>
                <a:noFill/>
              </a:ln>
              <a:solidFill>
                <a:sysClr val="windowText" lastClr="000000"/>
              </a:solidFill>
              <a:effectLst/>
              <a:uLnTx/>
              <a:uFillTx/>
              <a:latin typeface="Arial"/>
              <a:ea typeface="黑体"/>
            </a:endParaRPr>
          </a:p>
        </p:txBody>
      </p:sp>
      <p:grpSp>
        <p:nvGrpSpPr>
          <p:cNvPr id="39" name="Group 205"/>
          <p:cNvGrpSpPr>
            <a:grpSpLocks/>
          </p:cNvGrpSpPr>
          <p:nvPr/>
        </p:nvGrpSpPr>
        <p:grpSpPr bwMode="auto">
          <a:xfrm>
            <a:off x="35496" y="2924944"/>
            <a:ext cx="5410200" cy="2470692"/>
            <a:chOff x="1620" y="10788"/>
            <a:chExt cx="8460" cy="2845"/>
          </a:xfrm>
        </p:grpSpPr>
        <p:sp>
          <p:nvSpPr>
            <p:cNvPr id="40" name="Line 206"/>
            <p:cNvSpPr>
              <a:spLocks noChangeShapeType="1"/>
            </p:cNvSpPr>
            <p:nvPr/>
          </p:nvSpPr>
          <p:spPr bwMode="auto">
            <a:xfrm>
              <a:off x="5575" y="10957"/>
              <a:ext cx="1" cy="468"/>
            </a:xfrm>
            <a:prstGeom prst="line">
              <a:avLst/>
            </a:prstGeom>
            <a:noFill/>
            <a:ln w="9525">
              <a:solidFill>
                <a:srgbClr val="000000"/>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黑体" pitchFamily="2" charset="-122"/>
                <a:cs typeface="+mn-cs"/>
              </a:endParaRPr>
            </a:p>
          </p:txBody>
        </p:sp>
        <p:sp>
          <p:nvSpPr>
            <p:cNvPr id="41" name="Line 207"/>
            <p:cNvSpPr>
              <a:spLocks noChangeShapeType="1"/>
            </p:cNvSpPr>
            <p:nvPr/>
          </p:nvSpPr>
          <p:spPr bwMode="auto">
            <a:xfrm flipH="1">
              <a:off x="1920" y="11424"/>
              <a:ext cx="0" cy="642"/>
            </a:xfrm>
            <a:prstGeom prst="line">
              <a:avLst/>
            </a:prstGeom>
            <a:noFill/>
            <a:ln w="9525">
              <a:solidFill>
                <a:srgbClr val="000000"/>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黑体" pitchFamily="2" charset="-122"/>
                <a:cs typeface="+mn-cs"/>
              </a:endParaRPr>
            </a:p>
          </p:txBody>
        </p:sp>
        <p:sp>
          <p:nvSpPr>
            <p:cNvPr id="42" name="Rectangle 208"/>
            <p:cNvSpPr>
              <a:spLocks noChangeArrowheads="1"/>
            </p:cNvSpPr>
            <p:nvPr/>
          </p:nvSpPr>
          <p:spPr bwMode="auto">
            <a:xfrm>
              <a:off x="2340" y="12066"/>
              <a:ext cx="540" cy="1555"/>
            </a:xfrm>
            <a:prstGeom prst="rect">
              <a:avLst/>
            </a:prstGeom>
            <a:gradFill rotWithShape="1">
              <a:gsLst>
                <a:gs pos="0">
                  <a:srgbClr val="7FD13B">
                    <a:tint val="50000"/>
                    <a:satMod val="300000"/>
                  </a:srgbClr>
                </a:gs>
                <a:gs pos="35000">
                  <a:srgbClr val="7FD13B">
                    <a:tint val="37000"/>
                    <a:satMod val="300000"/>
                  </a:srgbClr>
                </a:gs>
                <a:gs pos="100000">
                  <a:srgbClr val="7FD13B">
                    <a:tint val="15000"/>
                    <a:satMod val="350000"/>
                  </a:srgbClr>
                </a:gs>
              </a:gsLst>
              <a:lin ang="16200000" scaled="1"/>
            </a:gradFill>
            <a:ln w="9525" cap="flat" cmpd="sng" algn="ctr">
              <a:solidFill>
                <a:srgbClr val="7FD13B">
                  <a:shade val="95000"/>
                  <a:satMod val="105000"/>
                </a:srgbClr>
              </a:solidFill>
              <a:prstDash val="solid"/>
              <a:headEnd/>
              <a:tailEnd/>
            </a:ln>
            <a:effectLst>
              <a:outerShdw blurRad="40000" dist="20000" dir="5400000" rotWithShape="0">
                <a:srgbClr val="000000">
                  <a:alpha val="38000"/>
                </a:srgbClr>
              </a:outerShdw>
            </a:effectLst>
          </p:spPr>
          <p: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Times New Roman" pitchFamily="18" charset="0"/>
                  <a:ea typeface="黑体"/>
                  <a:cs typeface="+mn-cs"/>
                </a:rPr>
                <a:t>线型生成</a:t>
              </a:r>
              <a:endParaRPr kumimoji="0" lang="zh-CN" altLang="en-US" sz="1400" b="0" i="0" u="none" strike="noStrike" kern="1200" cap="none" spc="0" normalizeH="0" baseline="0" noProof="0">
                <a:ln>
                  <a:noFill/>
                </a:ln>
                <a:solidFill>
                  <a:prstClr val="black"/>
                </a:solidFill>
                <a:effectLst/>
                <a:uLnTx/>
                <a:uFillTx/>
                <a:latin typeface="Arial"/>
                <a:ea typeface="黑体"/>
                <a:cs typeface="+mn-cs"/>
              </a:endParaRPr>
            </a:p>
          </p:txBody>
        </p:sp>
        <p:sp>
          <p:nvSpPr>
            <p:cNvPr id="43" name="Rectangle 209"/>
            <p:cNvSpPr>
              <a:spLocks noChangeArrowheads="1"/>
            </p:cNvSpPr>
            <p:nvPr/>
          </p:nvSpPr>
          <p:spPr bwMode="auto">
            <a:xfrm>
              <a:off x="3060" y="12066"/>
              <a:ext cx="540" cy="1555"/>
            </a:xfrm>
            <a:prstGeom prst="rect">
              <a:avLst/>
            </a:prstGeom>
            <a:gradFill rotWithShape="1">
              <a:gsLst>
                <a:gs pos="0">
                  <a:srgbClr val="7FD13B">
                    <a:tint val="50000"/>
                    <a:satMod val="300000"/>
                  </a:srgbClr>
                </a:gs>
                <a:gs pos="35000">
                  <a:srgbClr val="7FD13B">
                    <a:tint val="37000"/>
                    <a:satMod val="300000"/>
                  </a:srgbClr>
                </a:gs>
                <a:gs pos="100000">
                  <a:srgbClr val="7FD13B">
                    <a:tint val="15000"/>
                    <a:satMod val="350000"/>
                  </a:srgbClr>
                </a:gs>
              </a:gsLst>
              <a:lin ang="16200000" scaled="1"/>
            </a:gradFill>
            <a:ln w="9525" cap="flat" cmpd="sng" algn="ctr">
              <a:solidFill>
                <a:srgbClr val="7FD13B">
                  <a:shade val="95000"/>
                  <a:satMod val="105000"/>
                </a:srgbClr>
              </a:solidFill>
              <a:prstDash val="solid"/>
              <a:headEnd/>
              <a:tailEnd/>
            </a:ln>
            <a:effectLst>
              <a:outerShdw blurRad="40000" dist="20000" dir="5400000" rotWithShape="0">
                <a:srgbClr val="000000">
                  <a:alpha val="38000"/>
                </a:srgbClr>
              </a:outerShdw>
            </a:effectLst>
          </p:spPr>
          <p: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Times New Roman" pitchFamily="18" charset="0"/>
                  <a:ea typeface="黑体"/>
                  <a:cs typeface="+mn-cs"/>
                </a:rPr>
                <a:t>静水力</a:t>
              </a:r>
              <a:endParaRPr kumimoji="0" lang="zh-CN" altLang="en-US" sz="1400" b="0" i="0" u="none" strike="noStrike" kern="1200" cap="none" spc="0" normalizeH="0" baseline="0" noProof="0">
                <a:ln>
                  <a:noFill/>
                </a:ln>
                <a:solidFill>
                  <a:prstClr val="black"/>
                </a:solidFill>
                <a:effectLst/>
                <a:uLnTx/>
                <a:uFillTx/>
                <a:latin typeface="Arial"/>
                <a:ea typeface="黑体"/>
                <a:cs typeface="+mn-cs"/>
              </a:endParaRPr>
            </a:p>
          </p:txBody>
        </p:sp>
        <p:sp>
          <p:nvSpPr>
            <p:cNvPr id="44" name="Rectangle 210"/>
            <p:cNvSpPr>
              <a:spLocks noChangeArrowheads="1"/>
            </p:cNvSpPr>
            <p:nvPr/>
          </p:nvSpPr>
          <p:spPr bwMode="auto">
            <a:xfrm>
              <a:off x="3780" y="12066"/>
              <a:ext cx="540" cy="1555"/>
            </a:xfrm>
            <a:prstGeom prst="rect">
              <a:avLst/>
            </a:prstGeom>
            <a:gradFill rotWithShape="1">
              <a:gsLst>
                <a:gs pos="0">
                  <a:srgbClr val="7FD13B">
                    <a:tint val="50000"/>
                    <a:satMod val="300000"/>
                  </a:srgbClr>
                </a:gs>
                <a:gs pos="35000">
                  <a:srgbClr val="7FD13B">
                    <a:tint val="37000"/>
                    <a:satMod val="300000"/>
                  </a:srgbClr>
                </a:gs>
                <a:gs pos="100000">
                  <a:srgbClr val="7FD13B">
                    <a:tint val="15000"/>
                    <a:satMod val="350000"/>
                  </a:srgbClr>
                </a:gs>
              </a:gsLst>
              <a:lin ang="16200000" scaled="1"/>
            </a:gradFill>
            <a:ln w="9525" cap="flat" cmpd="sng" algn="ctr">
              <a:solidFill>
                <a:srgbClr val="7FD13B">
                  <a:shade val="95000"/>
                  <a:satMod val="105000"/>
                </a:srgbClr>
              </a:solidFill>
              <a:prstDash val="solid"/>
              <a:headEnd/>
              <a:tailEnd/>
            </a:ln>
            <a:effectLst>
              <a:outerShdw blurRad="40000" dist="20000" dir="5400000" rotWithShape="0">
                <a:srgbClr val="000000">
                  <a:alpha val="38000"/>
                </a:srgbClr>
              </a:outerShdw>
            </a:effectLst>
          </p:spPr>
          <p: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Times New Roman" pitchFamily="18" charset="0"/>
                  <a:ea typeface="黑体"/>
                  <a:cs typeface="+mn-cs"/>
                </a:rPr>
                <a:t>阻力预报</a:t>
              </a:r>
              <a:endParaRPr kumimoji="0" lang="zh-CN" altLang="en-US" sz="1400" b="0" i="0" u="none" strike="noStrike" kern="1200" cap="none" spc="0" normalizeH="0" baseline="0" noProof="0">
                <a:ln>
                  <a:noFill/>
                </a:ln>
                <a:solidFill>
                  <a:prstClr val="black"/>
                </a:solidFill>
                <a:effectLst/>
                <a:uLnTx/>
                <a:uFillTx/>
                <a:latin typeface="Arial"/>
                <a:ea typeface="黑体"/>
                <a:cs typeface="+mn-cs"/>
              </a:endParaRPr>
            </a:p>
          </p:txBody>
        </p:sp>
        <p:sp>
          <p:nvSpPr>
            <p:cNvPr id="45" name="Rectangle 211"/>
            <p:cNvSpPr>
              <a:spLocks noChangeArrowheads="1"/>
            </p:cNvSpPr>
            <p:nvPr/>
          </p:nvSpPr>
          <p:spPr bwMode="auto">
            <a:xfrm>
              <a:off x="4500" y="12066"/>
              <a:ext cx="540" cy="1555"/>
            </a:xfrm>
            <a:prstGeom prst="rect">
              <a:avLst/>
            </a:prstGeom>
            <a:gradFill rotWithShape="1">
              <a:gsLst>
                <a:gs pos="0">
                  <a:srgbClr val="7FD13B">
                    <a:tint val="50000"/>
                    <a:satMod val="300000"/>
                  </a:srgbClr>
                </a:gs>
                <a:gs pos="35000">
                  <a:srgbClr val="7FD13B">
                    <a:tint val="37000"/>
                    <a:satMod val="300000"/>
                  </a:srgbClr>
                </a:gs>
                <a:gs pos="100000">
                  <a:srgbClr val="7FD13B">
                    <a:tint val="15000"/>
                    <a:satMod val="350000"/>
                  </a:srgbClr>
                </a:gs>
              </a:gsLst>
              <a:lin ang="16200000" scaled="1"/>
            </a:gradFill>
            <a:ln w="9525" cap="flat" cmpd="sng" algn="ctr">
              <a:solidFill>
                <a:srgbClr val="7FD13B">
                  <a:shade val="95000"/>
                  <a:satMod val="105000"/>
                </a:srgbClr>
              </a:solidFill>
              <a:prstDash val="solid"/>
              <a:headEnd/>
              <a:tailEnd/>
            </a:ln>
            <a:effectLst>
              <a:outerShdw blurRad="40000" dist="20000" dir="5400000" rotWithShape="0">
                <a:srgbClr val="000000">
                  <a:alpha val="38000"/>
                </a:srgbClr>
              </a:outerShdw>
            </a:effectLst>
          </p:spPr>
          <p: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Times New Roman" pitchFamily="18" charset="0"/>
                  <a:ea typeface="黑体"/>
                  <a:cs typeface="+mn-cs"/>
                </a:rPr>
                <a:t>自航预报</a:t>
              </a:r>
              <a:endParaRPr kumimoji="0" lang="zh-CN" altLang="en-US" sz="1400" b="0" i="0" u="none" strike="noStrike" kern="1200" cap="none" spc="0" normalizeH="0" baseline="0" noProof="0">
                <a:ln>
                  <a:noFill/>
                </a:ln>
                <a:solidFill>
                  <a:prstClr val="black"/>
                </a:solidFill>
                <a:effectLst/>
                <a:uLnTx/>
                <a:uFillTx/>
                <a:latin typeface="Arial"/>
                <a:ea typeface="黑体"/>
                <a:cs typeface="+mn-cs"/>
              </a:endParaRPr>
            </a:p>
          </p:txBody>
        </p:sp>
        <p:sp>
          <p:nvSpPr>
            <p:cNvPr id="46" name="Rectangle 212"/>
            <p:cNvSpPr>
              <a:spLocks noChangeArrowheads="1"/>
            </p:cNvSpPr>
            <p:nvPr/>
          </p:nvSpPr>
          <p:spPr bwMode="auto">
            <a:xfrm>
              <a:off x="5219" y="12066"/>
              <a:ext cx="541" cy="1567"/>
            </a:xfrm>
            <a:prstGeom prst="rect">
              <a:avLst/>
            </a:prstGeom>
            <a:gradFill rotWithShape="1">
              <a:gsLst>
                <a:gs pos="0">
                  <a:srgbClr val="7FD13B">
                    <a:tint val="50000"/>
                    <a:satMod val="300000"/>
                  </a:srgbClr>
                </a:gs>
                <a:gs pos="35000">
                  <a:srgbClr val="7FD13B">
                    <a:tint val="37000"/>
                    <a:satMod val="300000"/>
                  </a:srgbClr>
                </a:gs>
                <a:gs pos="100000">
                  <a:srgbClr val="7FD13B">
                    <a:tint val="15000"/>
                    <a:satMod val="350000"/>
                  </a:srgbClr>
                </a:gs>
              </a:gsLst>
              <a:lin ang="16200000" scaled="1"/>
            </a:gradFill>
            <a:ln w="9525" cap="flat" cmpd="sng" algn="ctr">
              <a:solidFill>
                <a:srgbClr val="7FD13B">
                  <a:shade val="95000"/>
                  <a:satMod val="105000"/>
                </a:srgbClr>
              </a:solidFill>
              <a:prstDash val="solid"/>
              <a:headEnd/>
              <a:tailEnd/>
            </a:ln>
            <a:effectLst>
              <a:outerShdw blurRad="40000" dist="20000" dir="5400000" rotWithShape="0">
                <a:srgbClr val="000000">
                  <a:alpha val="38000"/>
                </a:srgbClr>
              </a:outerShdw>
            </a:effectLst>
          </p:spPr>
          <p: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Times New Roman" pitchFamily="18" charset="0"/>
                  <a:ea typeface="黑体"/>
                  <a:cs typeface="+mn-cs"/>
                </a:rPr>
                <a:t>操纵性预报</a:t>
              </a:r>
              <a:endParaRPr kumimoji="0" lang="zh-CN" altLang="en-US" sz="1400" b="0" i="0" u="none" strike="noStrike" kern="1200" cap="none" spc="0" normalizeH="0" baseline="0" noProof="0">
                <a:ln>
                  <a:noFill/>
                </a:ln>
                <a:solidFill>
                  <a:prstClr val="black"/>
                </a:solidFill>
                <a:effectLst/>
                <a:uLnTx/>
                <a:uFillTx/>
                <a:latin typeface="Arial"/>
                <a:ea typeface="黑体"/>
                <a:cs typeface="+mn-cs"/>
              </a:endParaRPr>
            </a:p>
          </p:txBody>
        </p:sp>
        <p:sp>
          <p:nvSpPr>
            <p:cNvPr id="47" name="Rectangle 213"/>
            <p:cNvSpPr>
              <a:spLocks noChangeArrowheads="1"/>
            </p:cNvSpPr>
            <p:nvPr/>
          </p:nvSpPr>
          <p:spPr bwMode="auto">
            <a:xfrm>
              <a:off x="5940" y="12048"/>
              <a:ext cx="540" cy="1573"/>
            </a:xfrm>
            <a:prstGeom prst="rect">
              <a:avLst/>
            </a:prstGeom>
            <a:gradFill rotWithShape="1">
              <a:gsLst>
                <a:gs pos="0">
                  <a:srgbClr val="7FD13B">
                    <a:tint val="50000"/>
                    <a:satMod val="300000"/>
                  </a:srgbClr>
                </a:gs>
                <a:gs pos="35000">
                  <a:srgbClr val="7FD13B">
                    <a:tint val="37000"/>
                    <a:satMod val="300000"/>
                  </a:srgbClr>
                </a:gs>
                <a:gs pos="100000">
                  <a:srgbClr val="7FD13B">
                    <a:tint val="15000"/>
                    <a:satMod val="350000"/>
                  </a:srgbClr>
                </a:gs>
              </a:gsLst>
              <a:lin ang="16200000" scaled="1"/>
            </a:gradFill>
            <a:ln w="9525" cap="flat" cmpd="sng" algn="ctr">
              <a:solidFill>
                <a:srgbClr val="7FD13B">
                  <a:shade val="95000"/>
                  <a:satMod val="105000"/>
                </a:srgbClr>
              </a:solidFill>
              <a:prstDash val="solid"/>
              <a:headEnd/>
              <a:tailEnd/>
            </a:ln>
            <a:effectLst>
              <a:outerShdw blurRad="40000" dist="20000" dir="5400000" rotWithShape="0">
                <a:srgbClr val="000000">
                  <a:alpha val="38000"/>
                </a:srgbClr>
              </a:outerShdw>
            </a:effectLst>
          </p:spPr>
          <p: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itchFamily="18" charset="0"/>
                  <a:ea typeface="黑体"/>
                  <a:cs typeface="+mn-cs"/>
                </a:rPr>
                <a:t>耐波性预报</a:t>
              </a:r>
              <a:endParaRPr kumimoji="0" lang="zh-CN" altLang="en-US" sz="1400" b="0" i="0" u="none" strike="noStrike" kern="1200" cap="none" spc="0" normalizeH="0" baseline="0" noProof="0" dirty="0">
                <a:ln>
                  <a:noFill/>
                </a:ln>
                <a:solidFill>
                  <a:prstClr val="black"/>
                </a:solidFill>
                <a:effectLst/>
                <a:uLnTx/>
                <a:uFillTx/>
                <a:latin typeface="Arial"/>
                <a:ea typeface="黑体"/>
                <a:cs typeface="+mn-cs"/>
              </a:endParaRPr>
            </a:p>
          </p:txBody>
        </p:sp>
        <p:sp>
          <p:nvSpPr>
            <p:cNvPr id="48" name="Rectangle 214"/>
            <p:cNvSpPr>
              <a:spLocks noChangeArrowheads="1"/>
            </p:cNvSpPr>
            <p:nvPr/>
          </p:nvSpPr>
          <p:spPr bwMode="auto">
            <a:xfrm>
              <a:off x="7380" y="12085"/>
              <a:ext cx="540" cy="1542"/>
            </a:xfrm>
            <a:prstGeom prst="rect">
              <a:avLst/>
            </a:prstGeom>
            <a:gradFill rotWithShape="1">
              <a:gsLst>
                <a:gs pos="0">
                  <a:srgbClr val="EA157A">
                    <a:tint val="50000"/>
                    <a:satMod val="300000"/>
                  </a:srgbClr>
                </a:gs>
                <a:gs pos="35000">
                  <a:srgbClr val="EA157A">
                    <a:tint val="37000"/>
                    <a:satMod val="300000"/>
                  </a:srgbClr>
                </a:gs>
                <a:gs pos="100000">
                  <a:srgbClr val="EA157A">
                    <a:tint val="15000"/>
                    <a:satMod val="350000"/>
                  </a:srgbClr>
                </a:gs>
              </a:gsLst>
              <a:lin ang="16200000" scaled="1"/>
            </a:gradFill>
            <a:ln w="9525" cap="flat" cmpd="sng" algn="ctr">
              <a:solidFill>
                <a:srgbClr val="EA157A">
                  <a:shade val="95000"/>
                  <a:satMod val="105000"/>
                </a:srgbClr>
              </a:solidFill>
              <a:prstDash val="solid"/>
              <a:headEnd/>
              <a:tailEnd/>
            </a:ln>
            <a:effectLst>
              <a:outerShdw blurRad="40000" dist="20000" dir="5400000" rotWithShape="0">
                <a:srgbClr val="000000">
                  <a:alpha val="38000"/>
                </a:srgbClr>
              </a:outerShdw>
            </a:effectLst>
          </p:spPr>
          <p: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itchFamily="18" charset="0"/>
                  <a:ea typeface="黑体"/>
                  <a:cs typeface="+mn-cs"/>
                </a:rPr>
                <a:t>结果查看</a:t>
              </a:r>
              <a:endParaRPr kumimoji="0" lang="zh-CN" altLang="en-US" sz="1400" b="0" i="0" u="none" strike="noStrike" kern="1200" cap="none" spc="0" normalizeH="0" baseline="0" noProof="0" dirty="0">
                <a:ln>
                  <a:noFill/>
                </a:ln>
                <a:solidFill>
                  <a:prstClr val="black"/>
                </a:solidFill>
                <a:effectLst/>
                <a:uLnTx/>
                <a:uFillTx/>
                <a:latin typeface="Arial"/>
                <a:ea typeface="黑体"/>
                <a:cs typeface="+mn-cs"/>
              </a:endParaRPr>
            </a:p>
          </p:txBody>
        </p:sp>
        <p:sp>
          <p:nvSpPr>
            <p:cNvPr id="49" name="Rectangle 215"/>
            <p:cNvSpPr>
              <a:spLocks noChangeArrowheads="1"/>
            </p:cNvSpPr>
            <p:nvPr/>
          </p:nvSpPr>
          <p:spPr bwMode="auto">
            <a:xfrm>
              <a:off x="8100" y="12085"/>
              <a:ext cx="540" cy="1542"/>
            </a:xfrm>
            <a:prstGeom prst="rect">
              <a:avLst/>
            </a:prstGeom>
            <a:gradFill rotWithShape="1">
              <a:gsLst>
                <a:gs pos="0">
                  <a:srgbClr val="EA157A">
                    <a:tint val="50000"/>
                    <a:satMod val="300000"/>
                  </a:srgbClr>
                </a:gs>
                <a:gs pos="35000">
                  <a:srgbClr val="EA157A">
                    <a:tint val="37000"/>
                    <a:satMod val="300000"/>
                  </a:srgbClr>
                </a:gs>
                <a:gs pos="100000">
                  <a:srgbClr val="EA157A">
                    <a:tint val="15000"/>
                    <a:satMod val="350000"/>
                  </a:srgbClr>
                </a:gs>
              </a:gsLst>
              <a:lin ang="16200000" scaled="1"/>
            </a:gradFill>
            <a:ln w="9525" cap="flat" cmpd="sng" algn="ctr">
              <a:solidFill>
                <a:srgbClr val="EA157A">
                  <a:shade val="95000"/>
                  <a:satMod val="105000"/>
                </a:srgbClr>
              </a:solidFill>
              <a:prstDash val="solid"/>
              <a:headEnd/>
              <a:tailEnd/>
            </a:ln>
            <a:effectLst>
              <a:outerShdw blurRad="40000" dist="20000" dir="5400000" rotWithShape="0">
                <a:srgbClr val="000000">
                  <a:alpha val="38000"/>
                </a:srgbClr>
              </a:outerShdw>
            </a:effectLst>
          </p:spPr>
          <p: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Times New Roman" pitchFamily="18" charset="0"/>
                  <a:ea typeface="黑体"/>
                  <a:cs typeface="+mn-cs"/>
                </a:rPr>
                <a:t>文档查看</a:t>
              </a:r>
              <a:endParaRPr kumimoji="0" lang="zh-CN" altLang="en-US" sz="1400" b="0" i="0" u="none" strike="noStrike" kern="1200" cap="none" spc="0" normalizeH="0" baseline="0" noProof="0">
                <a:ln>
                  <a:noFill/>
                </a:ln>
                <a:solidFill>
                  <a:prstClr val="black"/>
                </a:solidFill>
                <a:effectLst/>
                <a:uLnTx/>
                <a:uFillTx/>
                <a:latin typeface="Arial"/>
                <a:ea typeface="黑体"/>
                <a:cs typeface="+mn-cs"/>
              </a:endParaRPr>
            </a:p>
          </p:txBody>
        </p:sp>
        <p:sp>
          <p:nvSpPr>
            <p:cNvPr id="50" name="Rectangle 216"/>
            <p:cNvSpPr>
              <a:spLocks noChangeArrowheads="1"/>
            </p:cNvSpPr>
            <p:nvPr/>
          </p:nvSpPr>
          <p:spPr bwMode="auto">
            <a:xfrm>
              <a:off x="8821" y="12085"/>
              <a:ext cx="539" cy="1542"/>
            </a:xfrm>
            <a:prstGeom prst="rect">
              <a:avLst/>
            </a:prstGeom>
            <a:gradFill rotWithShape="1">
              <a:gsLst>
                <a:gs pos="0">
                  <a:srgbClr val="EA157A">
                    <a:tint val="50000"/>
                    <a:satMod val="300000"/>
                  </a:srgbClr>
                </a:gs>
                <a:gs pos="35000">
                  <a:srgbClr val="EA157A">
                    <a:tint val="37000"/>
                    <a:satMod val="300000"/>
                  </a:srgbClr>
                </a:gs>
                <a:gs pos="100000">
                  <a:srgbClr val="EA157A">
                    <a:tint val="15000"/>
                    <a:satMod val="350000"/>
                  </a:srgbClr>
                </a:gs>
              </a:gsLst>
              <a:lin ang="16200000" scaled="1"/>
            </a:gradFill>
            <a:ln w="9525" cap="flat" cmpd="sng" algn="ctr">
              <a:solidFill>
                <a:srgbClr val="EA157A">
                  <a:shade val="95000"/>
                  <a:satMod val="105000"/>
                </a:srgbClr>
              </a:solidFill>
              <a:prstDash val="solid"/>
              <a:headEnd/>
              <a:tailEnd/>
            </a:ln>
            <a:effectLst>
              <a:outerShdw blurRad="40000" dist="20000" dir="5400000" rotWithShape="0">
                <a:srgbClr val="000000">
                  <a:alpha val="38000"/>
                </a:srgbClr>
              </a:outerShdw>
            </a:effectLst>
          </p:spPr>
          <p: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Times New Roman" pitchFamily="18" charset="0"/>
                  <a:ea typeface="黑体"/>
                  <a:cs typeface="+mn-cs"/>
                </a:rPr>
                <a:t>报表生成</a:t>
              </a:r>
              <a:endParaRPr kumimoji="0" lang="zh-CN" altLang="en-US" sz="1400" b="0" i="0" u="none" strike="noStrike" kern="1200" cap="none" spc="0" normalizeH="0" baseline="0" noProof="0">
                <a:ln>
                  <a:noFill/>
                </a:ln>
                <a:solidFill>
                  <a:prstClr val="black"/>
                </a:solidFill>
                <a:effectLst/>
                <a:uLnTx/>
                <a:uFillTx/>
                <a:latin typeface="Arial"/>
                <a:ea typeface="黑体"/>
                <a:cs typeface="+mn-cs"/>
              </a:endParaRPr>
            </a:p>
          </p:txBody>
        </p:sp>
        <p:sp>
          <p:nvSpPr>
            <p:cNvPr id="51" name="Rectangle 217"/>
            <p:cNvSpPr>
              <a:spLocks noChangeArrowheads="1"/>
            </p:cNvSpPr>
            <p:nvPr/>
          </p:nvSpPr>
          <p:spPr bwMode="auto">
            <a:xfrm>
              <a:off x="9541" y="12085"/>
              <a:ext cx="539" cy="1545"/>
            </a:xfrm>
            <a:prstGeom prst="rect">
              <a:avLst/>
            </a:prstGeom>
            <a:gradFill rotWithShape="1">
              <a:gsLst>
                <a:gs pos="0">
                  <a:srgbClr val="EA157A">
                    <a:tint val="50000"/>
                    <a:satMod val="300000"/>
                  </a:srgbClr>
                </a:gs>
                <a:gs pos="35000">
                  <a:srgbClr val="EA157A">
                    <a:tint val="37000"/>
                    <a:satMod val="300000"/>
                  </a:srgbClr>
                </a:gs>
                <a:gs pos="100000">
                  <a:srgbClr val="EA157A">
                    <a:tint val="15000"/>
                    <a:satMod val="350000"/>
                  </a:srgbClr>
                </a:gs>
              </a:gsLst>
              <a:lin ang="16200000" scaled="1"/>
            </a:gradFill>
            <a:ln w="9525" cap="flat" cmpd="sng" algn="ctr">
              <a:solidFill>
                <a:srgbClr val="EA157A">
                  <a:shade val="95000"/>
                  <a:satMod val="105000"/>
                </a:srgbClr>
              </a:solidFill>
              <a:prstDash val="solid"/>
              <a:headEnd/>
              <a:tailEnd/>
            </a:ln>
            <a:effectLst>
              <a:outerShdw blurRad="40000" dist="20000" dir="5400000" rotWithShape="0">
                <a:srgbClr val="000000">
                  <a:alpha val="38000"/>
                </a:srgbClr>
              </a:outerShdw>
            </a:effectLst>
          </p:spPr>
          <p: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itchFamily="18" charset="0"/>
                  <a:ea typeface="黑体"/>
                  <a:cs typeface="+mn-cs"/>
                </a:rPr>
                <a:t>项目管理</a:t>
              </a:r>
              <a:endParaRPr kumimoji="0" lang="zh-CN" altLang="en-US" sz="1400" b="0" i="0" u="none" strike="noStrike" kern="1200" cap="none" spc="0" normalizeH="0" baseline="0" noProof="0" dirty="0">
                <a:ln>
                  <a:noFill/>
                </a:ln>
                <a:solidFill>
                  <a:prstClr val="black"/>
                </a:solidFill>
                <a:effectLst/>
                <a:uLnTx/>
                <a:uFillTx/>
                <a:latin typeface="Arial"/>
                <a:ea typeface="黑体"/>
                <a:cs typeface="+mn-cs"/>
              </a:endParaRPr>
            </a:p>
          </p:txBody>
        </p:sp>
        <p:sp>
          <p:nvSpPr>
            <p:cNvPr id="52" name="Rectangle 218"/>
            <p:cNvSpPr>
              <a:spLocks noChangeArrowheads="1"/>
            </p:cNvSpPr>
            <p:nvPr/>
          </p:nvSpPr>
          <p:spPr bwMode="auto">
            <a:xfrm>
              <a:off x="6661" y="12085"/>
              <a:ext cx="539" cy="1545"/>
            </a:xfrm>
            <a:prstGeom prst="rect">
              <a:avLst/>
            </a:prstGeom>
            <a:gradFill rotWithShape="1">
              <a:gsLst>
                <a:gs pos="0">
                  <a:srgbClr val="EA157A">
                    <a:tint val="50000"/>
                    <a:satMod val="300000"/>
                  </a:srgbClr>
                </a:gs>
                <a:gs pos="35000">
                  <a:srgbClr val="EA157A">
                    <a:tint val="37000"/>
                    <a:satMod val="300000"/>
                  </a:srgbClr>
                </a:gs>
                <a:gs pos="100000">
                  <a:srgbClr val="EA157A">
                    <a:tint val="15000"/>
                    <a:satMod val="350000"/>
                  </a:srgbClr>
                </a:gs>
              </a:gsLst>
              <a:lin ang="16200000" scaled="1"/>
            </a:gradFill>
            <a:ln w="9525" cap="flat" cmpd="sng" algn="ctr">
              <a:solidFill>
                <a:srgbClr val="EA157A">
                  <a:shade val="95000"/>
                  <a:satMod val="105000"/>
                </a:srgbClr>
              </a:solidFill>
              <a:prstDash val="solid"/>
              <a:headEnd/>
              <a:tailEnd/>
            </a:ln>
            <a:effectLst>
              <a:outerShdw blurRad="40000" dist="20000" dir="5400000" rotWithShape="0">
                <a:srgbClr val="000000">
                  <a:alpha val="38000"/>
                </a:srgbClr>
              </a:outerShdw>
            </a:effectLst>
          </p:spPr>
          <p: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Times New Roman" pitchFamily="18" charset="0"/>
                  <a:ea typeface="黑体"/>
                  <a:cs typeface="+mn-cs"/>
                </a:rPr>
                <a:t>线型预览</a:t>
              </a:r>
              <a:endParaRPr kumimoji="0" lang="zh-CN" altLang="en-US" sz="1400" b="0" i="0" u="none" strike="noStrike" kern="1200" cap="none" spc="0" normalizeH="0" baseline="0" noProof="0" dirty="0">
                <a:ln>
                  <a:noFill/>
                </a:ln>
                <a:solidFill>
                  <a:prstClr val="black"/>
                </a:solidFill>
                <a:effectLst/>
                <a:uLnTx/>
                <a:uFillTx/>
                <a:latin typeface="Arial"/>
                <a:ea typeface="黑体"/>
                <a:cs typeface="+mn-cs"/>
              </a:endParaRPr>
            </a:p>
          </p:txBody>
        </p:sp>
        <p:sp>
          <p:nvSpPr>
            <p:cNvPr id="53" name="Rectangle 219"/>
            <p:cNvSpPr>
              <a:spLocks noChangeArrowheads="1"/>
            </p:cNvSpPr>
            <p:nvPr/>
          </p:nvSpPr>
          <p:spPr bwMode="auto">
            <a:xfrm>
              <a:off x="4939" y="10788"/>
              <a:ext cx="1185" cy="468"/>
            </a:xfrm>
            <a:prstGeom prst="rect">
              <a:avLst/>
            </a:prstGeom>
            <a:solidFill>
              <a:srgbClr val="00ADDC"/>
            </a:solidFill>
            <a:ln w="25400" cap="flat" cmpd="sng" algn="ctr">
              <a:solidFill>
                <a:srgbClr val="00ADDC">
                  <a:shade val="50000"/>
                </a:srgbClr>
              </a:solidFill>
              <a:prstDash val="soli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Times New Roman" pitchFamily="18" charset="0"/>
                  <a:ea typeface="黑体"/>
                  <a:cs typeface="+mn-cs"/>
                </a:rPr>
                <a:t>SHIDS</a:t>
              </a:r>
              <a:endParaRPr kumimoji="0" lang="en-US" altLang="zh-CN" sz="1400" b="0" i="0" u="none" strike="noStrike" kern="1200" cap="none" spc="0" normalizeH="0" baseline="0" noProof="0" dirty="0">
                <a:ln>
                  <a:noFill/>
                </a:ln>
                <a:solidFill>
                  <a:prstClr val="white"/>
                </a:solidFill>
                <a:effectLst/>
                <a:uLnTx/>
                <a:uFillTx/>
                <a:latin typeface="Arial"/>
                <a:ea typeface="黑体"/>
                <a:cs typeface="+mn-cs"/>
              </a:endParaRPr>
            </a:p>
          </p:txBody>
        </p:sp>
        <p:sp>
          <p:nvSpPr>
            <p:cNvPr id="54" name="Line 220"/>
            <p:cNvSpPr>
              <a:spLocks noChangeShapeType="1"/>
            </p:cNvSpPr>
            <p:nvPr/>
          </p:nvSpPr>
          <p:spPr bwMode="auto">
            <a:xfrm>
              <a:off x="1885" y="11409"/>
              <a:ext cx="7865" cy="15"/>
            </a:xfrm>
            <a:prstGeom prst="line">
              <a:avLst/>
            </a:prstGeom>
            <a:noFill/>
            <a:ln w="9525">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黑体" pitchFamily="2" charset="-122"/>
                <a:cs typeface="+mn-cs"/>
              </a:endParaRPr>
            </a:p>
          </p:txBody>
        </p:sp>
        <p:sp>
          <p:nvSpPr>
            <p:cNvPr id="55" name="Line 221"/>
            <p:cNvSpPr>
              <a:spLocks noChangeShapeType="1"/>
            </p:cNvSpPr>
            <p:nvPr/>
          </p:nvSpPr>
          <p:spPr bwMode="auto">
            <a:xfrm flipH="1">
              <a:off x="2610" y="11424"/>
              <a:ext cx="0" cy="642"/>
            </a:xfrm>
            <a:prstGeom prst="line">
              <a:avLst/>
            </a:prstGeom>
            <a:noFill/>
            <a:ln w="9525">
              <a:solidFill>
                <a:srgbClr val="000000"/>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黑体" pitchFamily="2" charset="-122"/>
                <a:cs typeface="+mn-cs"/>
              </a:endParaRPr>
            </a:p>
          </p:txBody>
        </p:sp>
        <p:sp>
          <p:nvSpPr>
            <p:cNvPr id="56" name="Line 222"/>
            <p:cNvSpPr>
              <a:spLocks noChangeShapeType="1"/>
            </p:cNvSpPr>
            <p:nvPr/>
          </p:nvSpPr>
          <p:spPr bwMode="auto">
            <a:xfrm flipH="1">
              <a:off x="3330" y="11424"/>
              <a:ext cx="0" cy="642"/>
            </a:xfrm>
            <a:prstGeom prst="line">
              <a:avLst/>
            </a:prstGeom>
            <a:noFill/>
            <a:ln w="9525">
              <a:solidFill>
                <a:srgbClr val="000000"/>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黑体" pitchFamily="2" charset="-122"/>
                <a:cs typeface="+mn-cs"/>
              </a:endParaRPr>
            </a:p>
          </p:txBody>
        </p:sp>
        <p:sp>
          <p:nvSpPr>
            <p:cNvPr id="57" name="Line 223"/>
            <p:cNvSpPr>
              <a:spLocks noChangeShapeType="1"/>
            </p:cNvSpPr>
            <p:nvPr/>
          </p:nvSpPr>
          <p:spPr bwMode="auto">
            <a:xfrm>
              <a:off x="4785" y="11424"/>
              <a:ext cx="0" cy="624"/>
            </a:xfrm>
            <a:prstGeom prst="line">
              <a:avLst/>
            </a:prstGeom>
            <a:noFill/>
            <a:ln w="9525">
              <a:solidFill>
                <a:srgbClr val="000000"/>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黑体" pitchFamily="2" charset="-122"/>
                <a:cs typeface="+mn-cs"/>
              </a:endParaRPr>
            </a:p>
          </p:txBody>
        </p:sp>
        <p:sp>
          <p:nvSpPr>
            <p:cNvPr id="58" name="Line 224"/>
            <p:cNvSpPr>
              <a:spLocks noChangeShapeType="1"/>
            </p:cNvSpPr>
            <p:nvPr/>
          </p:nvSpPr>
          <p:spPr bwMode="auto">
            <a:xfrm flipH="1">
              <a:off x="5505" y="11424"/>
              <a:ext cx="0" cy="642"/>
            </a:xfrm>
            <a:prstGeom prst="line">
              <a:avLst/>
            </a:prstGeom>
            <a:noFill/>
            <a:ln w="9525">
              <a:solidFill>
                <a:srgbClr val="000000"/>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黑体" pitchFamily="2" charset="-122"/>
                <a:cs typeface="+mn-cs"/>
              </a:endParaRPr>
            </a:p>
          </p:txBody>
        </p:sp>
        <p:sp>
          <p:nvSpPr>
            <p:cNvPr id="59" name="Line 225"/>
            <p:cNvSpPr>
              <a:spLocks noChangeShapeType="1"/>
            </p:cNvSpPr>
            <p:nvPr/>
          </p:nvSpPr>
          <p:spPr bwMode="auto">
            <a:xfrm>
              <a:off x="9750" y="11424"/>
              <a:ext cx="11" cy="666"/>
            </a:xfrm>
            <a:prstGeom prst="line">
              <a:avLst/>
            </a:prstGeom>
            <a:noFill/>
            <a:ln w="9525">
              <a:solidFill>
                <a:srgbClr val="000000"/>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黑体" pitchFamily="2" charset="-122"/>
                <a:cs typeface="+mn-cs"/>
              </a:endParaRPr>
            </a:p>
          </p:txBody>
        </p:sp>
        <p:sp>
          <p:nvSpPr>
            <p:cNvPr id="60" name="Line 226"/>
            <p:cNvSpPr>
              <a:spLocks noChangeShapeType="1"/>
            </p:cNvSpPr>
            <p:nvPr/>
          </p:nvSpPr>
          <p:spPr bwMode="auto">
            <a:xfrm>
              <a:off x="9075" y="11424"/>
              <a:ext cx="5" cy="666"/>
            </a:xfrm>
            <a:prstGeom prst="line">
              <a:avLst/>
            </a:prstGeom>
            <a:noFill/>
            <a:ln w="9525">
              <a:solidFill>
                <a:srgbClr val="000000"/>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黑体" pitchFamily="2" charset="-122"/>
                <a:cs typeface="+mn-cs"/>
              </a:endParaRPr>
            </a:p>
          </p:txBody>
        </p:sp>
        <p:sp>
          <p:nvSpPr>
            <p:cNvPr id="61" name="Line 227"/>
            <p:cNvSpPr>
              <a:spLocks noChangeShapeType="1"/>
            </p:cNvSpPr>
            <p:nvPr/>
          </p:nvSpPr>
          <p:spPr bwMode="auto">
            <a:xfrm>
              <a:off x="6945" y="11424"/>
              <a:ext cx="7" cy="666"/>
            </a:xfrm>
            <a:prstGeom prst="line">
              <a:avLst/>
            </a:prstGeom>
            <a:noFill/>
            <a:ln w="9525">
              <a:solidFill>
                <a:srgbClr val="000000"/>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黑体" pitchFamily="2" charset="-122"/>
                <a:cs typeface="+mn-cs"/>
              </a:endParaRPr>
            </a:p>
          </p:txBody>
        </p:sp>
        <p:sp>
          <p:nvSpPr>
            <p:cNvPr id="62" name="Line 228"/>
            <p:cNvSpPr>
              <a:spLocks noChangeShapeType="1"/>
            </p:cNvSpPr>
            <p:nvPr/>
          </p:nvSpPr>
          <p:spPr bwMode="auto">
            <a:xfrm flipH="1">
              <a:off x="8381" y="11424"/>
              <a:ext cx="4" cy="679"/>
            </a:xfrm>
            <a:prstGeom prst="line">
              <a:avLst/>
            </a:prstGeom>
            <a:noFill/>
            <a:ln w="9525">
              <a:solidFill>
                <a:srgbClr val="000000"/>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黑体" pitchFamily="2" charset="-122"/>
                <a:cs typeface="+mn-cs"/>
              </a:endParaRPr>
            </a:p>
          </p:txBody>
        </p:sp>
        <p:sp>
          <p:nvSpPr>
            <p:cNvPr id="63" name="Line 229"/>
            <p:cNvSpPr>
              <a:spLocks noChangeShapeType="1"/>
            </p:cNvSpPr>
            <p:nvPr/>
          </p:nvSpPr>
          <p:spPr bwMode="auto">
            <a:xfrm>
              <a:off x="7680" y="11424"/>
              <a:ext cx="3" cy="666"/>
            </a:xfrm>
            <a:prstGeom prst="line">
              <a:avLst/>
            </a:prstGeom>
            <a:noFill/>
            <a:ln w="9525">
              <a:solidFill>
                <a:srgbClr val="000000"/>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黑体" pitchFamily="2" charset="-122"/>
                <a:cs typeface="+mn-cs"/>
              </a:endParaRPr>
            </a:p>
          </p:txBody>
        </p:sp>
        <p:sp>
          <p:nvSpPr>
            <p:cNvPr id="64" name="Rectangle 230"/>
            <p:cNvSpPr>
              <a:spLocks noChangeArrowheads="1"/>
            </p:cNvSpPr>
            <p:nvPr/>
          </p:nvSpPr>
          <p:spPr bwMode="auto">
            <a:xfrm>
              <a:off x="1620" y="12048"/>
              <a:ext cx="540" cy="1585"/>
            </a:xfrm>
            <a:prstGeom prst="rect">
              <a:avLst/>
            </a:prstGeom>
            <a:gradFill rotWithShape="1">
              <a:gsLst>
                <a:gs pos="0">
                  <a:srgbClr val="1AB39F">
                    <a:tint val="50000"/>
                    <a:satMod val="300000"/>
                  </a:srgbClr>
                </a:gs>
                <a:gs pos="35000">
                  <a:srgbClr val="1AB39F">
                    <a:tint val="37000"/>
                    <a:satMod val="300000"/>
                  </a:srgbClr>
                </a:gs>
                <a:gs pos="100000">
                  <a:srgbClr val="1AB39F">
                    <a:tint val="15000"/>
                    <a:satMod val="350000"/>
                  </a:srgbClr>
                </a:gs>
              </a:gsLst>
              <a:lin ang="16200000" scaled="1"/>
            </a:gradFill>
            <a:ln w="9525" cap="flat" cmpd="sng" algn="ctr">
              <a:solidFill>
                <a:srgbClr val="1AB39F">
                  <a:shade val="95000"/>
                  <a:satMod val="105000"/>
                </a:srgbClr>
              </a:solidFill>
              <a:prstDash val="solid"/>
              <a:headEnd/>
              <a:tailEnd/>
            </a:ln>
            <a:effectLst>
              <a:outerShdw blurRad="40000" dist="20000" dir="5400000" rotWithShape="0">
                <a:srgbClr val="000000">
                  <a:alpha val="38000"/>
                </a:srgbClr>
              </a:outerShdw>
            </a:effectLst>
          </p:spPr>
          <p: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Times New Roman" pitchFamily="18" charset="0"/>
                  <a:ea typeface="黑体"/>
                  <a:cs typeface="+mn-cs"/>
                </a:rPr>
                <a:t>概念设计</a:t>
              </a:r>
              <a:endParaRPr kumimoji="0" lang="zh-CN" altLang="en-US" sz="1400" b="0" i="0" u="none" strike="noStrike" kern="1200" cap="none" spc="0" normalizeH="0" baseline="0" noProof="0">
                <a:ln>
                  <a:noFill/>
                </a:ln>
                <a:solidFill>
                  <a:prstClr val="black"/>
                </a:solidFill>
                <a:effectLst/>
                <a:uLnTx/>
                <a:uFillTx/>
                <a:latin typeface="Arial"/>
                <a:ea typeface="黑体"/>
                <a:cs typeface="+mn-cs"/>
              </a:endParaRPr>
            </a:p>
          </p:txBody>
        </p:sp>
        <p:sp>
          <p:nvSpPr>
            <p:cNvPr id="65" name="Line 231"/>
            <p:cNvSpPr>
              <a:spLocks noChangeShapeType="1"/>
            </p:cNvSpPr>
            <p:nvPr/>
          </p:nvSpPr>
          <p:spPr bwMode="auto">
            <a:xfrm flipH="1">
              <a:off x="4065" y="11424"/>
              <a:ext cx="0" cy="642"/>
            </a:xfrm>
            <a:prstGeom prst="line">
              <a:avLst/>
            </a:prstGeom>
            <a:noFill/>
            <a:ln w="9525">
              <a:solidFill>
                <a:srgbClr val="000000"/>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黑体" pitchFamily="2" charset="-122"/>
                <a:cs typeface="+mn-cs"/>
              </a:endParaRPr>
            </a:p>
          </p:txBody>
        </p:sp>
        <p:sp>
          <p:nvSpPr>
            <p:cNvPr id="66" name="Line 232"/>
            <p:cNvSpPr>
              <a:spLocks noChangeShapeType="1"/>
            </p:cNvSpPr>
            <p:nvPr/>
          </p:nvSpPr>
          <p:spPr bwMode="auto">
            <a:xfrm flipH="1">
              <a:off x="6225" y="11424"/>
              <a:ext cx="0" cy="642"/>
            </a:xfrm>
            <a:prstGeom prst="line">
              <a:avLst/>
            </a:prstGeom>
            <a:noFill/>
            <a:ln w="9525">
              <a:solidFill>
                <a:srgbClr val="000000"/>
              </a:solidFill>
              <a:round/>
              <a:headEn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charset="0"/>
                <a:ea typeface="黑体" pitchFamily="2" charset="-122"/>
                <a:cs typeface="+mn-cs"/>
              </a:endParaRPr>
            </a:p>
          </p:txBody>
        </p:sp>
      </p:grpSp>
      <p:sp>
        <p:nvSpPr>
          <p:cNvPr id="67" name="左大括号 66"/>
          <p:cNvSpPr/>
          <p:nvPr/>
        </p:nvSpPr>
        <p:spPr bwMode="auto">
          <a:xfrm rot="16200000">
            <a:off x="4235596" y="4644340"/>
            <a:ext cx="233739" cy="1841769"/>
          </a:xfrm>
          <a:prstGeom prst="leftBrace">
            <a:avLst/>
          </a:prstGeom>
          <a:noFill/>
          <a:ln w="9525" cap="flat" cmpd="sng" algn="ctr">
            <a:solidFill>
              <a:sysClr val="windowText" lastClr="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Arial" charset="0"/>
              <a:ea typeface="黑体" pitchFamily="2" charset="-122"/>
              <a:cs typeface="+mn-cs"/>
            </a:endParaRPr>
          </a:p>
        </p:txBody>
      </p:sp>
      <p:sp>
        <p:nvSpPr>
          <p:cNvPr id="68" name="TextBox 67"/>
          <p:cNvSpPr txBox="1"/>
          <p:nvPr/>
        </p:nvSpPr>
        <p:spPr>
          <a:xfrm>
            <a:off x="3891702" y="5777335"/>
            <a:ext cx="1522659" cy="276999"/>
          </a:xfrm>
          <a:prstGeom prst="rect">
            <a:avLst/>
          </a:prstGeom>
          <a:noFill/>
        </p:spPr>
        <p:txBody>
          <a:bodyPr wrap="square" rtlCol="0">
            <a:spAutoFit/>
          </a:bodyPr>
          <a:lstStyle/>
          <a:p>
            <a:pPr algn="l" rtl="0" fontAlgn="base">
              <a:spcBef>
                <a:spcPct val="0"/>
              </a:spcBef>
              <a:spcAft>
                <a:spcPct val="0"/>
              </a:spcAft>
            </a:pPr>
            <a:r>
              <a:rPr lang="zh-CN" altLang="en-US" sz="1200" kern="1200" dirty="0">
                <a:solidFill>
                  <a:prstClr val="black"/>
                </a:solidFill>
                <a:latin typeface="Arial" charset="0"/>
                <a:ea typeface="黑体" pitchFamily="2" charset="-122"/>
                <a:cs typeface="+mn-cs"/>
              </a:rPr>
              <a:t>辅助功能模块</a:t>
            </a:r>
          </a:p>
        </p:txBody>
      </p:sp>
      <p:sp>
        <p:nvSpPr>
          <p:cNvPr id="69" name="左大括号 68"/>
          <p:cNvSpPr/>
          <p:nvPr/>
        </p:nvSpPr>
        <p:spPr bwMode="auto">
          <a:xfrm rot="16200000">
            <a:off x="1718484" y="4391158"/>
            <a:ext cx="257449" cy="2266403"/>
          </a:xfrm>
          <a:prstGeom prst="leftBrace">
            <a:avLst/>
          </a:prstGeom>
          <a:noFill/>
          <a:ln w="9525" cap="flat" cmpd="sng" algn="ctr">
            <a:solidFill>
              <a:sysClr val="windowText" lastClr="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prstClr val="black"/>
              </a:solidFill>
              <a:effectLst/>
              <a:uLnTx/>
              <a:uFillTx/>
              <a:latin typeface="Arial" charset="0"/>
              <a:ea typeface="黑体" pitchFamily="2" charset="-122"/>
              <a:cs typeface="+mn-cs"/>
            </a:endParaRPr>
          </a:p>
        </p:txBody>
      </p:sp>
      <p:sp>
        <p:nvSpPr>
          <p:cNvPr id="70" name="TextBox 69"/>
          <p:cNvSpPr txBox="1"/>
          <p:nvPr/>
        </p:nvSpPr>
        <p:spPr>
          <a:xfrm>
            <a:off x="1448412" y="5705590"/>
            <a:ext cx="1035356" cy="276999"/>
          </a:xfrm>
          <a:prstGeom prst="rect">
            <a:avLst/>
          </a:prstGeom>
          <a:noFill/>
        </p:spPr>
        <p:txBody>
          <a:bodyPr wrap="square" rtlCol="0">
            <a:spAutoFit/>
          </a:bodyPr>
          <a:lstStyle/>
          <a:p>
            <a:pPr algn="l" rtl="0" fontAlgn="base">
              <a:spcBef>
                <a:spcPct val="0"/>
              </a:spcBef>
              <a:spcAft>
                <a:spcPct val="0"/>
              </a:spcAft>
            </a:pPr>
            <a:r>
              <a:rPr lang="zh-CN" altLang="en-US" sz="1200" kern="1200" dirty="0">
                <a:solidFill>
                  <a:prstClr val="black"/>
                </a:solidFill>
                <a:latin typeface="Arial" charset="0"/>
                <a:ea typeface="黑体" pitchFamily="2" charset="-122"/>
                <a:cs typeface="+mn-cs"/>
              </a:rPr>
              <a:t>计算模块</a:t>
            </a:r>
          </a:p>
        </p:txBody>
      </p:sp>
      <p:sp>
        <p:nvSpPr>
          <p:cNvPr id="3" name="标题 2"/>
          <p:cNvSpPr>
            <a:spLocks noGrp="1"/>
          </p:cNvSpPr>
          <p:nvPr>
            <p:ph type="title"/>
          </p:nvPr>
        </p:nvSpPr>
        <p:spPr/>
        <p:txBody>
          <a:bodyPr>
            <a:normAutofit/>
          </a:bodyPr>
          <a:lstStyle/>
          <a:p>
            <a:r>
              <a:rPr lang="zh-CN" altLang="en-US" dirty="0" smtClean="0"/>
              <a:t>船舶</a:t>
            </a:r>
            <a:r>
              <a:rPr lang="zh-CN" altLang="en-US" dirty="0"/>
              <a:t>水动力性能集成设计</a:t>
            </a:r>
            <a:r>
              <a:rPr lang="zh-CN" altLang="en-US" dirty="0" smtClean="0"/>
              <a:t>系统</a:t>
            </a:r>
            <a:endParaRPr lang="zh-CN" altLang="en-US" dirty="0"/>
          </a:p>
        </p:txBody>
      </p:sp>
      <p:pic>
        <p:nvPicPr>
          <p:cNvPr id="2355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253" t="7822" r="18203" b="13336"/>
          <a:stretch/>
        </p:blipFill>
        <p:spPr bwMode="auto">
          <a:xfrm>
            <a:off x="5503399" y="3274923"/>
            <a:ext cx="3533097" cy="2465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426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p:bldP spid="69" grpId="0" animBg="1"/>
      <p:bldP spid="7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en-US" altLang="zh-CN" dirty="0" smtClean="0"/>
          </a:p>
          <a:p>
            <a:endParaRPr lang="en-US" altLang="zh-CN" dirty="0" smtClean="0"/>
          </a:p>
          <a:p>
            <a:r>
              <a:rPr lang="zh-CN" altLang="en-US" dirty="0" smtClean="0"/>
              <a:t>案例分享</a:t>
            </a:r>
            <a:r>
              <a:rPr lang="en-US" altLang="zh-CN" dirty="0" smtClean="0"/>
              <a:t>1</a:t>
            </a:r>
            <a:r>
              <a:rPr lang="zh-CN" altLang="en-US" dirty="0" smtClean="0"/>
              <a:t>：基于知识的仿真系统</a:t>
            </a:r>
            <a:endParaRPr lang="en-US" altLang="zh-CN" dirty="0" smtClean="0"/>
          </a:p>
          <a:p>
            <a:endParaRPr lang="en-US" altLang="zh-CN" dirty="0" smtClean="0"/>
          </a:p>
          <a:p>
            <a:r>
              <a:rPr lang="zh-CN" altLang="en-US" dirty="0" smtClean="0"/>
              <a:t>案例分享</a:t>
            </a:r>
            <a:r>
              <a:rPr lang="en-US" altLang="zh-CN" dirty="0" smtClean="0"/>
              <a:t>2</a:t>
            </a:r>
            <a:r>
              <a:rPr lang="zh-CN" altLang="en-US" dirty="0" smtClean="0"/>
              <a:t>：舰船数字化设计仿真体系</a:t>
            </a:r>
            <a:endParaRPr lang="en-US" altLang="zh-CN" dirty="0" smtClean="0"/>
          </a:p>
          <a:p>
            <a:endParaRPr lang="en-US" altLang="zh-CN" dirty="0" smtClean="0"/>
          </a:p>
          <a:p>
            <a:r>
              <a:rPr lang="zh-CN" altLang="en-US" dirty="0" smtClean="0">
                <a:solidFill>
                  <a:srgbClr val="FF0000"/>
                </a:solidFill>
              </a:rPr>
              <a:t>案例分享</a:t>
            </a:r>
            <a:r>
              <a:rPr lang="en-US" altLang="zh-CN" dirty="0" smtClean="0">
                <a:solidFill>
                  <a:srgbClr val="FF0000"/>
                </a:solidFill>
              </a:rPr>
              <a:t>3</a:t>
            </a:r>
            <a:r>
              <a:rPr lang="zh-CN" altLang="en-US" dirty="0" smtClean="0">
                <a:solidFill>
                  <a:srgbClr val="FF0000"/>
                </a:solidFill>
              </a:rPr>
              <a:t>：数字化水电工程仿真体系</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176988"/>
            <a:ext cx="7848872" cy="5359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46856" y="188640"/>
            <a:ext cx="8579296" cy="581453"/>
          </a:xfrm>
        </p:spPr>
        <p:txBody>
          <a:bodyPr>
            <a:normAutofit/>
          </a:bodyPr>
          <a:lstStyle/>
          <a:p>
            <a:r>
              <a:rPr lang="zh-CN" altLang="en-US" sz="2400" dirty="0" smtClean="0"/>
              <a:t>土建工程中的仿真技术体系</a:t>
            </a:r>
            <a:endParaRPr lang="zh-CN" altLang="en-US" sz="2400" dirty="0"/>
          </a:p>
        </p:txBody>
      </p:sp>
      <p:pic>
        <p:nvPicPr>
          <p:cNvPr id="20482" name="Picture 2" descr="剖面示意图"/>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0551" y="1190539"/>
            <a:ext cx="2709482" cy="251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3" descr="biaozhunjizu000"/>
          <p:cNvPicPr>
            <a:picLocks noChangeAspect="1" noChangeArrowheads="1"/>
          </p:cNvPicPr>
          <p:nvPr/>
        </p:nvPicPr>
        <p:blipFill>
          <a:blip r:embed="rId5">
            <a:extLst>
              <a:ext uri="{28A0092B-C50C-407E-A947-70E740481C1C}">
                <a14:useLocalDpi xmlns:a14="http://schemas.microsoft.com/office/drawing/2010/main" val="0"/>
              </a:ext>
            </a:extLst>
          </a:blip>
          <a:srcRect r="1805" b="5565"/>
          <a:stretch>
            <a:fillRect/>
          </a:stretch>
        </p:blipFill>
        <p:spPr bwMode="auto">
          <a:xfrm>
            <a:off x="-100330" y="3140968"/>
            <a:ext cx="4788125" cy="3671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68" y="1176989"/>
            <a:ext cx="1454893" cy="1315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组合 4"/>
          <p:cNvGrpSpPr/>
          <p:nvPr/>
        </p:nvGrpSpPr>
        <p:grpSpPr>
          <a:xfrm>
            <a:off x="5269858" y="1199830"/>
            <a:ext cx="2956294" cy="2656988"/>
            <a:chOff x="5576146" y="1199830"/>
            <a:chExt cx="2956294" cy="2656988"/>
          </a:xfrm>
        </p:grpSpPr>
        <p:pic>
          <p:nvPicPr>
            <p:cNvPr id="20486"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76147" y="1199830"/>
              <a:ext cx="2956293" cy="265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5576146" y="2276872"/>
              <a:ext cx="2956293" cy="954107"/>
            </a:xfrm>
            <a:prstGeom prst="rect">
              <a:avLst/>
            </a:prstGeom>
          </p:spPr>
          <p:txBody>
            <a:bodyPr wrap="square">
              <a:spAutoFit/>
            </a:bodyPr>
            <a:lstStyle/>
            <a:p>
              <a:r>
                <a:rPr lang="en-US" altLang="zh-CN" sz="1400" dirty="0"/>
                <a:t>《</a:t>
              </a:r>
              <a:r>
                <a:rPr lang="zh-CN" altLang="en-US" sz="1400" dirty="0"/>
                <a:t>水工建筑物荷载设计规范</a:t>
              </a:r>
              <a:r>
                <a:rPr lang="en-US" altLang="zh-CN" sz="1400" dirty="0" smtClean="0"/>
                <a:t>》</a:t>
              </a:r>
              <a:endParaRPr lang="zh-CN" altLang="en-US" sz="1400" dirty="0"/>
            </a:p>
            <a:p>
              <a:r>
                <a:rPr lang="en-US" altLang="zh-CN" sz="1400" dirty="0"/>
                <a:t>《</a:t>
              </a:r>
              <a:r>
                <a:rPr lang="zh-CN" altLang="en-US" sz="1400" dirty="0"/>
                <a:t>水电站厂房设计规范</a:t>
              </a:r>
              <a:r>
                <a:rPr lang="en-US" altLang="zh-CN" sz="1400" dirty="0" smtClean="0"/>
                <a:t>》</a:t>
              </a:r>
            </a:p>
            <a:p>
              <a:r>
                <a:rPr lang="en-US" altLang="zh-CN" sz="1400" dirty="0" smtClean="0"/>
                <a:t>《</a:t>
              </a:r>
              <a:r>
                <a:rPr lang="zh-CN" altLang="en-US" sz="1400" dirty="0"/>
                <a:t>水工混凝土结构设计规范</a:t>
              </a:r>
              <a:r>
                <a:rPr lang="en-US" altLang="zh-CN" sz="1400" dirty="0" smtClean="0"/>
                <a:t>》</a:t>
              </a:r>
              <a:endParaRPr lang="zh-CN" altLang="en-US" sz="1400" dirty="0"/>
            </a:p>
            <a:p>
              <a:r>
                <a:rPr lang="en-US" altLang="zh-CN" sz="1400" dirty="0"/>
                <a:t>《</a:t>
              </a:r>
              <a:r>
                <a:rPr lang="zh-CN" altLang="en-US" sz="1400" dirty="0"/>
                <a:t>建筑结构荷载规范</a:t>
              </a:r>
              <a:r>
                <a:rPr lang="en-US" altLang="zh-CN" sz="1400" dirty="0" smtClean="0"/>
                <a:t>》</a:t>
              </a:r>
              <a:endParaRPr lang="zh-CN" altLang="en-US" sz="1400" dirty="0"/>
            </a:p>
          </p:txBody>
        </p:sp>
      </p:grpSp>
      <p:pic>
        <p:nvPicPr>
          <p:cNvPr id="20488"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7944" y="3777952"/>
            <a:ext cx="507605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2771800" y="735087"/>
            <a:ext cx="6340197" cy="461665"/>
          </a:xfrm>
          <a:prstGeom prst="rect">
            <a:avLst/>
          </a:prstGeom>
        </p:spPr>
        <p:txBody>
          <a:bodyPr wrap="none">
            <a:spAutoFit/>
          </a:bodyPr>
          <a:lstStyle/>
          <a:p>
            <a:r>
              <a:rPr lang="zh-CN" altLang="en-US" sz="2400" dirty="0" smtClean="0"/>
              <a:t>软件</a:t>
            </a:r>
            <a:r>
              <a:rPr lang="zh-CN" altLang="en-US" sz="2400" dirty="0"/>
              <a:t>是</a:t>
            </a:r>
            <a:r>
              <a:rPr lang="zh-CN" altLang="en-US" sz="2400" dirty="0" smtClean="0"/>
              <a:t>工具手段，体系是解决问题的能力集合</a:t>
            </a:r>
            <a:endParaRPr lang="zh-CN" altLang="en-US" sz="2400" dirty="0"/>
          </a:p>
        </p:txBody>
      </p:sp>
    </p:spTree>
    <p:extLst>
      <p:ext uri="{BB962C8B-B14F-4D97-AF65-F5344CB8AC3E}">
        <p14:creationId xmlns:p14="http://schemas.microsoft.com/office/powerpoint/2010/main" val="312182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4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48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88640"/>
            <a:ext cx="8229600" cy="581453"/>
          </a:xfrm>
        </p:spPr>
        <p:txBody>
          <a:bodyPr/>
          <a:lstStyle/>
          <a:p>
            <a:r>
              <a:rPr lang="zh-CN" altLang="en-US" dirty="0"/>
              <a:t>数字化水电</a:t>
            </a:r>
            <a:r>
              <a:rPr lang="zh-CN" altLang="en-US" dirty="0" smtClean="0"/>
              <a:t>工程中的仿真体系</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50207901"/>
              </p:ext>
            </p:extLst>
          </p:nvPr>
        </p:nvGraphicFramePr>
        <p:xfrm>
          <a:off x="0" y="692696"/>
          <a:ext cx="9180512" cy="2304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组合 2"/>
          <p:cNvGrpSpPr/>
          <p:nvPr/>
        </p:nvGrpSpPr>
        <p:grpSpPr>
          <a:xfrm>
            <a:off x="-13502" y="2348880"/>
            <a:ext cx="6096000" cy="2592288"/>
            <a:chOff x="-13502" y="2348880"/>
            <a:chExt cx="6096000" cy="2592288"/>
          </a:xfrm>
        </p:grpSpPr>
        <p:graphicFrame>
          <p:nvGraphicFramePr>
            <p:cNvPr id="41" name="图示 40"/>
            <p:cNvGraphicFramePr/>
            <p:nvPr>
              <p:extLst>
                <p:ext uri="{D42A27DB-BD31-4B8C-83A1-F6EECF244321}">
                  <p14:modId xmlns:p14="http://schemas.microsoft.com/office/powerpoint/2010/main" val="3531510988"/>
                </p:ext>
              </p:extLst>
            </p:nvPr>
          </p:nvGraphicFramePr>
          <p:xfrm>
            <a:off x="-13502" y="2564904"/>
            <a:ext cx="6096000" cy="23762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45" name="曲线连接符 44"/>
            <p:cNvCxnSpPr/>
            <p:nvPr/>
          </p:nvCxnSpPr>
          <p:spPr bwMode="auto">
            <a:xfrm rot="16200000" flipH="1">
              <a:off x="2807804" y="2528900"/>
              <a:ext cx="936104" cy="576064"/>
            </a:xfrm>
            <a:prstGeom prst="curvedConnector3">
              <a:avLst/>
            </a:prstGeom>
            <a:solidFill>
              <a:schemeClr val="accent1"/>
            </a:solidFill>
            <a:ln w="9525" cap="flat" cmpd="sng" algn="ctr">
              <a:solidFill>
                <a:schemeClr val="tx1"/>
              </a:solidFill>
              <a:prstDash val="solid"/>
              <a:round/>
              <a:headEnd type="none" w="med" len="med"/>
              <a:tailEnd type="arrow"/>
            </a:ln>
            <a:effectLst/>
          </p:spPr>
        </p:cxnSp>
      </p:grpSp>
      <p:grpSp>
        <p:nvGrpSpPr>
          <p:cNvPr id="6" name="组合 5"/>
          <p:cNvGrpSpPr/>
          <p:nvPr/>
        </p:nvGrpSpPr>
        <p:grpSpPr>
          <a:xfrm>
            <a:off x="-36512" y="2420888"/>
            <a:ext cx="6096000" cy="4437112"/>
            <a:chOff x="-36512" y="2420888"/>
            <a:chExt cx="6096000" cy="4437112"/>
          </a:xfrm>
        </p:grpSpPr>
        <p:graphicFrame>
          <p:nvGraphicFramePr>
            <p:cNvPr id="42" name="图示 41"/>
            <p:cNvGraphicFramePr/>
            <p:nvPr>
              <p:extLst>
                <p:ext uri="{D42A27DB-BD31-4B8C-83A1-F6EECF244321}">
                  <p14:modId xmlns:p14="http://schemas.microsoft.com/office/powerpoint/2010/main" val="592432895"/>
                </p:ext>
              </p:extLst>
            </p:nvPr>
          </p:nvGraphicFramePr>
          <p:xfrm>
            <a:off x="-36512" y="4481736"/>
            <a:ext cx="6096000" cy="237626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cxnSp>
          <p:nvCxnSpPr>
            <p:cNvPr id="47" name="曲线连接符 46"/>
            <p:cNvCxnSpPr/>
            <p:nvPr/>
          </p:nvCxnSpPr>
          <p:spPr bwMode="auto">
            <a:xfrm rot="5400000">
              <a:off x="2591780" y="3032956"/>
              <a:ext cx="2592288" cy="1368152"/>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grpSp>
      <p:grpSp>
        <p:nvGrpSpPr>
          <p:cNvPr id="5" name="组合 4"/>
          <p:cNvGrpSpPr/>
          <p:nvPr/>
        </p:nvGrpSpPr>
        <p:grpSpPr>
          <a:xfrm>
            <a:off x="4860032" y="2348878"/>
            <a:ext cx="4320480" cy="3168354"/>
            <a:chOff x="4860032" y="2348878"/>
            <a:chExt cx="4320480" cy="3168354"/>
          </a:xfrm>
        </p:grpSpPr>
        <p:graphicFrame>
          <p:nvGraphicFramePr>
            <p:cNvPr id="43" name="图示 42"/>
            <p:cNvGraphicFramePr/>
            <p:nvPr>
              <p:extLst>
                <p:ext uri="{D42A27DB-BD31-4B8C-83A1-F6EECF244321}">
                  <p14:modId xmlns:p14="http://schemas.microsoft.com/office/powerpoint/2010/main" val="282877675"/>
                </p:ext>
              </p:extLst>
            </p:nvPr>
          </p:nvGraphicFramePr>
          <p:xfrm>
            <a:off x="4860032" y="3573016"/>
            <a:ext cx="4320480" cy="194421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cxnSp>
          <p:nvCxnSpPr>
            <p:cNvPr id="49" name="曲线连接符 48"/>
            <p:cNvCxnSpPr/>
            <p:nvPr/>
          </p:nvCxnSpPr>
          <p:spPr bwMode="auto">
            <a:xfrm rot="16200000" flipH="1">
              <a:off x="5652120" y="2420887"/>
              <a:ext cx="1440161" cy="1296144"/>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grpSp>
    </p:spTree>
    <p:extLst>
      <p:ext uri="{BB962C8B-B14F-4D97-AF65-F5344CB8AC3E}">
        <p14:creationId xmlns:p14="http://schemas.microsoft.com/office/powerpoint/2010/main" val="54082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42" presetClass="entr" presetSubtype="0" fill="hold" nodeType="after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思考</a:t>
            </a:r>
          </a:p>
        </p:txBody>
      </p:sp>
      <p:sp>
        <p:nvSpPr>
          <p:cNvPr id="3" name="内容占位符 2"/>
          <p:cNvSpPr>
            <a:spLocks noGrp="1"/>
          </p:cNvSpPr>
          <p:nvPr>
            <p:ph idx="1"/>
          </p:nvPr>
        </p:nvSpPr>
        <p:spPr/>
        <p:txBody>
          <a:bodyPr/>
          <a:lstStyle/>
          <a:p>
            <a:pPr>
              <a:lnSpc>
                <a:spcPct val="200000"/>
              </a:lnSpc>
            </a:pPr>
            <a:endParaRPr lang="en-US" altLang="zh-CN" sz="2800" dirty="0" smtClean="0"/>
          </a:p>
          <a:p>
            <a:pPr>
              <a:lnSpc>
                <a:spcPct val="200000"/>
              </a:lnSpc>
            </a:pPr>
            <a:r>
              <a:rPr lang="en-US" altLang="zh-CN" sz="2800" dirty="0" smtClean="0"/>
              <a:t>CAE</a:t>
            </a:r>
            <a:r>
              <a:rPr lang="zh-CN" altLang="en-US" sz="2800" dirty="0" smtClean="0"/>
              <a:t>技术运用的发展趋势</a:t>
            </a:r>
            <a:endParaRPr lang="en-US" altLang="zh-CN" sz="2800" dirty="0"/>
          </a:p>
          <a:p>
            <a:pPr>
              <a:lnSpc>
                <a:spcPct val="200000"/>
              </a:lnSpc>
            </a:pPr>
            <a:r>
              <a:rPr lang="en-US" altLang="zh-CN" sz="2800" dirty="0" smtClean="0"/>
              <a:t>CAE</a:t>
            </a:r>
            <a:r>
              <a:rPr lang="zh-CN" altLang="en-US" sz="2800" dirty="0" smtClean="0"/>
              <a:t>仿真体系技术框架、组成要素</a:t>
            </a:r>
            <a:endParaRPr lang="en-US" altLang="zh-CN" sz="2800" dirty="0" smtClean="0"/>
          </a:p>
          <a:p>
            <a:pPr>
              <a:lnSpc>
                <a:spcPct val="200000"/>
              </a:lnSpc>
            </a:pPr>
            <a:r>
              <a:rPr lang="en-US" altLang="zh-CN" sz="2800" dirty="0" smtClean="0"/>
              <a:t>CAE</a:t>
            </a:r>
            <a:r>
              <a:rPr lang="zh-CN" altLang="en-US" sz="2800" dirty="0" smtClean="0"/>
              <a:t>仿真体系的建设实践分享</a:t>
            </a:r>
            <a:endParaRPr lang="en-US" altLang="zh-CN" sz="2800" dirty="0"/>
          </a:p>
          <a:p>
            <a:endParaRPr lang="zh-CN" altLang="en-US" dirty="0"/>
          </a:p>
        </p:txBody>
      </p:sp>
    </p:spTree>
    <p:extLst>
      <p:ext uri="{BB962C8B-B14F-4D97-AF65-F5344CB8AC3E}">
        <p14:creationId xmlns:p14="http://schemas.microsoft.com/office/powerpoint/2010/main" val="379822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圆角矩形 372"/>
          <p:cNvSpPr/>
          <p:nvPr/>
        </p:nvSpPr>
        <p:spPr bwMode="auto">
          <a:xfrm>
            <a:off x="3062368" y="692695"/>
            <a:ext cx="5830111" cy="2706687"/>
          </a:xfrm>
          <a:prstGeom prst="roundRect">
            <a:avLst/>
          </a:prstGeom>
          <a:solidFill>
            <a:schemeClr val="accent3">
              <a:lumMod val="40000"/>
              <a:lumOff val="6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Arial" charset="0"/>
                <a:ea typeface="黑体" pitchFamily="2" charset="-122"/>
              </a:rPr>
              <a:t>厂房结构专业</a:t>
            </a:r>
          </a:p>
        </p:txBody>
      </p:sp>
      <p:sp>
        <p:nvSpPr>
          <p:cNvPr id="338" name="圆角矩形 337"/>
          <p:cNvSpPr/>
          <p:nvPr/>
        </p:nvSpPr>
        <p:spPr bwMode="auto">
          <a:xfrm>
            <a:off x="179512" y="722313"/>
            <a:ext cx="2622048" cy="2592288"/>
          </a:xfrm>
          <a:prstGeom prst="roundRect">
            <a:avLst/>
          </a:prstGeom>
          <a:solidFill>
            <a:schemeClr val="accent3">
              <a:lumMod val="40000"/>
              <a:lumOff val="6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smtClean="0">
                <a:solidFill>
                  <a:schemeClr val="tx1"/>
                </a:solidFill>
                <a:latin typeface="Arial" charset="0"/>
                <a:ea typeface="黑体" pitchFamily="2" charset="-122"/>
              </a:rPr>
              <a:t>水力学专业</a:t>
            </a: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 name="标题 1"/>
          <p:cNvSpPr>
            <a:spLocks noGrp="1"/>
          </p:cNvSpPr>
          <p:nvPr>
            <p:ph type="title"/>
          </p:nvPr>
        </p:nvSpPr>
        <p:spPr>
          <a:xfrm>
            <a:off x="323528" y="116632"/>
            <a:ext cx="8229600" cy="581453"/>
          </a:xfrm>
        </p:spPr>
        <p:txBody>
          <a:bodyPr/>
          <a:lstStyle/>
          <a:p>
            <a:r>
              <a:rPr lang="zh-CN" altLang="en-US" dirty="0"/>
              <a:t>数字化水电工程中的仿真体系</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19" y="1124744"/>
            <a:ext cx="8640961"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7"/>
          <p:cNvGrpSpPr/>
          <p:nvPr/>
        </p:nvGrpSpPr>
        <p:grpSpPr>
          <a:xfrm>
            <a:off x="251519" y="1916832"/>
            <a:ext cx="6624737" cy="3521537"/>
            <a:chOff x="251519" y="1916832"/>
            <a:chExt cx="6624737" cy="3521537"/>
          </a:xfrm>
        </p:grpSpPr>
        <p:grpSp>
          <p:nvGrpSpPr>
            <p:cNvPr id="4" name="组合 3"/>
            <p:cNvGrpSpPr/>
            <p:nvPr/>
          </p:nvGrpSpPr>
          <p:grpSpPr>
            <a:xfrm>
              <a:off x="251519" y="1916832"/>
              <a:ext cx="6624737" cy="3521537"/>
              <a:chOff x="251519" y="1916832"/>
              <a:chExt cx="6624737" cy="3521537"/>
            </a:xfrm>
          </p:grpSpPr>
          <p:sp>
            <p:nvSpPr>
              <p:cNvPr id="92" name="矩形 91"/>
              <p:cNvSpPr/>
              <p:nvPr/>
            </p:nvSpPr>
            <p:spPr bwMode="auto">
              <a:xfrm>
                <a:off x="251519" y="3753036"/>
                <a:ext cx="707593"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latin typeface="Arial" charset="0"/>
                    <a:ea typeface="黑体" pitchFamily="2" charset="-122"/>
                  </a:rPr>
                  <a:t>厂房几何</a:t>
                </a:r>
                <a:endParaRPr lang="en-US" altLang="zh-CN" sz="1100" smtClean="0">
                  <a:latin typeface="Arial" charset="0"/>
                  <a:ea typeface="黑体" pitchFamily="2" charset="-122"/>
                </a:endParaRPr>
              </a:p>
              <a:p>
                <a:r>
                  <a:rPr lang="zh-CN" altLang="en-US" sz="1100" smtClean="0">
                    <a:latin typeface="Arial" charset="0"/>
                    <a:ea typeface="黑体" pitchFamily="2" charset="-122"/>
                  </a:rPr>
                  <a:t>模型</a:t>
                </a:r>
                <a:r>
                  <a:rPr lang="zh-CN" altLang="en-US" sz="1100">
                    <a:latin typeface="Arial" charset="0"/>
                    <a:ea typeface="黑体" pitchFamily="2" charset="-122"/>
                  </a:rPr>
                  <a:t>处理</a:t>
                </a:r>
              </a:p>
            </p:txBody>
          </p:sp>
          <p:sp>
            <p:nvSpPr>
              <p:cNvPr id="93" name="矩形 92"/>
              <p:cNvSpPr/>
              <p:nvPr/>
            </p:nvSpPr>
            <p:spPr bwMode="auto">
              <a:xfrm>
                <a:off x="1115616" y="3753036"/>
                <a:ext cx="707593"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计算</a:t>
                </a:r>
                <a:r>
                  <a:rPr lang="zh-CN" altLang="en-US" sz="1100" smtClean="0"/>
                  <a:t>网格</a:t>
                </a:r>
                <a:endParaRPr lang="en-US" altLang="zh-CN" sz="1100" smtClean="0"/>
              </a:p>
              <a:p>
                <a:r>
                  <a:rPr lang="zh-CN" altLang="en-US" sz="1100" smtClean="0"/>
                  <a:t>建模</a:t>
                </a:r>
                <a:endParaRPr lang="zh-CN" altLang="en-US" sz="1100"/>
              </a:p>
            </p:txBody>
          </p:sp>
          <p:cxnSp>
            <p:nvCxnSpPr>
              <p:cNvPr id="96" name="肘形连接符 95"/>
              <p:cNvCxnSpPr>
                <a:stCxn id="92" idx="3"/>
                <a:endCxn id="93" idx="1"/>
              </p:cNvCxnSpPr>
              <p:nvPr/>
            </p:nvCxnSpPr>
            <p:spPr bwMode="auto">
              <a:xfrm>
                <a:off x="959112" y="3915054"/>
                <a:ext cx="156504" cy="12700"/>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91" name="直接箭头连接符 90"/>
              <p:cNvCxnSpPr/>
              <p:nvPr/>
            </p:nvCxnSpPr>
            <p:spPr bwMode="auto">
              <a:xfrm flipH="1">
                <a:off x="539552" y="1916832"/>
                <a:ext cx="5184576" cy="18362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07" name="矩形 106"/>
              <p:cNvSpPr/>
              <p:nvPr/>
            </p:nvSpPr>
            <p:spPr bwMode="auto">
              <a:xfrm>
                <a:off x="1727683" y="4363390"/>
                <a:ext cx="707593"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网格模型输出</a:t>
                </a:r>
                <a:endParaRPr lang="zh-CN" altLang="en-US" sz="1100"/>
              </a:p>
            </p:txBody>
          </p:sp>
          <p:cxnSp>
            <p:nvCxnSpPr>
              <p:cNvPr id="119" name="肘形连接符 118"/>
              <p:cNvCxnSpPr>
                <a:stCxn id="93" idx="2"/>
                <a:endCxn id="107" idx="1"/>
              </p:cNvCxnSpPr>
              <p:nvPr/>
            </p:nvCxnSpPr>
            <p:spPr bwMode="auto">
              <a:xfrm rot="16200000" flipH="1">
                <a:off x="1374380" y="4172105"/>
                <a:ext cx="448336" cy="258270"/>
              </a:xfrm>
              <a:prstGeom prst="bentConnector2">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43" name="矩形 142"/>
              <p:cNvSpPr/>
              <p:nvPr/>
            </p:nvSpPr>
            <p:spPr bwMode="auto">
              <a:xfrm>
                <a:off x="4211960" y="3802677"/>
                <a:ext cx="707593"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工况组合</a:t>
                </a:r>
                <a:endParaRPr lang="en-US" altLang="zh-CN" sz="1100" smtClean="0"/>
              </a:p>
              <a:p>
                <a:r>
                  <a:rPr lang="zh-CN" altLang="en-US" sz="1100" smtClean="0"/>
                  <a:t>及后处理</a:t>
                </a:r>
                <a:endParaRPr lang="zh-CN" altLang="en-US" sz="1100"/>
              </a:p>
            </p:txBody>
          </p:sp>
          <p:sp>
            <p:nvSpPr>
              <p:cNvPr id="144" name="矩形 143"/>
              <p:cNvSpPr/>
              <p:nvPr/>
            </p:nvSpPr>
            <p:spPr bwMode="auto">
              <a:xfrm>
                <a:off x="5148064" y="3658661"/>
                <a:ext cx="707593"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计算书</a:t>
                </a:r>
                <a:endParaRPr lang="en-US" altLang="zh-CN" sz="1100" smtClean="0"/>
              </a:p>
              <a:p>
                <a:r>
                  <a:rPr lang="zh-CN" altLang="en-US" sz="1100" smtClean="0"/>
                  <a:t>创建</a:t>
                </a:r>
                <a:endParaRPr lang="en-US" altLang="zh-CN" sz="1100" smtClean="0"/>
              </a:p>
            </p:txBody>
          </p:sp>
          <p:sp>
            <p:nvSpPr>
              <p:cNvPr id="145" name="矩形 144"/>
              <p:cNvSpPr/>
              <p:nvPr/>
            </p:nvSpPr>
            <p:spPr bwMode="auto">
              <a:xfrm>
                <a:off x="5148064" y="4148984"/>
                <a:ext cx="707593"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数据信息</a:t>
                </a:r>
                <a:endParaRPr lang="en-US" altLang="zh-CN" sz="1100" smtClean="0"/>
              </a:p>
              <a:p>
                <a:r>
                  <a:rPr lang="zh-CN" altLang="en-US" sz="1100" smtClean="0"/>
                  <a:t>输出</a:t>
                </a:r>
                <a:endParaRPr lang="en-US" altLang="zh-CN" sz="1100" smtClean="0"/>
              </a:p>
            </p:txBody>
          </p:sp>
          <p:sp>
            <p:nvSpPr>
              <p:cNvPr id="146" name="菱形 145"/>
              <p:cNvSpPr/>
              <p:nvPr/>
            </p:nvSpPr>
            <p:spPr bwMode="auto">
              <a:xfrm>
                <a:off x="6012160" y="3681028"/>
                <a:ext cx="864096" cy="324036"/>
              </a:xfrm>
              <a:prstGeom prst="diamond">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计算书</a:t>
                </a:r>
                <a:endParaRPr lang="en-US" altLang="zh-CN" sz="1100" smtClean="0"/>
              </a:p>
              <a:p>
                <a:r>
                  <a:rPr lang="zh-CN" altLang="en-US" sz="1100" smtClean="0"/>
                  <a:t>审核发布</a:t>
                </a:r>
                <a:endParaRPr lang="zh-CN" altLang="en-US" sz="1100"/>
              </a:p>
            </p:txBody>
          </p:sp>
          <p:cxnSp>
            <p:nvCxnSpPr>
              <p:cNvPr id="1041" name="肘形连接符 1040"/>
              <p:cNvCxnSpPr>
                <a:stCxn id="213" idx="3"/>
                <a:endCxn id="143" idx="1"/>
              </p:cNvCxnSpPr>
              <p:nvPr/>
            </p:nvCxnSpPr>
            <p:spPr bwMode="auto">
              <a:xfrm>
                <a:off x="3923928" y="3515583"/>
                <a:ext cx="288032" cy="449112"/>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045" name="肘形连接符 1044"/>
              <p:cNvCxnSpPr>
                <a:stCxn id="214" idx="3"/>
                <a:endCxn id="143" idx="1"/>
              </p:cNvCxnSpPr>
              <p:nvPr/>
            </p:nvCxnSpPr>
            <p:spPr bwMode="auto">
              <a:xfrm>
                <a:off x="3923928" y="3767611"/>
                <a:ext cx="288032" cy="197084"/>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047" name="肘形连接符 1046"/>
              <p:cNvCxnSpPr>
                <a:stCxn id="215" idx="3"/>
                <a:endCxn id="143" idx="1"/>
              </p:cNvCxnSpPr>
              <p:nvPr/>
            </p:nvCxnSpPr>
            <p:spPr bwMode="auto">
              <a:xfrm flipV="1">
                <a:off x="3923928" y="3964695"/>
                <a:ext cx="288032" cy="49642"/>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049" name="肘形连接符 1048"/>
              <p:cNvCxnSpPr>
                <a:stCxn id="216" idx="3"/>
                <a:endCxn id="143" idx="1"/>
              </p:cNvCxnSpPr>
              <p:nvPr/>
            </p:nvCxnSpPr>
            <p:spPr bwMode="auto">
              <a:xfrm flipV="1">
                <a:off x="3923928" y="3964695"/>
                <a:ext cx="288032" cy="292397"/>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051" name="肘形连接符 1050"/>
              <p:cNvCxnSpPr>
                <a:stCxn id="217" idx="3"/>
                <a:endCxn id="143" idx="1"/>
              </p:cNvCxnSpPr>
              <p:nvPr/>
            </p:nvCxnSpPr>
            <p:spPr bwMode="auto">
              <a:xfrm flipV="1">
                <a:off x="3923928" y="3964695"/>
                <a:ext cx="288032" cy="527265"/>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053" name="肘形连接符 1052"/>
              <p:cNvCxnSpPr>
                <a:stCxn id="218" idx="3"/>
                <a:endCxn id="143" idx="1"/>
              </p:cNvCxnSpPr>
              <p:nvPr/>
            </p:nvCxnSpPr>
            <p:spPr bwMode="auto">
              <a:xfrm flipV="1">
                <a:off x="3923928" y="3964695"/>
                <a:ext cx="288032" cy="739020"/>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055" name="肘形连接符 1054"/>
              <p:cNvCxnSpPr>
                <a:stCxn id="219" idx="3"/>
                <a:endCxn id="143" idx="1"/>
              </p:cNvCxnSpPr>
              <p:nvPr/>
            </p:nvCxnSpPr>
            <p:spPr bwMode="auto">
              <a:xfrm flipV="1">
                <a:off x="3923928" y="3964695"/>
                <a:ext cx="288032" cy="955044"/>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29" name="肘形连接符 128"/>
              <p:cNvCxnSpPr>
                <a:stCxn id="220" idx="3"/>
                <a:endCxn id="143" idx="1"/>
              </p:cNvCxnSpPr>
              <p:nvPr/>
            </p:nvCxnSpPr>
            <p:spPr bwMode="auto">
              <a:xfrm flipV="1">
                <a:off x="3923928" y="3964695"/>
                <a:ext cx="288032" cy="1171068"/>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31" name="肘形连接符 130"/>
              <p:cNvCxnSpPr>
                <a:stCxn id="221" idx="3"/>
                <a:endCxn id="143" idx="1"/>
              </p:cNvCxnSpPr>
              <p:nvPr/>
            </p:nvCxnSpPr>
            <p:spPr bwMode="auto">
              <a:xfrm flipV="1">
                <a:off x="3923928" y="3964695"/>
                <a:ext cx="288032" cy="1387092"/>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213" name="矩形 212"/>
              <p:cNvSpPr/>
              <p:nvPr/>
            </p:nvSpPr>
            <p:spPr bwMode="auto">
              <a:xfrm>
                <a:off x="2915816" y="3429000"/>
                <a:ext cx="1008112" cy="17316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结构</a:t>
                </a:r>
                <a:r>
                  <a:rPr lang="zh-CN" altLang="en-US" sz="1100" smtClean="0"/>
                  <a:t>自重工况</a:t>
                </a:r>
                <a:endParaRPr lang="zh-CN" altLang="en-US" sz="1100"/>
              </a:p>
            </p:txBody>
          </p:sp>
          <p:sp>
            <p:nvSpPr>
              <p:cNvPr id="214" name="矩形 213"/>
              <p:cNvSpPr/>
              <p:nvPr/>
            </p:nvSpPr>
            <p:spPr bwMode="auto">
              <a:xfrm>
                <a:off x="2915816" y="3681028"/>
                <a:ext cx="1008112" cy="17316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屋面恒</a:t>
                </a:r>
                <a:r>
                  <a:rPr lang="zh-CN" altLang="en-US" sz="1100" smtClean="0"/>
                  <a:t>荷载工况</a:t>
                </a:r>
                <a:endParaRPr lang="zh-CN" altLang="en-US" sz="1100"/>
              </a:p>
            </p:txBody>
          </p:sp>
          <p:sp>
            <p:nvSpPr>
              <p:cNvPr id="215" name="矩形 214"/>
              <p:cNvSpPr/>
              <p:nvPr/>
            </p:nvSpPr>
            <p:spPr bwMode="auto">
              <a:xfrm>
                <a:off x="2915816" y="3927754"/>
                <a:ext cx="1008112" cy="17316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屋面活荷载工况</a:t>
                </a:r>
                <a:endParaRPr lang="zh-CN" altLang="en-US" sz="1100"/>
              </a:p>
            </p:txBody>
          </p:sp>
          <p:sp>
            <p:nvSpPr>
              <p:cNvPr id="216" name="矩形 215"/>
              <p:cNvSpPr/>
              <p:nvPr/>
            </p:nvSpPr>
            <p:spPr bwMode="auto">
              <a:xfrm>
                <a:off x="2915816" y="4170509"/>
                <a:ext cx="1008112" cy="17316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楼面活荷载工况</a:t>
                </a:r>
                <a:endParaRPr lang="zh-CN" altLang="en-US" sz="1100"/>
              </a:p>
            </p:txBody>
          </p:sp>
          <p:sp>
            <p:nvSpPr>
              <p:cNvPr id="217" name="矩形 216"/>
              <p:cNvSpPr/>
              <p:nvPr/>
            </p:nvSpPr>
            <p:spPr bwMode="auto">
              <a:xfrm>
                <a:off x="2915816" y="4405377"/>
                <a:ext cx="1008112" cy="17316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吊车荷载工况</a:t>
                </a:r>
                <a:endParaRPr lang="zh-CN" altLang="en-US" sz="1100"/>
              </a:p>
            </p:txBody>
          </p:sp>
          <p:sp>
            <p:nvSpPr>
              <p:cNvPr id="218" name="矩形 217"/>
              <p:cNvSpPr/>
              <p:nvPr/>
            </p:nvSpPr>
            <p:spPr bwMode="auto">
              <a:xfrm>
                <a:off x="2915816" y="4617132"/>
                <a:ext cx="1008112" cy="17316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风荷载工况</a:t>
                </a:r>
                <a:endParaRPr lang="zh-CN" altLang="en-US" sz="1100"/>
              </a:p>
            </p:txBody>
          </p:sp>
          <p:sp>
            <p:nvSpPr>
              <p:cNvPr id="219" name="矩形 218"/>
              <p:cNvSpPr/>
              <p:nvPr/>
            </p:nvSpPr>
            <p:spPr bwMode="auto">
              <a:xfrm>
                <a:off x="2915816" y="4833156"/>
                <a:ext cx="1008112" cy="17316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温度作用工况</a:t>
                </a:r>
                <a:endParaRPr lang="zh-CN" altLang="en-US" sz="1100"/>
              </a:p>
            </p:txBody>
          </p:sp>
          <p:sp>
            <p:nvSpPr>
              <p:cNvPr id="220" name="矩形 219"/>
              <p:cNvSpPr/>
              <p:nvPr/>
            </p:nvSpPr>
            <p:spPr bwMode="auto">
              <a:xfrm>
                <a:off x="2915816" y="5049180"/>
                <a:ext cx="1008112" cy="17316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设计洪水位工况</a:t>
                </a:r>
                <a:endParaRPr lang="zh-CN" altLang="en-US" sz="1100"/>
              </a:p>
            </p:txBody>
          </p:sp>
          <p:sp>
            <p:nvSpPr>
              <p:cNvPr id="221" name="矩形 220"/>
              <p:cNvSpPr/>
              <p:nvPr/>
            </p:nvSpPr>
            <p:spPr bwMode="auto">
              <a:xfrm>
                <a:off x="2915816" y="5265204"/>
                <a:ext cx="1008112" cy="17316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校核</a:t>
                </a:r>
                <a:r>
                  <a:rPr lang="zh-CN" altLang="en-US" sz="1100" smtClean="0"/>
                  <a:t>洪水位工况</a:t>
                </a:r>
                <a:endParaRPr lang="zh-CN" altLang="en-US" sz="1100"/>
              </a:p>
            </p:txBody>
          </p:sp>
          <p:sp>
            <p:nvSpPr>
              <p:cNvPr id="269" name="矩形 268"/>
              <p:cNvSpPr/>
              <p:nvPr/>
            </p:nvSpPr>
            <p:spPr bwMode="auto">
              <a:xfrm>
                <a:off x="1979712" y="3753036"/>
                <a:ext cx="707593"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荷载计算</a:t>
                </a:r>
                <a:endParaRPr lang="zh-CN" altLang="en-US" sz="1100"/>
              </a:p>
            </p:txBody>
          </p:sp>
          <p:cxnSp>
            <p:nvCxnSpPr>
              <p:cNvPr id="1102" name="肘形连接符 1101"/>
              <p:cNvCxnSpPr>
                <a:stCxn id="93" idx="3"/>
                <a:endCxn id="269" idx="1"/>
              </p:cNvCxnSpPr>
              <p:nvPr/>
            </p:nvCxnSpPr>
            <p:spPr bwMode="auto">
              <a:xfrm>
                <a:off x="1823209" y="3915054"/>
                <a:ext cx="156503" cy="12700"/>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104" name="肘形连接符 1103"/>
              <p:cNvCxnSpPr>
                <a:stCxn id="269" idx="3"/>
                <a:endCxn id="213" idx="1"/>
              </p:cNvCxnSpPr>
              <p:nvPr/>
            </p:nvCxnSpPr>
            <p:spPr bwMode="auto">
              <a:xfrm flipV="1">
                <a:off x="2687305" y="3515583"/>
                <a:ext cx="228511" cy="399471"/>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106" name="肘形连接符 1105"/>
              <p:cNvCxnSpPr>
                <a:stCxn id="269" idx="3"/>
                <a:endCxn id="214" idx="1"/>
              </p:cNvCxnSpPr>
              <p:nvPr/>
            </p:nvCxnSpPr>
            <p:spPr bwMode="auto">
              <a:xfrm flipV="1">
                <a:off x="2687305" y="3767611"/>
                <a:ext cx="228511" cy="147443"/>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108" name="肘形连接符 1107"/>
              <p:cNvCxnSpPr>
                <a:stCxn id="269" idx="3"/>
                <a:endCxn id="215" idx="1"/>
              </p:cNvCxnSpPr>
              <p:nvPr/>
            </p:nvCxnSpPr>
            <p:spPr bwMode="auto">
              <a:xfrm>
                <a:off x="2687305" y="3915054"/>
                <a:ext cx="228511" cy="99283"/>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111" name="肘形连接符 1110"/>
              <p:cNvCxnSpPr>
                <a:stCxn id="269" idx="3"/>
                <a:endCxn id="216" idx="1"/>
              </p:cNvCxnSpPr>
              <p:nvPr/>
            </p:nvCxnSpPr>
            <p:spPr bwMode="auto">
              <a:xfrm>
                <a:off x="2687305" y="3915054"/>
                <a:ext cx="228511" cy="342038"/>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113" name="肘形连接符 1112"/>
              <p:cNvCxnSpPr>
                <a:stCxn id="269" idx="3"/>
                <a:endCxn id="217" idx="1"/>
              </p:cNvCxnSpPr>
              <p:nvPr/>
            </p:nvCxnSpPr>
            <p:spPr bwMode="auto">
              <a:xfrm>
                <a:off x="2687305" y="3915054"/>
                <a:ext cx="228511" cy="576906"/>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115" name="肘形连接符 1114"/>
              <p:cNvCxnSpPr>
                <a:stCxn id="269" idx="3"/>
                <a:endCxn id="218" idx="1"/>
              </p:cNvCxnSpPr>
              <p:nvPr/>
            </p:nvCxnSpPr>
            <p:spPr bwMode="auto">
              <a:xfrm>
                <a:off x="2687305" y="3915054"/>
                <a:ext cx="228511" cy="788661"/>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117" name="肘形连接符 1116"/>
              <p:cNvCxnSpPr>
                <a:stCxn id="269" idx="3"/>
                <a:endCxn id="219" idx="1"/>
              </p:cNvCxnSpPr>
              <p:nvPr/>
            </p:nvCxnSpPr>
            <p:spPr bwMode="auto">
              <a:xfrm>
                <a:off x="2687305" y="3915054"/>
                <a:ext cx="228511" cy="1004685"/>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58" name="肘形连接符 257"/>
              <p:cNvCxnSpPr>
                <a:stCxn id="269" idx="3"/>
                <a:endCxn id="220" idx="1"/>
              </p:cNvCxnSpPr>
              <p:nvPr/>
            </p:nvCxnSpPr>
            <p:spPr bwMode="auto">
              <a:xfrm>
                <a:off x="2687305" y="3915054"/>
                <a:ext cx="228511" cy="1220709"/>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60" name="肘形连接符 259"/>
              <p:cNvCxnSpPr>
                <a:stCxn id="269" idx="3"/>
              </p:cNvCxnSpPr>
              <p:nvPr/>
            </p:nvCxnSpPr>
            <p:spPr bwMode="auto">
              <a:xfrm>
                <a:off x="2687305" y="3915054"/>
                <a:ext cx="228511" cy="1436733"/>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62" name="肘形连接符 261"/>
              <p:cNvCxnSpPr>
                <a:stCxn id="143" idx="3"/>
                <a:endCxn id="144" idx="1"/>
              </p:cNvCxnSpPr>
              <p:nvPr/>
            </p:nvCxnSpPr>
            <p:spPr bwMode="auto">
              <a:xfrm flipV="1">
                <a:off x="4919553" y="3820679"/>
                <a:ext cx="228511" cy="144016"/>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64" name="肘形连接符 263"/>
              <p:cNvCxnSpPr>
                <a:stCxn id="143" idx="3"/>
                <a:endCxn id="145" idx="1"/>
              </p:cNvCxnSpPr>
              <p:nvPr/>
            </p:nvCxnSpPr>
            <p:spPr bwMode="auto">
              <a:xfrm>
                <a:off x="4919553" y="3964695"/>
                <a:ext cx="228511" cy="346307"/>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66" name="肘形连接符 265"/>
              <p:cNvCxnSpPr>
                <a:stCxn id="144" idx="3"/>
                <a:endCxn id="146" idx="1"/>
              </p:cNvCxnSpPr>
              <p:nvPr/>
            </p:nvCxnSpPr>
            <p:spPr bwMode="auto">
              <a:xfrm>
                <a:off x="5855657" y="3820679"/>
                <a:ext cx="156503" cy="22367"/>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grpSp>
        <p:pic>
          <p:nvPicPr>
            <p:cNvPr id="99" name="Picture 20" descr="j0433944[1]"/>
            <p:cNvPicPr>
              <a:picLocks noChangeAspect="1" noChangeArrowheads="1"/>
            </p:cNvPicPr>
            <p:nvPr/>
          </p:nvPicPr>
          <p:blipFill>
            <a:blip r:embed="rId4" cstate="print"/>
            <a:srcRect/>
            <a:stretch>
              <a:fillRect/>
            </a:stretch>
          </p:blipFill>
          <p:spPr bwMode="auto">
            <a:xfrm>
              <a:off x="368213" y="4184038"/>
              <a:ext cx="474203" cy="474203"/>
            </a:xfrm>
            <a:prstGeom prst="rect">
              <a:avLst/>
            </a:prstGeom>
            <a:noFill/>
            <a:ln w="9525">
              <a:noFill/>
              <a:miter lim="800000"/>
              <a:headEnd/>
              <a:tailEnd/>
            </a:ln>
          </p:spPr>
        </p:pic>
      </p:grpSp>
      <p:grpSp>
        <p:nvGrpSpPr>
          <p:cNvPr id="9" name="组合 8"/>
          <p:cNvGrpSpPr/>
          <p:nvPr/>
        </p:nvGrpSpPr>
        <p:grpSpPr>
          <a:xfrm>
            <a:off x="942910" y="2046038"/>
            <a:ext cx="8119104" cy="4457694"/>
            <a:chOff x="942910" y="2046038"/>
            <a:chExt cx="8119104" cy="4457694"/>
          </a:xfrm>
        </p:grpSpPr>
        <p:grpSp>
          <p:nvGrpSpPr>
            <p:cNvPr id="5" name="组合 4"/>
            <p:cNvGrpSpPr/>
            <p:nvPr/>
          </p:nvGrpSpPr>
          <p:grpSpPr>
            <a:xfrm>
              <a:off x="1429165" y="2046038"/>
              <a:ext cx="7632849" cy="4457694"/>
              <a:chOff x="1429165" y="2046038"/>
              <a:chExt cx="7632849" cy="4457694"/>
            </a:xfrm>
          </p:grpSpPr>
          <p:sp>
            <p:nvSpPr>
              <p:cNvPr id="306" name="矩形 305"/>
              <p:cNvSpPr/>
              <p:nvPr/>
            </p:nvSpPr>
            <p:spPr bwMode="auto">
              <a:xfrm>
                <a:off x="1429165" y="5721604"/>
                <a:ext cx="707593"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latin typeface="Arial" charset="0"/>
                    <a:ea typeface="黑体" pitchFamily="2" charset="-122"/>
                  </a:rPr>
                  <a:t>机墩几何</a:t>
                </a:r>
                <a:endParaRPr lang="en-US" altLang="zh-CN" sz="1100" smtClean="0">
                  <a:latin typeface="Arial" charset="0"/>
                  <a:ea typeface="黑体" pitchFamily="2" charset="-122"/>
                </a:endParaRPr>
              </a:p>
              <a:p>
                <a:r>
                  <a:rPr lang="zh-CN" altLang="en-US" sz="1100" smtClean="0">
                    <a:latin typeface="Arial" charset="0"/>
                    <a:ea typeface="黑体" pitchFamily="2" charset="-122"/>
                  </a:rPr>
                  <a:t>模型</a:t>
                </a:r>
                <a:r>
                  <a:rPr lang="zh-CN" altLang="en-US" sz="1100">
                    <a:latin typeface="Arial" charset="0"/>
                    <a:ea typeface="黑体" pitchFamily="2" charset="-122"/>
                  </a:rPr>
                  <a:t>处理</a:t>
                </a:r>
              </a:p>
            </p:txBody>
          </p:sp>
          <p:sp>
            <p:nvSpPr>
              <p:cNvPr id="307" name="矩形 306"/>
              <p:cNvSpPr/>
              <p:nvPr/>
            </p:nvSpPr>
            <p:spPr bwMode="auto">
              <a:xfrm>
                <a:off x="2365269" y="5721604"/>
                <a:ext cx="707593"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计算</a:t>
                </a:r>
                <a:r>
                  <a:rPr lang="zh-CN" altLang="en-US" sz="1100" smtClean="0"/>
                  <a:t>网格</a:t>
                </a:r>
                <a:endParaRPr lang="en-US" altLang="zh-CN" sz="1100" smtClean="0"/>
              </a:p>
              <a:p>
                <a:r>
                  <a:rPr lang="zh-CN" altLang="en-US" sz="1100" smtClean="0"/>
                  <a:t>建模</a:t>
                </a:r>
                <a:endParaRPr lang="zh-CN" altLang="en-US" sz="1100"/>
              </a:p>
            </p:txBody>
          </p:sp>
          <p:cxnSp>
            <p:nvCxnSpPr>
              <p:cNvPr id="308" name="肘形连接符 307"/>
              <p:cNvCxnSpPr>
                <a:stCxn id="306" idx="3"/>
                <a:endCxn id="307" idx="1"/>
              </p:cNvCxnSpPr>
              <p:nvPr/>
            </p:nvCxnSpPr>
            <p:spPr bwMode="auto">
              <a:xfrm>
                <a:off x="2136758" y="5883622"/>
                <a:ext cx="228511" cy="12700"/>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309" name="矩形 308"/>
              <p:cNvSpPr/>
              <p:nvPr/>
            </p:nvSpPr>
            <p:spPr bwMode="auto">
              <a:xfrm>
                <a:off x="2653302" y="6179696"/>
                <a:ext cx="707593"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网格模型输出</a:t>
                </a:r>
                <a:endParaRPr lang="zh-CN" altLang="en-US" sz="1100"/>
              </a:p>
            </p:txBody>
          </p:sp>
          <p:cxnSp>
            <p:nvCxnSpPr>
              <p:cNvPr id="310" name="肘形连接符 309"/>
              <p:cNvCxnSpPr>
                <a:stCxn id="307" idx="2"/>
                <a:endCxn id="309" idx="1"/>
              </p:cNvCxnSpPr>
              <p:nvPr/>
            </p:nvCxnSpPr>
            <p:spPr bwMode="auto">
              <a:xfrm rot="5400000">
                <a:off x="2538147" y="6160795"/>
                <a:ext cx="296074" cy="65764"/>
              </a:xfrm>
              <a:prstGeom prst="bentConnector4">
                <a:avLst>
                  <a:gd name="adj1" fmla="val 22639"/>
                  <a:gd name="adj2" fmla="val 447607"/>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311" name="矩形 310"/>
              <p:cNvSpPr/>
              <p:nvPr/>
            </p:nvSpPr>
            <p:spPr bwMode="auto">
              <a:xfrm>
                <a:off x="6469726" y="5739606"/>
                <a:ext cx="707593"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工况组合</a:t>
                </a:r>
                <a:endParaRPr lang="en-US" altLang="zh-CN" sz="1100" smtClean="0"/>
              </a:p>
              <a:p>
                <a:r>
                  <a:rPr lang="zh-CN" altLang="en-US" sz="1100" smtClean="0"/>
                  <a:t>及后处理</a:t>
                </a:r>
                <a:endParaRPr lang="zh-CN" altLang="en-US" sz="1100"/>
              </a:p>
            </p:txBody>
          </p:sp>
          <p:sp>
            <p:nvSpPr>
              <p:cNvPr id="312" name="矩形 311"/>
              <p:cNvSpPr/>
              <p:nvPr/>
            </p:nvSpPr>
            <p:spPr bwMode="auto">
              <a:xfrm>
                <a:off x="7333822" y="5595590"/>
                <a:ext cx="707593"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计算书</a:t>
                </a:r>
                <a:endParaRPr lang="en-US" altLang="zh-CN" sz="1100" smtClean="0"/>
              </a:p>
              <a:p>
                <a:r>
                  <a:rPr lang="zh-CN" altLang="en-US" sz="1100" smtClean="0"/>
                  <a:t>创建</a:t>
                </a:r>
                <a:endParaRPr lang="en-US" altLang="zh-CN" sz="1100" smtClean="0"/>
              </a:p>
            </p:txBody>
          </p:sp>
          <p:sp>
            <p:nvSpPr>
              <p:cNvPr id="313" name="矩形 312"/>
              <p:cNvSpPr/>
              <p:nvPr/>
            </p:nvSpPr>
            <p:spPr bwMode="auto">
              <a:xfrm>
                <a:off x="7333822" y="6085913"/>
                <a:ext cx="707593"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数据信息</a:t>
                </a:r>
                <a:endParaRPr lang="en-US" altLang="zh-CN" sz="1100" smtClean="0"/>
              </a:p>
              <a:p>
                <a:r>
                  <a:rPr lang="zh-CN" altLang="en-US" sz="1100" smtClean="0"/>
                  <a:t>输出</a:t>
                </a:r>
                <a:endParaRPr lang="en-US" altLang="zh-CN" sz="1100" smtClean="0"/>
              </a:p>
            </p:txBody>
          </p:sp>
          <p:sp>
            <p:nvSpPr>
              <p:cNvPr id="314" name="菱形 313"/>
              <p:cNvSpPr/>
              <p:nvPr/>
            </p:nvSpPr>
            <p:spPr bwMode="auto">
              <a:xfrm>
                <a:off x="8197918" y="5829616"/>
                <a:ext cx="864096" cy="324036"/>
              </a:xfrm>
              <a:prstGeom prst="diamond">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计算书</a:t>
                </a:r>
                <a:endParaRPr lang="en-US" altLang="zh-CN" sz="1100" smtClean="0"/>
              </a:p>
              <a:p>
                <a:r>
                  <a:rPr lang="zh-CN" altLang="en-US" sz="1100" smtClean="0"/>
                  <a:t>审核发布</a:t>
                </a:r>
                <a:endParaRPr lang="zh-CN" altLang="en-US" sz="1100"/>
              </a:p>
            </p:txBody>
          </p:sp>
          <p:cxnSp>
            <p:nvCxnSpPr>
              <p:cNvPr id="315" name="肘形连接符 314"/>
              <p:cNvCxnSpPr>
                <a:stCxn id="321" idx="3"/>
                <a:endCxn id="311" idx="1"/>
              </p:cNvCxnSpPr>
              <p:nvPr/>
            </p:nvCxnSpPr>
            <p:spPr bwMode="auto">
              <a:xfrm>
                <a:off x="5198784" y="5669151"/>
                <a:ext cx="1270942" cy="232473"/>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16" name="肘形连接符 315"/>
              <p:cNvCxnSpPr>
                <a:stCxn id="322" idx="3"/>
                <a:endCxn id="311" idx="1"/>
              </p:cNvCxnSpPr>
              <p:nvPr/>
            </p:nvCxnSpPr>
            <p:spPr bwMode="auto">
              <a:xfrm flipV="1">
                <a:off x="5317598" y="5901624"/>
                <a:ext cx="1152128" cy="19555"/>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17" name="肘形连接符 316"/>
              <p:cNvCxnSpPr>
                <a:stCxn id="323" idx="3"/>
                <a:endCxn id="349" idx="1"/>
              </p:cNvCxnSpPr>
              <p:nvPr/>
            </p:nvCxnSpPr>
            <p:spPr bwMode="auto">
              <a:xfrm>
                <a:off x="5317598" y="6167905"/>
                <a:ext cx="108012" cy="12700"/>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321" name="矩形 320"/>
              <p:cNvSpPr/>
              <p:nvPr/>
            </p:nvSpPr>
            <p:spPr bwMode="auto">
              <a:xfrm>
                <a:off x="4262680" y="5577588"/>
                <a:ext cx="936104" cy="18312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结构</a:t>
                </a:r>
                <a:r>
                  <a:rPr lang="zh-CN" altLang="en-US" sz="1100" smtClean="0"/>
                  <a:t>自重工况</a:t>
                </a:r>
                <a:endParaRPr lang="zh-CN" altLang="en-US" sz="1100"/>
              </a:p>
            </p:txBody>
          </p:sp>
          <p:sp>
            <p:nvSpPr>
              <p:cNvPr id="322" name="矩形 321"/>
              <p:cNvSpPr/>
              <p:nvPr/>
            </p:nvSpPr>
            <p:spPr bwMode="auto">
              <a:xfrm>
                <a:off x="4381494" y="5829616"/>
                <a:ext cx="936104" cy="18312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水力荷载工况</a:t>
                </a:r>
                <a:endParaRPr lang="zh-CN" altLang="en-US" sz="1100"/>
              </a:p>
            </p:txBody>
          </p:sp>
          <p:sp>
            <p:nvSpPr>
              <p:cNvPr id="323" name="矩形 322"/>
              <p:cNvSpPr/>
              <p:nvPr/>
            </p:nvSpPr>
            <p:spPr bwMode="auto">
              <a:xfrm>
                <a:off x="4381494" y="6076342"/>
                <a:ext cx="936104" cy="18312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模态计算</a:t>
                </a:r>
                <a:endParaRPr lang="zh-CN" altLang="en-US" sz="1100"/>
              </a:p>
            </p:txBody>
          </p:sp>
          <p:sp>
            <p:nvSpPr>
              <p:cNvPr id="327" name="矩形 326"/>
              <p:cNvSpPr/>
              <p:nvPr/>
            </p:nvSpPr>
            <p:spPr bwMode="auto">
              <a:xfrm>
                <a:off x="3445390" y="5911584"/>
                <a:ext cx="707593"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荷载计算</a:t>
                </a:r>
                <a:endParaRPr lang="zh-CN" altLang="en-US" sz="1100"/>
              </a:p>
            </p:txBody>
          </p:sp>
          <p:cxnSp>
            <p:nvCxnSpPr>
              <p:cNvPr id="328" name="肘形连接符 327"/>
              <p:cNvCxnSpPr>
                <a:stCxn id="307" idx="3"/>
                <a:endCxn id="327" idx="1"/>
              </p:cNvCxnSpPr>
              <p:nvPr/>
            </p:nvCxnSpPr>
            <p:spPr bwMode="auto">
              <a:xfrm>
                <a:off x="3072862" y="5883622"/>
                <a:ext cx="372528" cy="189980"/>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29" name="肘形连接符 328"/>
              <p:cNvCxnSpPr>
                <a:stCxn id="327" idx="3"/>
                <a:endCxn id="321" idx="1"/>
              </p:cNvCxnSpPr>
              <p:nvPr/>
            </p:nvCxnSpPr>
            <p:spPr bwMode="auto">
              <a:xfrm flipV="1">
                <a:off x="4152983" y="5669151"/>
                <a:ext cx="109697" cy="404451"/>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30" name="肘形连接符 329"/>
              <p:cNvCxnSpPr>
                <a:stCxn id="327" idx="3"/>
                <a:endCxn id="322" idx="1"/>
              </p:cNvCxnSpPr>
              <p:nvPr/>
            </p:nvCxnSpPr>
            <p:spPr bwMode="auto">
              <a:xfrm flipV="1">
                <a:off x="4152983" y="5921179"/>
                <a:ext cx="228511" cy="152423"/>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31" name="肘形连接符 330"/>
              <p:cNvCxnSpPr>
                <a:stCxn id="327" idx="3"/>
                <a:endCxn id="323" idx="1"/>
              </p:cNvCxnSpPr>
              <p:nvPr/>
            </p:nvCxnSpPr>
            <p:spPr bwMode="auto">
              <a:xfrm>
                <a:off x="4152983" y="6073602"/>
                <a:ext cx="228511" cy="94303"/>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35" name="肘形连接符 334"/>
              <p:cNvCxnSpPr>
                <a:stCxn id="311" idx="3"/>
                <a:endCxn id="312" idx="1"/>
              </p:cNvCxnSpPr>
              <p:nvPr/>
            </p:nvCxnSpPr>
            <p:spPr bwMode="auto">
              <a:xfrm flipV="1">
                <a:off x="7177319" y="5757608"/>
                <a:ext cx="156503" cy="144016"/>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36" name="肘形连接符 335"/>
              <p:cNvCxnSpPr>
                <a:stCxn id="311" idx="3"/>
                <a:endCxn id="313" idx="1"/>
              </p:cNvCxnSpPr>
              <p:nvPr/>
            </p:nvCxnSpPr>
            <p:spPr bwMode="auto">
              <a:xfrm>
                <a:off x="7177319" y="5901624"/>
                <a:ext cx="156503" cy="346307"/>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37" name="肘形连接符 336"/>
              <p:cNvCxnSpPr>
                <a:stCxn id="312" idx="3"/>
                <a:endCxn id="314" idx="1"/>
              </p:cNvCxnSpPr>
              <p:nvPr/>
            </p:nvCxnSpPr>
            <p:spPr bwMode="auto">
              <a:xfrm>
                <a:off x="8041415" y="5757608"/>
                <a:ext cx="156503" cy="234026"/>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349" name="矩形 348"/>
              <p:cNvSpPr/>
              <p:nvPr/>
            </p:nvSpPr>
            <p:spPr bwMode="auto">
              <a:xfrm>
                <a:off x="5425610" y="6076342"/>
                <a:ext cx="936104" cy="18312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谐振工况</a:t>
                </a:r>
                <a:r>
                  <a:rPr lang="zh-CN" altLang="en-US" sz="1100"/>
                  <a:t>计算</a:t>
                </a:r>
              </a:p>
            </p:txBody>
          </p:sp>
          <p:cxnSp>
            <p:nvCxnSpPr>
              <p:cNvPr id="287" name="肘形连接符 286"/>
              <p:cNvCxnSpPr>
                <a:stCxn id="349" idx="3"/>
                <a:endCxn id="311" idx="1"/>
              </p:cNvCxnSpPr>
              <p:nvPr/>
            </p:nvCxnSpPr>
            <p:spPr bwMode="auto">
              <a:xfrm flipV="1">
                <a:off x="6361714" y="5901624"/>
                <a:ext cx="108012" cy="266281"/>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94" name="直接箭头连接符 293"/>
              <p:cNvCxnSpPr>
                <a:endCxn id="306" idx="0"/>
              </p:cNvCxnSpPr>
              <p:nvPr/>
            </p:nvCxnSpPr>
            <p:spPr bwMode="auto">
              <a:xfrm flipH="1">
                <a:off x="1782962" y="2046038"/>
                <a:ext cx="2782794" cy="36755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pic>
          <p:nvPicPr>
            <p:cNvPr id="100" name="Picture 36" descr="j019538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2910" y="5690856"/>
              <a:ext cx="473059" cy="4833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323528" y="866096"/>
            <a:ext cx="7484438" cy="825957"/>
            <a:chOff x="323528" y="866096"/>
            <a:chExt cx="7484438" cy="825957"/>
          </a:xfrm>
        </p:grpSpPr>
        <p:pic>
          <p:nvPicPr>
            <p:cNvPr id="101" name="Picture 7" descr="j0433941[1]"/>
            <p:cNvPicPr>
              <a:picLocks noChangeAspect="1" noChangeArrowheads="1"/>
            </p:cNvPicPr>
            <p:nvPr/>
          </p:nvPicPr>
          <p:blipFill>
            <a:blip r:embed="rId6" cstate="print"/>
            <a:srcRect/>
            <a:stretch>
              <a:fillRect/>
            </a:stretch>
          </p:blipFill>
          <p:spPr bwMode="auto">
            <a:xfrm>
              <a:off x="323528" y="1198465"/>
              <a:ext cx="474203" cy="474203"/>
            </a:xfrm>
            <a:prstGeom prst="rect">
              <a:avLst/>
            </a:prstGeom>
            <a:noFill/>
            <a:ln w="9525">
              <a:noFill/>
              <a:miter lim="800000"/>
              <a:headEnd/>
              <a:tailEnd/>
            </a:ln>
          </p:spPr>
        </p:pic>
        <p:pic>
          <p:nvPicPr>
            <p:cNvPr id="102" name="Picture 28" descr="j0433944"/>
            <p:cNvPicPr>
              <a:picLocks noChangeAspect="1" noChangeArrowheads="1"/>
            </p:cNvPicPr>
            <p:nvPr/>
          </p:nvPicPr>
          <p:blipFill>
            <a:blip r:embed="rId7" cstate="print"/>
            <a:srcRect/>
            <a:stretch>
              <a:fillRect/>
            </a:stretch>
          </p:blipFill>
          <p:spPr bwMode="auto">
            <a:xfrm>
              <a:off x="920886" y="1198524"/>
              <a:ext cx="474144" cy="474144"/>
            </a:xfrm>
            <a:prstGeom prst="rect">
              <a:avLst/>
            </a:prstGeom>
            <a:noFill/>
            <a:ln w="9525">
              <a:noFill/>
              <a:miter lim="800000"/>
              <a:headEnd/>
              <a:tailEnd/>
            </a:ln>
          </p:spPr>
        </p:pic>
        <p:pic>
          <p:nvPicPr>
            <p:cNvPr id="103" name="Picture 20" descr="j0433944[1]"/>
            <p:cNvPicPr>
              <a:picLocks noChangeAspect="1" noChangeArrowheads="1"/>
            </p:cNvPicPr>
            <p:nvPr/>
          </p:nvPicPr>
          <p:blipFill>
            <a:blip r:embed="rId4" cstate="print"/>
            <a:srcRect/>
            <a:stretch>
              <a:fillRect/>
            </a:stretch>
          </p:blipFill>
          <p:spPr bwMode="auto">
            <a:xfrm>
              <a:off x="1540062" y="1217850"/>
              <a:ext cx="474203" cy="474203"/>
            </a:xfrm>
            <a:prstGeom prst="rect">
              <a:avLst/>
            </a:prstGeom>
            <a:noFill/>
            <a:ln w="9525">
              <a:noFill/>
              <a:miter lim="800000"/>
              <a:headEnd/>
              <a:tailEnd/>
            </a:ln>
          </p:spPr>
        </p:pic>
        <p:pic>
          <p:nvPicPr>
            <p:cNvPr id="104" name="Picture 34" descr="MCBD08625_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30332" y="866096"/>
              <a:ext cx="650650" cy="517296"/>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36" descr="j019538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7678" y="883044"/>
              <a:ext cx="473059" cy="483399"/>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0" descr="j0433944[1]"/>
            <p:cNvPicPr>
              <a:picLocks noChangeAspect="1" noChangeArrowheads="1"/>
            </p:cNvPicPr>
            <p:nvPr/>
          </p:nvPicPr>
          <p:blipFill>
            <a:blip r:embed="rId4" cstate="print"/>
            <a:srcRect/>
            <a:stretch>
              <a:fillRect/>
            </a:stretch>
          </p:blipFill>
          <p:spPr bwMode="auto">
            <a:xfrm>
              <a:off x="6804187" y="870761"/>
              <a:ext cx="474203" cy="474203"/>
            </a:xfrm>
            <a:prstGeom prst="rect">
              <a:avLst/>
            </a:prstGeom>
            <a:noFill/>
            <a:ln w="9525">
              <a:noFill/>
              <a:miter lim="800000"/>
              <a:headEnd/>
              <a:tailEnd/>
            </a:ln>
          </p:spPr>
        </p:pic>
        <p:pic>
          <p:nvPicPr>
            <p:cNvPr id="108" name="Picture 28" descr="j0433944"/>
            <p:cNvPicPr>
              <a:picLocks noChangeAspect="1" noChangeArrowheads="1"/>
            </p:cNvPicPr>
            <p:nvPr/>
          </p:nvPicPr>
          <p:blipFill>
            <a:blip r:embed="rId7" cstate="print"/>
            <a:srcRect/>
            <a:stretch>
              <a:fillRect/>
            </a:stretch>
          </p:blipFill>
          <p:spPr bwMode="auto">
            <a:xfrm>
              <a:off x="7333822" y="887671"/>
              <a:ext cx="474144" cy="474144"/>
            </a:xfrm>
            <a:prstGeom prst="rect">
              <a:avLst/>
            </a:prstGeom>
            <a:noFill/>
            <a:ln w="9525">
              <a:noFill/>
              <a:miter lim="800000"/>
              <a:headEnd/>
              <a:tailEnd/>
            </a:ln>
          </p:spPr>
        </p:pic>
      </p:grpSp>
    </p:spTree>
    <p:extLst>
      <p:ext uri="{BB962C8B-B14F-4D97-AF65-F5344CB8AC3E}">
        <p14:creationId xmlns:p14="http://schemas.microsoft.com/office/powerpoint/2010/main" val="271117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24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矩形 276"/>
          <p:cNvSpPr/>
          <p:nvPr/>
        </p:nvSpPr>
        <p:spPr bwMode="auto">
          <a:xfrm>
            <a:off x="1187624" y="6056230"/>
            <a:ext cx="7750896" cy="397105"/>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278" name="组合 277"/>
          <p:cNvGrpSpPr/>
          <p:nvPr/>
        </p:nvGrpSpPr>
        <p:grpSpPr>
          <a:xfrm>
            <a:off x="3419872" y="6110136"/>
            <a:ext cx="2492494" cy="343200"/>
            <a:chOff x="213420" y="1276888"/>
            <a:chExt cx="2492494" cy="343200"/>
          </a:xfrm>
        </p:grpSpPr>
        <p:sp>
          <p:nvSpPr>
            <p:cNvPr id="279" name="椭圆 278"/>
            <p:cNvSpPr/>
            <p:nvPr/>
          </p:nvSpPr>
          <p:spPr bwMode="auto">
            <a:xfrm>
              <a:off x="251520" y="1353542"/>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280" name="流程图: 过程 279"/>
            <p:cNvSpPr/>
            <p:nvPr/>
          </p:nvSpPr>
          <p:spPr bwMode="auto">
            <a:xfrm>
              <a:off x="755576"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建模</a:t>
              </a:r>
            </a:p>
          </p:txBody>
        </p:sp>
        <p:sp>
          <p:nvSpPr>
            <p:cNvPr id="281" name="流程图: 过程 280"/>
            <p:cNvSpPr/>
            <p:nvPr/>
          </p:nvSpPr>
          <p:spPr bwMode="auto">
            <a:xfrm>
              <a:off x="1583382"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求解</a:t>
              </a:r>
            </a:p>
          </p:txBody>
        </p:sp>
        <p:sp>
          <p:nvSpPr>
            <p:cNvPr id="282" name="椭圆 281"/>
            <p:cNvSpPr/>
            <p:nvPr/>
          </p:nvSpPr>
          <p:spPr bwMode="auto">
            <a:xfrm>
              <a:off x="2414286" y="1358188"/>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283" name="TextBox 282"/>
            <p:cNvSpPr txBox="1"/>
            <p:nvPr/>
          </p:nvSpPr>
          <p:spPr>
            <a:xfrm>
              <a:off x="213420" y="1276888"/>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S</a:t>
              </a:r>
              <a:endParaRPr lang="zh-CN" altLang="en-US" sz="1600"/>
            </a:p>
          </p:txBody>
        </p:sp>
        <p:sp>
          <p:nvSpPr>
            <p:cNvPr id="284" name="TextBox 283"/>
            <p:cNvSpPr txBox="1"/>
            <p:nvPr/>
          </p:nvSpPr>
          <p:spPr>
            <a:xfrm>
              <a:off x="2375317" y="1281534"/>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E</a:t>
              </a:r>
              <a:endParaRPr lang="zh-CN" altLang="en-US" sz="1600"/>
            </a:p>
          </p:txBody>
        </p:sp>
        <p:cxnSp>
          <p:nvCxnSpPr>
            <p:cNvPr id="285" name="直接箭头连接符 284"/>
            <p:cNvCxnSpPr>
              <a:stCxn id="283" idx="3"/>
              <a:endCxn id="280" idx="1"/>
            </p:cNvCxnSpPr>
            <p:nvPr/>
          </p:nvCxnSpPr>
          <p:spPr bwMode="auto">
            <a:xfrm flipV="1">
              <a:off x="544017" y="1446008"/>
              <a:ext cx="211559" cy="157"/>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286" name="直接箭头连接符 285"/>
            <p:cNvCxnSpPr>
              <a:stCxn id="281" idx="3"/>
              <a:endCxn id="284" idx="1"/>
            </p:cNvCxnSpPr>
            <p:nvPr/>
          </p:nvCxnSpPr>
          <p:spPr bwMode="auto">
            <a:xfrm>
              <a:off x="2200997" y="1446008"/>
              <a:ext cx="174320" cy="4803"/>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287" name="直接箭头连接符 286"/>
            <p:cNvCxnSpPr>
              <a:stCxn id="280" idx="3"/>
              <a:endCxn id="281" idx="1"/>
            </p:cNvCxnSpPr>
            <p:nvPr/>
          </p:nvCxnSpPr>
          <p:spPr bwMode="auto">
            <a:xfrm>
              <a:off x="1373191" y="1446008"/>
              <a:ext cx="210191" cy="0"/>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grpSp>
      <p:sp>
        <p:nvSpPr>
          <p:cNvPr id="274" name="矩形 273"/>
          <p:cNvSpPr/>
          <p:nvPr/>
        </p:nvSpPr>
        <p:spPr bwMode="auto">
          <a:xfrm>
            <a:off x="1187624" y="4293096"/>
            <a:ext cx="7750896" cy="397105"/>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 name="圆角矩形 1"/>
          <p:cNvSpPr/>
          <p:nvPr/>
        </p:nvSpPr>
        <p:spPr bwMode="auto">
          <a:xfrm>
            <a:off x="251520" y="764704"/>
            <a:ext cx="792088" cy="5814546"/>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vert"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sz="2400" smtClean="0">
                <a:latin typeface="Arial" charset="0"/>
                <a:ea typeface="黑体" pitchFamily="2" charset="-122"/>
              </a:rPr>
              <a:t>	Microstaion+projectwise</a:t>
            </a:r>
            <a:endParaRPr kumimoji="0" lang="zh-CN" altLang="en-US" sz="2400" b="0" i="0" u="none" strike="noStrike" cap="none" normalizeH="0" baseline="0" smtClean="0">
              <a:ln>
                <a:noFill/>
              </a:ln>
              <a:solidFill>
                <a:schemeClr val="tx1"/>
              </a:solidFill>
              <a:effectLst/>
              <a:latin typeface="Arial" charset="0"/>
              <a:ea typeface="黑体" pitchFamily="2" charset="-122"/>
            </a:endParaRPr>
          </a:p>
        </p:txBody>
      </p:sp>
      <p:grpSp>
        <p:nvGrpSpPr>
          <p:cNvPr id="217" name="组合 216"/>
          <p:cNvGrpSpPr/>
          <p:nvPr/>
        </p:nvGrpSpPr>
        <p:grpSpPr>
          <a:xfrm>
            <a:off x="1218056" y="764705"/>
            <a:ext cx="7716001" cy="2191648"/>
            <a:chOff x="1218056" y="764704"/>
            <a:chExt cx="7716001" cy="2448271"/>
          </a:xfrm>
          <a:solidFill>
            <a:schemeClr val="accent3">
              <a:lumMod val="20000"/>
              <a:lumOff val="80000"/>
            </a:schemeClr>
          </a:solidFill>
        </p:grpSpPr>
        <p:sp>
          <p:nvSpPr>
            <p:cNvPr id="214" name="矩形 213"/>
            <p:cNvSpPr/>
            <p:nvPr/>
          </p:nvSpPr>
          <p:spPr bwMode="auto">
            <a:xfrm>
              <a:off x="1218056" y="764704"/>
              <a:ext cx="7716001" cy="2448271"/>
            </a:xfrm>
            <a:prstGeom prst="rect">
              <a:avLst/>
            </a:prstGeom>
            <a:grp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3" name="组合 2"/>
            <p:cNvGrpSpPr/>
            <p:nvPr/>
          </p:nvGrpSpPr>
          <p:grpSpPr>
            <a:xfrm>
              <a:off x="1403648" y="836712"/>
              <a:ext cx="6624737" cy="2215087"/>
              <a:chOff x="251519" y="3429000"/>
              <a:chExt cx="6624737" cy="2009369"/>
            </a:xfrm>
            <a:grpFill/>
          </p:grpSpPr>
          <p:grpSp>
            <p:nvGrpSpPr>
              <p:cNvPr id="4" name="组合 3"/>
              <p:cNvGrpSpPr/>
              <p:nvPr/>
            </p:nvGrpSpPr>
            <p:grpSpPr>
              <a:xfrm>
                <a:off x="251519" y="3429000"/>
                <a:ext cx="6624737" cy="2009369"/>
                <a:chOff x="251519" y="3429000"/>
                <a:chExt cx="6624737" cy="2009369"/>
              </a:xfrm>
              <a:grpFill/>
            </p:grpSpPr>
            <p:sp>
              <p:nvSpPr>
                <p:cNvPr id="6" name="矩形 5"/>
                <p:cNvSpPr/>
                <p:nvPr/>
              </p:nvSpPr>
              <p:spPr bwMode="auto">
                <a:xfrm>
                  <a:off x="251519" y="3753036"/>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latin typeface="Arial" charset="0"/>
                      <a:ea typeface="黑体" pitchFamily="2" charset="-122"/>
                    </a:rPr>
                    <a:t>厂房几何</a:t>
                  </a:r>
                  <a:endParaRPr lang="en-US" altLang="zh-CN" sz="1100" smtClean="0">
                    <a:latin typeface="Arial" charset="0"/>
                    <a:ea typeface="黑体" pitchFamily="2" charset="-122"/>
                  </a:endParaRPr>
                </a:p>
                <a:p>
                  <a:r>
                    <a:rPr lang="zh-CN" altLang="en-US" sz="1100" smtClean="0">
                      <a:latin typeface="Arial" charset="0"/>
                      <a:ea typeface="黑体" pitchFamily="2" charset="-122"/>
                    </a:rPr>
                    <a:t>模型</a:t>
                  </a:r>
                  <a:r>
                    <a:rPr lang="zh-CN" altLang="en-US" sz="1100">
                      <a:latin typeface="Arial" charset="0"/>
                      <a:ea typeface="黑体" pitchFamily="2" charset="-122"/>
                    </a:rPr>
                    <a:t>处理</a:t>
                  </a:r>
                </a:p>
              </p:txBody>
            </p:sp>
            <p:sp>
              <p:nvSpPr>
                <p:cNvPr id="7" name="矩形 6"/>
                <p:cNvSpPr/>
                <p:nvPr/>
              </p:nvSpPr>
              <p:spPr bwMode="auto">
                <a:xfrm>
                  <a:off x="1115616" y="3753036"/>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计算</a:t>
                  </a:r>
                  <a:r>
                    <a:rPr lang="zh-CN" altLang="en-US" sz="1100" smtClean="0"/>
                    <a:t>网格</a:t>
                  </a:r>
                  <a:endParaRPr lang="en-US" altLang="zh-CN" sz="1100" smtClean="0"/>
                </a:p>
                <a:p>
                  <a:r>
                    <a:rPr lang="zh-CN" altLang="en-US" sz="1100" smtClean="0"/>
                    <a:t>建模</a:t>
                  </a:r>
                  <a:endParaRPr lang="zh-CN" altLang="en-US" sz="1100"/>
                </a:p>
              </p:txBody>
            </p:sp>
            <p:cxnSp>
              <p:nvCxnSpPr>
                <p:cNvPr id="8" name="肘形连接符 7"/>
                <p:cNvCxnSpPr>
                  <a:stCxn id="6" idx="3"/>
                  <a:endCxn id="7" idx="1"/>
                </p:cNvCxnSpPr>
                <p:nvPr/>
              </p:nvCxnSpPr>
              <p:spPr bwMode="auto">
                <a:xfrm>
                  <a:off x="959112" y="3915054"/>
                  <a:ext cx="156504" cy="12700"/>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0" name="矩形 9"/>
                <p:cNvSpPr/>
                <p:nvPr/>
              </p:nvSpPr>
              <p:spPr bwMode="auto">
                <a:xfrm>
                  <a:off x="1727683" y="4363390"/>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网格模型输出</a:t>
                  </a:r>
                  <a:endParaRPr lang="zh-CN" altLang="en-US" sz="1100"/>
                </a:p>
              </p:txBody>
            </p:sp>
            <p:cxnSp>
              <p:nvCxnSpPr>
                <p:cNvPr id="11" name="肘形连接符 10"/>
                <p:cNvCxnSpPr>
                  <a:stCxn id="7" idx="2"/>
                  <a:endCxn id="10" idx="1"/>
                </p:cNvCxnSpPr>
                <p:nvPr/>
              </p:nvCxnSpPr>
              <p:spPr bwMode="auto">
                <a:xfrm rot="16200000" flipH="1">
                  <a:off x="1374380" y="4172105"/>
                  <a:ext cx="448336" cy="258270"/>
                </a:xfrm>
                <a:prstGeom prst="bentConnector2">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2" name="矩形 11"/>
                <p:cNvSpPr/>
                <p:nvPr/>
              </p:nvSpPr>
              <p:spPr bwMode="auto">
                <a:xfrm>
                  <a:off x="4211960" y="3802677"/>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工况组合</a:t>
                  </a:r>
                  <a:endParaRPr lang="en-US" altLang="zh-CN" sz="1100" smtClean="0"/>
                </a:p>
                <a:p>
                  <a:r>
                    <a:rPr lang="zh-CN" altLang="en-US" sz="1100" smtClean="0"/>
                    <a:t>及后处理</a:t>
                  </a:r>
                  <a:endParaRPr lang="zh-CN" altLang="en-US" sz="1100"/>
                </a:p>
              </p:txBody>
            </p:sp>
            <p:sp>
              <p:nvSpPr>
                <p:cNvPr id="13" name="矩形 12"/>
                <p:cNvSpPr/>
                <p:nvPr/>
              </p:nvSpPr>
              <p:spPr bwMode="auto">
                <a:xfrm>
                  <a:off x="5148064" y="3658661"/>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计算书</a:t>
                  </a:r>
                  <a:endParaRPr lang="en-US" altLang="zh-CN" sz="1100" smtClean="0"/>
                </a:p>
                <a:p>
                  <a:r>
                    <a:rPr lang="zh-CN" altLang="en-US" sz="1100" smtClean="0"/>
                    <a:t>创建</a:t>
                  </a:r>
                  <a:endParaRPr lang="en-US" altLang="zh-CN" sz="1100" smtClean="0"/>
                </a:p>
              </p:txBody>
            </p:sp>
            <p:sp>
              <p:nvSpPr>
                <p:cNvPr id="14" name="矩形 13"/>
                <p:cNvSpPr/>
                <p:nvPr/>
              </p:nvSpPr>
              <p:spPr bwMode="auto">
                <a:xfrm>
                  <a:off x="5148064" y="4148984"/>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数据信息</a:t>
                  </a:r>
                  <a:endParaRPr lang="en-US" altLang="zh-CN" sz="1100" smtClean="0"/>
                </a:p>
                <a:p>
                  <a:r>
                    <a:rPr lang="zh-CN" altLang="en-US" sz="1100" smtClean="0"/>
                    <a:t>输出</a:t>
                  </a:r>
                  <a:endParaRPr lang="en-US" altLang="zh-CN" sz="1100" smtClean="0"/>
                </a:p>
              </p:txBody>
            </p:sp>
            <p:sp>
              <p:nvSpPr>
                <p:cNvPr id="15" name="菱形 14"/>
                <p:cNvSpPr/>
                <p:nvPr/>
              </p:nvSpPr>
              <p:spPr bwMode="auto">
                <a:xfrm>
                  <a:off x="6012160" y="3681028"/>
                  <a:ext cx="864096" cy="324036"/>
                </a:xfrm>
                <a:prstGeom prst="diamond">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计算书</a:t>
                  </a:r>
                  <a:endParaRPr lang="en-US" altLang="zh-CN" sz="1100" smtClean="0"/>
                </a:p>
                <a:p>
                  <a:r>
                    <a:rPr lang="zh-CN" altLang="en-US" sz="1100" smtClean="0"/>
                    <a:t>审核发布</a:t>
                  </a:r>
                  <a:endParaRPr lang="zh-CN" altLang="en-US" sz="1100"/>
                </a:p>
              </p:txBody>
            </p:sp>
            <p:cxnSp>
              <p:nvCxnSpPr>
                <p:cNvPr id="16" name="肘形连接符 15"/>
                <p:cNvCxnSpPr>
                  <a:stCxn id="25" idx="3"/>
                  <a:endCxn id="12" idx="1"/>
                </p:cNvCxnSpPr>
                <p:nvPr/>
              </p:nvCxnSpPr>
              <p:spPr bwMode="auto">
                <a:xfrm>
                  <a:off x="3923928" y="3515583"/>
                  <a:ext cx="288032" cy="449112"/>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7" name="肘形连接符 16"/>
                <p:cNvCxnSpPr>
                  <a:stCxn id="26" idx="3"/>
                  <a:endCxn id="12" idx="1"/>
                </p:cNvCxnSpPr>
                <p:nvPr/>
              </p:nvCxnSpPr>
              <p:spPr bwMode="auto">
                <a:xfrm>
                  <a:off x="3923928" y="3767611"/>
                  <a:ext cx="288032" cy="197084"/>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8" name="肘形连接符 17"/>
                <p:cNvCxnSpPr>
                  <a:stCxn id="27" idx="3"/>
                  <a:endCxn id="12" idx="1"/>
                </p:cNvCxnSpPr>
                <p:nvPr/>
              </p:nvCxnSpPr>
              <p:spPr bwMode="auto">
                <a:xfrm flipV="1">
                  <a:off x="3923928" y="3964695"/>
                  <a:ext cx="288032" cy="49642"/>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9" name="肘形连接符 18"/>
                <p:cNvCxnSpPr>
                  <a:stCxn id="28" idx="3"/>
                  <a:endCxn id="12" idx="1"/>
                </p:cNvCxnSpPr>
                <p:nvPr/>
              </p:nvCxnSpPr>
              <p:spPr bwMode="auto">
                <a:xfrm flipV="1">
                  <a:off x="3923928" y="3964695"/>
                  <a:ext cx="288032" cy="292397"/>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0" name="肘形连接符 19"/>
                <p:cNvCxnSpPr>
                  <a:stCxn id="29" idx="3"/>
                  <a:endCxn id="12" idx="1"/>
                </p:cNvCxnSpPr>
                <p:nvPr/>
              </p:nvCxnSpPr>
              <p:spPr bwMode="auto">
                <a:xfrm flipV="1">
                  <a:off x="3923928" y="3964695"/>
                  <a:ext cx="288032" cy="527265"/>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1" name="肘形连接符 20"/>
                <p:cNvCxnSpPr>
                  <a:stCxn id="30" idx="3"/>
                  <a:endCxn id="12" idx="1"/>
                </p:cNvCxnSpPr>
                <p:nvPr/>
              </p:nvCxnSpPr>
              <p:spPr bwMode="auto">
                <a:xfrm flipV="1">
                  <a:off x="3923928" y="3964695"/>
                  <a:ext cx="288032" cy="739020"/>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2" name="肘形连接符 21"/>
                <p:cNvCxnSpPr>
                  <a:stCxn id="31" idx="3"/>
                  <a:endCxn id="12" idx="1"/>
                </p:cNvCxnSpPr>
                <p:nvPr/>
              </p:nvCxnSpPr>
              <p:spPr bwMode="auto">
                <a:xfrm flipV="1">
                  <a:off x="3923928" y="3964695"/>
                  <a:ext cx="288032" cy="955044"/>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3" name="肘形连接符 22"/>
                <p:cNvCxnSpPr>
                  <a:stCxn id="32" idx="3"/>
                  <a:endCxn id="12" idx="1"/>
                </p:cNvCxnSpPr>
                <p:nvPr/>
              </p:nvCxnSpPr>
              <p:spPr bwMode="auto">
                <a:xfrm flipV="1">
                  <a:off x="3923928" y="3964695"/>
                  <a:ext cx="288032" cy="1171068"/>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4" name="肘形连接符 23"/>
                <p:cNvCxnSpPr>
                  <a:stCxn id="33" idx="3"/>
                  <a:endCxn id="12" idx="1"/>
                </p:cNvCxnSpPr>
                <p:nvPr/>
              </p:nvCxnSpPr>
              <p:spPr bwMode="auto">
                <a:xfrm flipV="1">
                  <a:off x="3923928" y="3964695"/>
                  <a:ext cx="288032" cy="1387092"/>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25" name="矩形 24"/>
                <p:cNvSpPr/>
                <p:nvPr/>
              </p:nvSpPr>
              <p:spPr bwMode="auto">
                <a:xfrm>
                  <a:off x="2915816" y="3429000"/>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结构</a:t>
                  </a:r>
                  <a:r>
                    <a:rPr lang="zh-CN" altLang="en-US" sz="1100" smtClean="0"/>
                    <a:t>自重工况</a:t>
                  </a:r>
                  <a:endParaRPr lang="zh-CN" altLang="en-US" sz="1100"/>
                </a:p>
              </p:txBody>
            </p:sp>
            <p:sp>
              <p:nvSpPr>
                <p:cNvPr id="26" name="矩形 25"/>
                <p:cNvSpPr/>
                <p:nvPr/>
              </p:nvSpPr>
              <p:spPr bwMode="auto">
                <a:xfrm>
                  <a:off x="2915816" y="3681028"/>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屋面恒</a:t>
                  </a:r>
                  <a:r>
                    <a:rPr lang="zh-CN" altLang="en-US" sz="1100" smtClean="0"/>
                    <a:t>荷载工况</a:t>
                  </a:r>
                  <a:endParaRPr lang="zh-CN" altLang="en-US" sz="1100"/>
                </a:p>
              </p:txBody>
            </p:sp>
            <p:sp>
              <p:nvSpPr>
                <p:cNvPr id="27" name="矩形 26"/>
                <p:cNvSpPr/>
                <p:nvPr/>
              </p:nvSpPr>
              <p:spPr bwMode="auto">
                <a:xfrm>
                  <a:off x="2915816" y="3927754"/>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屋面活荷载工况</a:t>
                  </a:r>
                  <a:endParaRPr lang="zh-CN" altLang="en-US" sz="1100"/>
                </a:p>
              </p:txBody>
            </p:sp>
            <p:sp>
              <p:nvSpPr>
                <p:cNvPr id="28" name="矩形 27"/>
                <p:cNvSpPr/>
                <p:nvPr/>
              </p:nvSpPr>
              <p:spPr bwMode="auto">
                <a:xfrm>
                  <a:off x="2915816" y="4170509"/>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楼面活荷载工况</a:t>
                  </a:r>
                  <a:endParaRPr lang="zh-CN" altLang="en-US" sz="1100"/>
                </a:p>
              </p:txBody>
            </p:sp>
            <p:sp>
              <p:nvSpPr>
                <p:cNvPr id="29" name="矩形 28"/>
                <p:cNvSpPr/>
                <p:nvPr/>
              </p:nvSpPr>
              <p:spPr bwMode="auto">
                <a:xfrm>
                  <a:off x="2915816" y="4405377"/>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吊车荷载工况</a:t>
                  </a:r>
                  <a:endParaRPr lang="zh-CN" altLang="en-US" sz="1100"/>
                </a:p>
              </p:txBody>
            </p:sp>
            <p:sp>
              <p:nvSpPr>
                <p:cNvPr id="30" name="矩形 29"/>
                <p:cNvSpPr/>
                <p:nvPr/>
              </p:nvSpPr>
              <p:spPr bwMode="auto">
                <a:xfrm>
                  <a:off x="2915816" y="4617132"/>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风荷载工况</a:t>
                  </a:r>
                  <a:endParaRPr lang="zh-CN" altLang="en-US" sz="1100"/>
                </a:p>
              </p:txBody>
            </p:sp>
            <p:sp>
              <p:nvSpPr>
                <p:cNvPr id="31" name="矩形 30"/>
                <p:cNvSpPr/>
                <p:nvPr/>
              </p:nvSpPr>
              <p:spPr bwMode="auto">
                <a:xfrm>
                  <a:off x="2915816" y="4833156"/>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温度作用工况</a:t>
                  </a:r>
                  <a:endParaRPr lang="zh-CN" altLang="en-US" sz="1100"/>
                </a:p>
              </p:txBody>
            </p:sp>
            <p:sp>
              <p:nvSpPr>
                <p:cNvPr id="32" name="矩形 31"/>
                <p:cNvSpPr/>
                <p:nvPr/>
              </p:nvSpPr>
              <p:spPr bwMode="auto">
                <a:xfrm>
                  <a:off x="2915816" y="5049180"/>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设计洪水位工况</a:t>
                  </a:r>
                  <a:endParaRPr lang="zh-CN" altLang="en-US" sz="1100"/>
                </a:p>
              </p:txBody>
            </p:sp>
            <p:sp>
              <p:nvSpPr>
                <p:cNvPr id="33" name="矩形 32"/>
                <p:cNvSpPr/>
                <p:nvPr/>
              </p:nvSpPr>
              <p:spPr bwMode="auto">
                <a:xfrm>
                  <a:off x="2915816" y="5265204"/>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校核</a:t>
                  </a:r>
                  <a:r>
                    <a:rPr lang="zh-CN" altLang="en-US" sz="1100" smtClean="0"/>
                    <a:t>洪水位工况</a:t>
                  </a:r>
                  <a:endParaRPr lang="zh-CN" altLang="en-US" sz="1100"/>
                </a:p>
              </p:txBody>
            </p:sp>
            <p:sp>
              <p:nvSpPr>
                <p:cNvPr id="34" name="矩形 33"/>
                <p:cNvSpPr/>
                <p:nvPr/>
              </p:nvSpPr>
              <p:spPr bwMode="auto">
                <a:xfrm>
                  <a:off x="1979712" y="3753036"/>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荷载计算</a:t>
                  </a:r>
                  <a:endParaRPr lang="zh-CN" altLang="en-US" sz="1100"/>
                </a:p>
              </p:txBody>
            </p:sp>
            <p:cxnSp>
              <p:nvCxnSpPr>
                <p:cNvPr id="35" name="肘形连接符 34"/>
                <p:cNvCxnSpPr>
                  <a:stCxn id="7" idx="3"/>
                  <a:endCxn id="34" idx="1"/>
                </p:cNvCxnSpPr>
                <p:nvPr/>
              </p:nvCxnSpPr>
              <p:spPr bwMode="auto">
                <a:xfrm>
                  <a:off x="1823209" y="3915054"/>
                  <a:ext cx="156503" cy="12700"/>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6" name="肘形连接符 35"/>
                <p:cNvCxnSpPr>
                  <a:stCxn id="34" idx="3"/>
                  <a:endCxn id="25" idx="1"/>
                </p:cNvCxnSpPr>
                <p:nvPr/>
              </p:nvCxnSpPr>
              <p:spPr bwMode="auto">
                <a:xfrm flipV="1">
                  <a:off x="2687305" y="3515583"/>
                  <a:ext cx="228511" cy="399471"/>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7" name="肘形连接符 36"/>
                <p:cNvCxnSpPr>
                  <a:stCxn id="34" idx="3"/>
                  <a:endCxn id="26" idx="1"/>
                </p:cNvCxnSpPr>
                <p:nvPr/>
              </p:nvCxnSpPr>
              <p:spPr bwMode="auto">
                <a:xfrm flipV="1">
                  <a:off x="2687305" y="3767611"/>
                  <a:ext cx="228511" cy="147443"/>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8" name="肘形连接符 37"/>
                <p:cNvCxnSpPr>
                  <a:stCxn id="34" idx="3"/>
                  <a:endCxn id="27" idx="1"/>
                </p:cNvCxnSpPr>
                <p:nvPr/>
              </p:nvCxnSpPr>
              <p:spPr bwMode="auto">
                <a:xfrm>
                  <a:off x="2687305" y="3915054"/>
                  <a:ext cx="228511" cy="99283"/>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9" name="肘形连接符 38"/>
                <p:cNvCxnSpPr>
                  <a:stCxn id="34" idx="3"/>
                  <a:endCxn id="28" idx="1"/>
                </p:cNvCxnSpPr>
                <p:nvPr/>
              </p:nvCxnSpPr>
              <p:spPr bwMode="auto">
                <a:xfrm>
                  <a:off x="2687305" y="3915054"/>
                  <a:ext cx="228511" cy="342038"/>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0" name="肘形连接符 39"/>
                <p:cNvCxnSpPr>
                  <a:stCxn id="34" idx="3"/>
                  <a:endCxn id="29" idx="1"/>
                </p:cNvCxnSpPr>
                <p:nvPr/>
              </p:nvCxnSpPr>
              <p:spPr bwMode="auto">
                <a:xfrm>
                  <a:off x="2687305" y="3915054"/>
                  <a:ext cx="228511" cy="576906"/>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1" name="肘形连接符 40"/>
                <p:cNvCxnSpPr>
                  <a:stCxn id="34" idx="3"/>
                  <a:endCxn id="30" idx="1"/>
                </p:cNvCxnSpPr>
                <p:nvPr/>
              </p:nvCxnSpPr>
              <p:spPr bwMode="auto">
                <a:xfrm>
                  <a:off x="2687305" y="3915054"/>
                  <a:ext cx="228511" cy="788661"/>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2" name="肘形连接符 41"/>
                <p:cNvCxnSpPr>
                  <a:stCxn id="34" idx="3"/>
                  <a:endCxn id="31" idx="1"/>
                </p:cNvCxnSpPr>
                <p:nvPr/>
              </p:nvCxnSpPr>
              <p:spPr bwMode="auto">
                <a:xfrm>
                  <a:off x="2687305" y="3915054"/>
                  <a:ext cx="228511" cy="1004685"/>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3" name="肘形连接符 42"/>
                <p:cNvCxnSpPr>
                  <a:stCxn id="34" idx="3"/>
                  <a:endCxn id="32" idx="1"/>
                </p:cNvCxnSpPr>
                <p:nvPr/>
              </p:nvCxnSpPr>
              <p:spPr bwMode="auto">
                <a:xfrm>
                  <a:off x="2687305" y="3915054"/>
                  <a:ext cx="228511" cy="1220709"/>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4" name="肘形连接符 43"/>
                <p:cNvCxnSpPr>
                  <a:stCxn id="34" idx="3"/>
                </p:cNvCxnSpPr>
                <p:nvPr/>
              </p:nvCxnSpPr>
              <p:spPr bwMode="auto">
                <a:xfrm>
                  <a:off x="2687305" y="3915054"/>
                  <a:ext cx="228511" cy="1436733"/>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5" name="肘形连接符 44"/>
                <p:cNvCxnSpPr>
                  <a:stCxn id="12" idx="3"/>
                  <a:endCxn id="13" idx="1"/>
                </p:cNvCxnSpPr>
                <p:nvPr/>
              </p:nvCxnSpPr>
              <p:spPr bwMode="auto">
                <a:xfrm flipV="1">
                  <a:off x="4919553" y="3820679"/>
                  <a:ext cx="228511" cy="144016"/>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6" name="肘形连接符 45"/>
                <p:cNvCxnSpPr>
                  <a:stCxn id="12" idx="3"/>
                  <a:endCxn id="14" idx="1"/>
                </p:cNvCxnSpPr>
                <p:nvPr/>
              </p:nvCxnSpPr>
              <p:spPr bwMode="auto">
                <a:xfrm>
                  <a:off x="4919553" y="3964695"/>
                  <a:ext cx="228511" cy="346307"/>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7" name="肘形连接符 46"/>
                <p:cNvCxnSpPr>
                  <a:stCxn id="13" idx="3"/>
                  <a:endCxn id="15" idx="1"/>
                </p:cNvCxnSpPr>
                <p:nvPr/>
              </p:nvCxnSpPr>
              <p:spPr bwMode="auto">
                <a:xfrm>
                  <a:off x="5855657" y="3820679"/>
                  <a:ext cx="156503" cy="22367"/>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grpSp>
          <p:pic>
            <p:nvPicPr>
              <p:cNvPr id="5" name="Picture 20" descr="j0433944[1]"/>
              <p:cNvPicPr>
                <a:picLocks noChangeAspect="1" noChangeArrowheads="1"/>
              </p:cNvPicPr>
              <p:nvPr/>
            </p:nvPicPr>
            <p:blipFill>
              <a:blip r:embed="rId2" cstate="print"/>
              <a:srcRect/>
              <a:stretch>
                <a:fillRect/>
              </a:stretch>
            </p:blipFill>
            <p:spPr bwMode="auto">
              <a:xfrm>
                <a:off x="368213" y="4184038"/>
                <a:ext cx="474203" cy="474203"/>
              </a:xfrm>
              <a:prstGeom prst="rect">
                <a:avLst/>
              </a:prstGeom>
              <a:grpFill/>
              <a:ln w="9525">
                <a:noFill/>
                <a:miter lim="800000"/>
                <a:headEnd/>
                <a:tailEnd/>
              </a:ln>
            </p:spPr>
          </p:pic>
        </p:grpSp>
      </p:grpSp>
      <p:sp>
        <p:nvSpPr>
          <p:cNvPr id="77" name="标题 1"/>
          <p:cNvSpPr txBox="1">
            <a:spLocks/>
          </p:cNvSpPr>
          <p:nvPr/>
        </p:nvSpPr>
        <p:spPr>
          <a:xfrm>
            <a:off x="169068" y="335930"/>
            <a:ext cx="6707188" cy="716806"/>
          </a:xfrm>
          <a:prstGeom prst="rect">
            <a:avLst/>
          </a:prstGeom>
        </p:spPr>
        <p:txBody>
          <a:bodyPr/>
          <a:lstStyle>
            <a:lvl1pPr algn="l" rtl="0" eaLnBrk="0" fontAlgn="base" hangingPunct="0">
              <a:spcBef>
                <a:spcPct val="0"/>
              </a:spcBef>
              <a:spcAft>
                <a:spcPct val="0"/>
              </a:spcAft>
              <a:defRPr sz="2500">
                <a:solidFill>
                  <a:schemeClr val="tx1"/>
                </a:solidFill>
                <a:latin typeface="+mj-lt"/>
                <a:ea typeface="+mj-ea"/>
                <a:cs typeface="+mj-cs"/>
              </a:defRPr>
            </a:lvl1pPr>
            <a:lvl2pPr algn="l" rtl="0" eaLnBrk="0" fontAlgn="base" hangingPunct="0">
              <a:spcBef>
                <a:spcPct val="0"/>
              </a:spcBef>
              <a:spcAft>
                <a:spcPct val="0"/>
              </a:spcAft>
              <a:defRPr sz="2500">
                <a:solidFill>
                  <a:schemeClr val="tx1"/>
                </a:solidFill>
                <a:latin typeface="Arial" charset="0"/>
                <a:ea typeface="黑体" pitchFamily="2" charset="-122"/>
              </a:defRPr>
            </a:lvl2pPr>
            <a:lvl3pPr algn="l" rtl="0" eaLnBrk="0" fontAlgn="base" hangingPunct="0">
              <a:spcBef>
                <a:spcPct val="0"/>
              </a:spcBef>
              <a:spcAft>
                <a:spcPct val="0"/>
              </a:spcAft>
              <a:defRPr sz="2500">
                <a:solidFill>
                  <a:schemeClr val="tx1"/>
                </a:solidFill>
                <a:latin typeface="Arial" charset="0"/>
                <a:ea typeface="黑体" pitchFamily="2" charset="-122"/>
              </a:defRPr>
            </a:lvl3pPr>
            <a:lvl4pPr algn="l" rtl="0" eaLnBrk="0" fontAlgn="base" hangingPunct="0">
              <a:spcBef>
                <a:spcPct val="0"/>
              </a:spcBef>
              <a:spcAft>
                <a:spcPct val="0"/>
              </a:spcAft>
              <a:defRPr sz="2500">
                <a:solidFill>
                  <a:schemeClr val="tx1"/>
                </a:solidFill>
                <a:latin typeface="Arial" charset="0"/>
                <a:ea typeface="黑体" pitchFamily="2" charset="-122"/>
              </a:defRPr>
            </a:lvl4pPr>
            <a:lvl5pPr algn="l" rtl="0" eaLnBrk="0" fontAlgn="base" hangingPunct="0">
              <a:spcBef>
                <a:spcPct val="0"/>
              </a:spcBef>
              <a:spcAft>
                <a:spcPct val="0"/>
              </a:spcAft>
              <a:defRPr sz="2500">
                <a:solidFill>
                  <a:schemeClr val="tx1"/>
                </a:solidFill>
                <a:latin typeface="Arial" charset="0"/>
                <a:ea typeface="黑体" pitchFamily="2" charset="-122"/>
              </a:defRPr>
            </a:lvl5pPr>
            <a:lvl6pPr marL="457200" algn="l" rtl="0" fontAlgn="base">
              <a:spcBef>
                <a:spcPct val="0"/>
              </a:spcBef>
              <a:spcAft>
                <a:spcPct val="0"/>
              </a:spcAft>
              <a:defRPr sz="2500">
                <a:solidFill>
                  <a:schemeClr val="tx1"/>
                </a:solidFill>
                <a:latin typeface="Arial" charset="0"/>
                <a:ea typeface="黑体" pitchFamily="2" charset="-122"/>
              </a:defRPr>
            </a:lvl6pPr>
            <a:lvl7pPr marL="914400" algn="l" rtl="0" fontAlgn="base">
              <a:spcBef>
                <a:spcPct val="0"/>
              </a:spcBef>
              <a:spcAft>
                <a:spcPct val="0"/>
              </a:spcAft>
              <a:defRPr sz="2500">
                <a:solidFill>
                  <a:schemeClr val="tx1"/>
                </a:solidFill>
                <a:latin typeface="Arial" charset="0"/>
                <a:ea typeface="黑体" pitchFamily="2" charset="-122"/>
              </a:defRPr>
            </a:lvl7pPr>
            <a:lvl8pPr marL="1371600" algn="l" rtl="0" fontAlgn="base">
              <a:spcBef>
                <a:spcPct val="0"/>
              </a:spcBef>
              <a:spcAft>
                <a:spcPct val="0"/>
              </a:spcAft>
              <a:defRPr sz="2500">
                <a:solidFill>
                  <a:schemeClr val="tx1"/>
                </a:solidFill>
                <a:latin typeface="Arial" charset="0"/>
                <a:ea typeface="黑体" pitchFamily="2" charset="-122"/>
              </a:defRPr>
            </a:lvl8pPr>
            <a:lvl9pPr marL="1828800" algn="l" rtl="0" fontAlgn="base">
              <a:spcBef>
                <a:spcPct val="0"/>
              </a:spcBef>
              <a:spcAft>
                <a:spcPct val="0"/>
              </a:spcAft>
              <a:defRPr sz="2500">
                <a:solidFill>
                  <a:schemeClr val="tx1"/>
                </a:solidFill>
                <a:latin typeface="Arial" charset="0"/>
                <a:ea typeface="黑体" pitchFamily="2" charset="-122"/>
              </a:defRPr>
            </a:lvl9pPr>
          </a:lstStyle>
          <a:p>
            <a:r>
              <a:rPr lang="zh-CN" altLang="en-US" dirty="0">
                <a:solidFill>
                  <a:schemeClr val="bg1"/>
                </a:solidFill>
              </a:rPr>
              <a:t>与</a:t>
            </a:r>
            <a:r>
              <a:rPr lang="zh-CN" altLang="en-US" dirty="0" smtClean="0">
                <a:solidFill>
                  <a:schemeClr val="bg1"/>
                </a:solidFill>
              </a:rPr>
              <a:t>三维设计体系集成的计算仿真平台</a:t>
            </a:r>
            <a:endParaRPr lang="zh-CN" altLang="en-US" dirty="0">
              <a:solidFill>
                <a:schemeClr val="bg1"/>
              </a:solidFill>
            </a:endParaRPr>
          </a:p>
        </p:txBody>
      </p:sp>
      <p:grpSp>
        <p:nvGrpSpPr>
          <p:cNvPr id="146" name="组合 145"/>
          <p:cNvGrpSpPr/>
          <p:nvPr/>
        </p:nvGrpSpPr>
        <p:grpSpPr>
          <a:xfrm>
            <a:off x="1181953" y="2996952"/>
            <a:ext cx="7750896" cy="1224136"/>
            <a:chOff x="441128" y="2420888"/>
            <a:chExt cx="8019304" cy="1224136"/>
          </a:xfrm>
        </p:grpSpPr>
        <p:sp>
          <p:nvSpPr>
            <p:cNvPr id="147" name="矩形 146"/>
            <p:cNvSpPr/>
            <p:nvPr/>
          </p:nvSpPr>
          <p:spPr bwMode="auto">
            <a:xfrm>
              <a:off x="441128" y="2420888"/>
              <a:ext cx="8019304" cy="1224136"/>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48" name="矩形 147"/>
            <p:cNvSpPr/>
            <p:nvPr/>
          </p:nvSpPr>
          <p:spPr bwMode="auto">
            <a:xfrm>
              <a:off x="693155" y="2708920"/>
              <a:ext cx="707593"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latin typeface="Arial" charset="0"/>
                  <a:ea typeface="黑体" pitchFamily="2" charset="-122"/>
                </a:rPr>
                <a:t>机墩几何</a:t>
              </a:r>
              <a:endParaRPr lang="en-US" altLang="zh-CN" sz="1100" smtClean="0">
                <a:latin typeface="Arial" charset="0"/>
                <a:ea typeface="黑体" pitchFamily="2" charset="-122"/>
              </a:endParaRPr>
            </a:p>
            <a:p>
              <a:r>
                <a:rPr lang="zh-CN" altLang="en-US" sz="1100" smtClean="0">
                  <a:latin typeface="Arial" charset="0"/>
                  <a:ea typeface="黑体" pitchFamily="2" charset="-122"/>
                </a:rPr>
                <a:t>模型</a:t>
              </a:r>
              <a:r>
                <a:rPr lang="zh-CN" altLang="en-US" sz="1100">
                  <a:latin typeface="Arial" charset="0"/>
                  <a:ea typeface="黑体" pitchFamily="2" charset="-122"/>
                </a:rPr>
                <a:t>处理</a:t>
              </a:r>
            </a:p>
          </p:txBody>
        </p:sp>
        <p:sp>
          <p:nvSpPr>
            <p:cNvPr id="149" name="矩形 148"/>
            <p:cNvSpPr/>
            <p:nvPr/>
          </p:nvSpPr>
          <p:spPr bwMode="auto">
            <a:xfrm>
              <a:off x="1629259" y="2708920"/>
              <a:ext cx="707593"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计算</a:t>
              </a:r>
              <a:r>
                <a:rPr lang="zh-CN" altLang="en-US" sz="1100" smtClean="0"/>
                <a:t>网格</a:t>
              </a:r>
              <a:endParaRPr lang="en-US" altLang="zh-CN" sz="1100" smtClean="0"/>
            </a:p>
            <a:p>
              <a:r>
                <a:rPr lang="zh-CN" altLang="en-US" sz="1100" smtClean="0"/>
                <a:t>建模</a:t>
              </a:r>
              <a:endParaRPr lang="zh-CN" altLang="en-US" sz="1100"/>
            </a:p>
          </p:txBody>
        </p:sp>
        <p:cxnSp>
          <p:nvCxnSpPr>
            <p:cNvPr id="150" name="肘形连接符 149"/>
            <p:cNvCxnSpPr>
              <a:stCxn id="148" idx="3"/>
              <a:endCxn id="149" idx="1"/>
            </p:cNvCxnSpPr>
            <p:nvPr/>
          </p:nvCxnSpPr>
          <p:spPr bwMode="auto">
            <a:xfrm>
              <a:off x="1400748" y="2870938"/>
              <a:ext cx="228511" cy="12700"/>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51" name="矩形 150"/>
            <p:cNvSpPr/>
            <p:nvPr/>
          </p:nvSpPr>
          <p:spPr bwMode="auto">
            <a:xfrm>
              <a:off x="1917292" y="3167012"/>
              <a:ext cx="707593"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网格模型输出</a:t>
              </a:r>
              <a:endParaRPr lang="zh-CN" altLang="en-US" sz="1100"/>
            </a:p>
          </p:txBody>
        </p:sp>
        <p:cxnSp>
          <p:nvCxnSpPr>
            <p:cNvPr id="152" name="肘形连接符 151"/>
            <p:cNvCxnSpPr>
              <a:stCxn id="149" idx="2"/>
              <a:endCxn id="151" idx="1"/>
            </p:cNvCxnSpPr>
            <p:nvPr/>
          </p:nvCxnSpPr>
          <p:spPr bwMode="auto">
            <a:xfrm rot="5400000">
              <a:off x="1802137" y="3148111"/>
              <a:ext cx="296074" cy="65764"/>
            </a:xfrm>
            <a:prstGeom prst="bentConnector4">
              <a:avLst>
                <a:gd name="adj1" fmla="val 22639"/>
                <a:gd name="adj2" fmla="val 447607"/>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53" name="矩形 152"/>
            <p:cNvSpPr/>
            <p:nvPr/>
          </p:nvSpPr>
          <p:spPr bwMode="auto">
            <a:xfrm>
              <a:off x="5733716" y="2726922"/>
              <a:ext cx="707593"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工况组合</a:t>
              </a:r>
              <a:endParaRPr lang="en-US" altLang="zh-CN" sz="1100" smtClean="0"/>
            </a:p>
            <a:p>
              <a:r>
                <a:rPr lang="zh-CN" altLang="en-US" sz="1100" smtClean="0"/>
                <a:t>及后处理</a:t>
              </a:r>
              <a:endParaRPr lang="zh-CN" altLang="en-US" sz="1100"/>
            </a:p>
          </p:txBody>
        </p:sp>
        <p:sp>
          <p:nvSpPr>
            <p:cNvPr id="154" name="矩形 153"/>
            <p:cNvSpPr/>
            <p:nvPr/>
          </p:nvSpPr>
          <p:spPr bwMode="auto">
            <a:xfrm>
              <a:off x="6597812" y="2582906"/>
              <a:ext cx="707593"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计算书</a:t>
              </a:r>
              <a:endParaRPr lang="en-US" altLang="zh-CN" sz="1100" smtClean="0"/>
            </a:p>
            <a:p>
              <a:r>
                <a:rPr lang="zh-CN" altLang="en-US" sz="1100" smtClean="0"/>
                <a:t>创建</a:t>
              </a:r>
              <a:endParaRPr lang="en-US" altLang="zh-CN" sz="1100" smtClean="0"/>
            </a:p>
          </p:txBody>
        </p:sp>
        <p:sp>
          <p:nvSpPr>
            <p:cNvPr id="155" name="矩形 154"/>
            <p:cNvSpPr/>
            <p:nvPr/>
          </p:nvSpPr>
          <p:spPr bwMode="auto">
            <a:xfrm>
              <a:off x="6597812" y="3073229"/>
              <a:ext cx="707593"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数据信息</a:t>
              </a:r>
              <a:endParaRPr lang="en-US" altLang="zh-CN" sz="1100" smtClean="0"/>
            </a:p>
            <a:p>
              <a:r>
                <a:rPr lang="zh-CN" altLang="en-US" sz="1100" smtClean="0"/>
                <a:t>输出</a:t>
              </a:r>
              <a:endParaRPr lang="en-US" altLang="zh-CN" sz="1100" smtClean="0"/>
            </a:p>
          </p:txBody>
        </p:sp>
        <p:sp>
          <p:nvSpPr>
            <p:cNvPr id="156" name="菱形 155"/>
            <p:cNvSpPr/>
            <p:nvPr/>
          </p:nvSpPr>
          <p:spPr bwMode="auto">
            <a:xfrm>
              <a:off x="7461908" y="2816932"/>
              <a:ext cx="864096" cy="324036"/>
            </a:xfrm>
            <a:prstGeom prst="diamond">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计算书</a:t>
              </a:r>
              <a:endParaRPr lang="en-US" altLang="zh-CN" sz="1100" smtClean="0"/>
            </a:p>
            <a:p>
              <a:r>
                <a:rPr lang="zh-CN" altLang="en-US" sz="1100" smtClean="0"/>
                <a:t>审核发布</a:t>
              </a:r>
              <a:endParaRPr lang="zh-CN" altLang="en-US" sz="1100"/>
            </a:p>
          </p:txBody>
        </p:sp>
        <p:cxnSp>
          <p:nvCxnSpPr>
            <p:cNvPr id="157" name="肘形连接符 156"/>
            <p:cNvCxnSpPr>
              <a:stCxn id="160" idx="3"/>
              <a:endCxn id="153" idx="1"/>
            </p:cNvCxnSpPr>
            <p:nvPr/>
          </p:nvCxnSpPr>
          <p:spPr bwMode="auto">
            <a:xfrm>
              <a:off x="4462774" y="2656467"/>
              <a:ext cx="1270942" cy="232473"/>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58" name="肘形连接符 157"/>
            <p:cNvCxnSpPr>
              <a:stCxn id="161" idx="3"/>
              <a:endCxn id="153" idx="1"/>
            </p:cNvCxnSpPr>
            <p:nvPr/>
          </p:nvCxnSpPr>
          <p:spPr bwMode="auto">
            <a:xfrm flipV="1">
              <a:off x="4581588" y="2888940"/>
              <a:ext cx="1152128" cy="19555"/>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59" name="肘形连接符 158"/>
            <p:cNvCxnSpPr>
              <a:stCxn id="162" idx="3"/>
              <a:endCxn id="171" idx="1"/>
            </p:cNvCxnSpPr>
            <p:nvPr/>
          </p:nvCxnSpPr>
          <p:spPr bwMode="auto">
            <a:xfrm>
              <a:off x="4581588" y="3155221"/>
              <a:ext cx="108012" cy="12700"/>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60" name="矩形 159"/>
            <p:cNvSpPr/>
            <p:nvPr/>
          </p:nvSpPr>
          <p:spPr bwMode="auto">
            <a:xfrm>
              <a:off x="3526670" y="2564904"/>
              <a:ext cx="936104" cy="18312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结构</a:t>
              </a:r>
              <a:r>
                <a:rPr lang="zh-CN" altLang="en-US" sz="1100" smtClean="0"/>
                <a:t>自重工况</a:t>
              </a:r>
              <a:endParaRPr lang="zh-CN" altLang="en-US" sz="1100"/>
            </a:p>
          </p:txBody>
        </p:sp>
        <p:sp>
          <p:nvSpPr>
            <p:cNvPr id="161" name="矩形 160"/>
            <p:cNvSpPr/>
            <p:nvPr/>
          </p:nvSpPr>
          <p:spPr bwMode="auto">
            <a:xfrm>
              <a:off x="3645484" y="2816932"/>
              <a:ext cx="936104" cy="18312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水力荷载工况</a:t>
              </a:r>
              <a:endParaRPr lang="zh-CN" altLang="en-US" sz="1100"/>
            </a:p>
          </p:txBody>
        </p:sp>
        <p:sp>
          <p:nvSpPr>
            <p:cNvPr id="162" name="矩形 161"/>
            <p:cNvSpPr/>
            <p:nvPr/>
          </p:nvSpPr>
          <p:spPr bwMode="auto">
            <a:xfrm>
              <a:off x="3645484" y="3063658"/>
              <a:ext cx="936104" cy="18312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模态计算</a:t>
              </a:r>
              <a:endParaRPr lang="zh-CN" altLang="en-US" sz="1100"/>
            </a:p>
          </p:txBody>
        </p:sp>
        <p:sp>
          <p:nvSpPr>
            <p:cNvPr id="163" name="矩形 162"/>
            <p:cNvSpPr/>
            <p:nvPr/>
          </p:nvSpPr>
          <p:spPr bwMode="auto">
            <a:xfrm>
              <a:off x="2709380" y="2898900"/>
              <a:ext cx="707593"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荷载计算</a:t>
              </a:r>
              <a:endParaRPr lang="zh-CN" altLang="en-US" sz="1100"/>
            </a:p>
          </p:txBody>
        </p:sp>
        <p:cxnSp>
          <p:nvCxnSpPr>
            <p:cNvPr id="164" name="肘形连接符 163"/>
            <p:cNvCxnSpPr>
              <a:stCxn id="149" idx="3"/>
              <a:endCxn id="163" idx="1"/>
            </p:cNvCxnSpPr>
            <p:nvPr/>
          </p:nvCxnSpPr>
          <p:spPr bwMode="auto">
            <a:xfrm>
              <a:off x="2336852" y="2870938"/>
              <a:ext cx="372528" cy="189980"/>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65" name="肘形连接符 164"/>
            <p:cNvCxnSpPr>
              <a:stCxn id="163" idx="3"/>
              <a:endCxn id="160" idx="1"/>
            </p:cNvCxnSpPr>
            <p:nvPr/>
          </p:nvCxnSpPr>
          <p:spPr bwMode="auto">
            <a:xfrm flipV="1">
              <a:off x="3416973" y="2656467"/>
              <a:ext cx="109697" cy="404451"/>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66" name="肘形连接符 165"/>
            <p:cNvCxnSpPr>
              <a:stCxn id="163" idx="3"/>
              <a:endCxn id="161" idx="1"/>
            </p:cNvCxnSpPr>
            <p:nvPr/>
          </p:nvCxnSpPr>
          <p:spPr bwMode="auto">
            <a:xfrm flipV="1">
              <a:off x="3416973" y="2908495"/>
              <a:ext cx="228511" cy="152423"/>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67" name="肘形连接符 166"/>
            <p:cNvCxnSpPr>
              <a:stCxn id="163" idx="3"/>
              <a:endCxn id="162" idx="1"/>
            </p:cNvCxnSpPr>
            <p:nvPr/>
          </p:nvCxnSpPr>
          <p:spPr bwMode="auto">
            <a:xfrm>
              <a:off x="3416973" y="3060918"/>
              <a:ext cx="228511" cy="94303"/>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68" name="肘形连接符 167"/>
            <p:cNvCxnSpPr>
              <a:stCxn id="153" idx="3"/>
              <a:endCxn id="154" idx="1"/>
            </p:cNvCxnSpPr>
            <p:nvPr/>
          </p:nvCxnSpPr>
          <p:spPr bwMode="auto">
            <a:xfrm flipV="1">
              <a:off x="6441309" y="2744924"/>
              <a:ext cx="156503" cy="144016"/>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69" name="肘形连接符 168"/>
            <p:cNvCxnSpPr>
              <a:stCxn id="153" idx="3"/>
              <a:endCxn id="155" idx="1"/>
            </p:cNvCxnSpPr>
            <p:nvPr/>
          </p:nvCxnSpPr>
          <p:spPr bwMode="auto">
            <a:xfrm>
              <a:off x="6441309" y="2888940"/>
              <a:ext cx="156503" cy="346307"/>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70" name="肘形连接符 169"/>
            <p:cNvCxnSpPr>
              <a:stCxn id="154" idx="3"/>
              <a:endCxn id="156" idx="1"/>
            </p:cNvCxnSpPr>
            <p:nvPr/>
          </p:nvCxnSpPr>
          <p:spPr bwMode="auto">
            <a:xfrm>
              <a:off x="7305405" y="2744924"/>
              <a:ext cx="156503" cy="234026"/>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71" name="矩形 170"/>
            <p:cNvSpPr/>
            <p:nvPr/>
          </p:nvSpPr>
          <p:spPr bwMode="auto">
            <a:xfrm>
              <a:off x="4689600" y="3063658"/>
              <a:ext cx="936104" cy="18312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谐振工况</a:t>
              </a:r>
              <a:r>
                <a:rPr lang="zh-CN" altLang="en-US" sz="1100"/>
                <a:t>计算</a:t>
              </a:r>
            </a:p>
          </p:txBody>
        </p:sp>
        <p:cxnSp>
          <p:nvCxnSpPr>
            <p:cNvPr id="172" name="肘形连接符 171"/>
            <p:cNvCxnSpPr>
              <a:stCxn id="171" idx="3"/>
              <a:endCxn id="153" idx="1"/>
            </p:cNvCxnSpPr>
            <p:nvPr/>
          </p:nvCxnSpPr>
          <p:spPr bwMode="auto">
            <a:xfrm flipV="1">
              <a:off x="5625704" y="2888940"/>
              <a:ext cx="108012" cy="266281"/>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pic>
          <p:nvPicPr>
            <p:cNvPr id="175" name="Picture 7" descr="j0433941[1]"/>
            <p:cNvPicPr>
              <a:picLocks noChangeAspect="1" noChangeArrowheads="1"/>
            </p:cNvPicPr>
            <p:nvPr/>
          </p:nvPicPr>
          <p:blipFill>
            <a:blip r:embed="rId3" cstate="print"/>
            <a:srcRect/>
            <a:stretch>
              <a:fillRect/>
            </a:stretch>
          </p:blipFill>
          <p:spPr bwMode="auto">
            <a:xfrm>
              <a:off x="641413" y="2925179"/>
              <a:ext cx="474203" cy="474203"/>
            </a:xfrm>
            <a:prstGeom prst="rect">
              <a:avLst/>
            </a:prstGeom>
            <a:noFill/>
            <a:ln w="9525">
              <a:noFill/>
              <a:miter lim="800000"/>
              <a:headEnd/>
              <a:tailEnd/>
            </a:ln>
          </p:spPr>
        </p:pic>
      </p:grpSp>
      <p:sp>
        <p:nvSpPr>
          <p:cNvPr id="215" name="圆角矩形 214"/>
          <p:cNvSpPr/>
          <p:nvPr/>
        </p:nvSpPr>
        <p:spPr bwMode="auto">
          <a:xfrm>
            <a:off x="1331639" y="764704"/>
            <a:ext cx="1800201"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厂房静强度计算</a:t>
            </a:r>
          </a:p>
        </p:txBody>
      </p:sp>
      <p:sp>
        <p:nvSpPr>
          <p:cNvPr id="216" name="圆角矩形 215"/>
          <p:cNvSpPr/>
          <p:nvPr/>
        </p:nvSpPr>
        <p:spPr bwMode="auto">
          <a:xfrm>
            <a:off x="1331639" y="2996952"/>
            <a:ext cx="1800201"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机墩结构强度计算</a:t>
            </a:r>
          </a:p>
        </p:txBody>
      </p:sp>
      <p:grpSp>
        <p:nvGrpSpPr>
          <p:cNvPr id="264" name="组合 263"/>
          <p:cNvGrpSpPr/>
          <p:nvPr/>
        </p:nvGrpSpPr>
        <p:grpSpPr>
          <a:xfrm>
            <a:off x="3419872" y="4347002"/>
            <a:ext cx="2492494" cy="343200"/>
            <a:chOff x="213420" y="1276888"/>
            <a:chExt cx="2492494" cy="343200"/>
          </a:xfrm>
        </p:grpSpPr>
        <p:sp>
          <p:nvSpPr>
            <p:cNvPr id="265" name="椭圆 264"/>
            <p:cNvSpPr/>
            <p:nvPr/>
          </p:nvSpPr>
          <p:spPr bwMode="auto">
            <a:xfrm>
              <a:off x="251520" y="1353542"/>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266" name="流程图: 过程 265"/>
            <p:cNvSpPr/>
            <p:nvPr/>
          </p:nvSpPr>
          <p:spPr bwMode="auto">
            <a:xfrm>
              <a:off x="755576"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建模</a:t>
              </a:r>
            </a:p>
          </p:txBody>
        </p:sp>
        <p:sp>
          <p:nvSpPr>
            <p:cNvPr id="267" name="流程图: 过程 266"/>
            <p:cNvSpPr/>
            <p:nvPr/>
          </p:nvSpPr>
          <p:spPr bwMode="auto">
            <a:xfrm>
              <a:off x="1583382"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求解</a:t>
              </a:r>
            </a:p>
          </p:txBody>
        </p:sp>
        <p:sp>
          <p:nvSpPr>
            <p:cNvPr id="268" name="椭圆 267"/>
            <p:cNvSpPr/>
            <p:nvPr/>
          </p:nvSpPr>
          <p:spPr bwMode="auto">
            <a:xfrm>
              <a:off x="2414286" y="1358188"/>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269" name="TextBox 268"/>
            <p:cNvSpPr txBox="1"/>
            <p:nvPr/>
          </p:nvSpPr>
          <p:spPr>
            <a:xfrm>
              <a:off x="213420" y="1276888"/>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S</a:t>
              </a:r>
              <a:endParaRPr lang="zh-CN" altLang="en-US" sz="1600"/>
            </a:p>
          </p:txBody>
        </p:sp>
        <p:sp>
          <p:nvSpPr>
            <p:cNvPr id="270" name="TextBox 269"/>
            <p:cNvSpPr txBox="1"/>
            <p:nvPr/>
          </p:nvSpPr>
          <p:spPr>
            <a:xfrm>
              <a:off x="2375317" y="1281534"/>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E</a:t>
              </a:r>
              <a:endParaRPr lang="zh-CN" altLang="en-US" sz="1600"/>
            </a:p>
          </p:txBody>
        </p:sp>
        <p:cxnSp>
          <p:nvCxnSpPr>
            <p:cNvPr id="271" name="直接箭头连接符 270"/>
            <p:cNvCxnSpPr>
              <a:stCxn id="269" idx="3"/>
              <a:endCxn id="266" idx="1"/>
            </p:cNvCxnSpPr>
            <p:nvPr/>
          </p:nvCxnSpPr>
          <p:spPr bwMode="auto">
            <a:xfrm flipV="1">
              <a:off x="544017" y="1446008"/>
              <a:ext cx="211559" cy="157"/>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272" name="直接箭头连接符 271"/>
            <p:cNvCxnSpPr>
              <a:stCxn id="267" idx="3"/>
              <a:endCxn id="270" idx="1"/>
            </p:cNvCxnSpPr>
            <p:nvPr/>
          </p:nvCxnSpPr>
          <p:spPr bwMode="auto">
            <a:xfrm>
              <a:off x="2200997" y="1446008"/>
              <a:ext cx="174320" cy="4803"/>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273" name="直接箭头连接符 272"/>
            <p:cNvCxnSpPr>
              <a:stCxn id="266" idx="3"/>
              <a:endCxn id="267" idx="1"/>
            </p:cNvCxnSpPr>
            <p:nvPr/>
          </p:nvCxnSpPr>
          <p:spPr bwMode="auto">
            <a:xfrm>
              <a:off x="1373191" y="1446008"/>
              <a:ext cx="210191" cy="0"/>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grpSp>
      <p:sp>
        <p:nvSpPr>
          <p:cNvPr id="275" name="圆角矩形 274"/>
          <p:cNvSpPr/>
          <p:nvPr/>
        </p:nvSpPr>
        <p:spPr bwMode="auto">
          <a:xfrm>
            <a:off x="1331639" y="4350548"/>
            <a:ext cx="1800201"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大坝结构应力计算</a:t>
            </a:r>
          </a:p>
        </p:txBody>
      </p:sp>
      <p:sp>
        <p:nvSpPr>
          <p:cNvPr id="276" name="圆角矩形 275"/>
          <p:cNvSpPr/>
          <p:nvPr/>
        </p:nvSpPr>
        <p:spPr bwMode="auto">
          <a:xfrm>
            <a:off x="1331639" y="6130685"/>
            <a:ext cx="1800201"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其他</a:t>
            </a:r>
            <a:r>
              <a:rPr kumimoji="0" lang="en-US" altLang="zh-CN" sz="1600" b="0" i="0" u="none" strike="noStrike" cap="none" normalizeH="0" baseline="0" smtClean="0">
                <a:ln>
                  <a:noFill/>
                </a:ln>
                <a:solidFill>
                  <a:schemeClr val="tx1"/>
                </a:solidFill>
                <a:effectLst/>
                <a:latin typeface="Arial" charset="0"/>
                <a:ea typeface="黑体" pitchFamily="2" charset="-122"/>
              </a:rPr>
              <a:t>CAE</a:t>
            </a:r>
            <a:r>
              <a:rPr kumimoji="0" lang="zh-CN" altLang="en-US" sz="1600" b="0" i="0" u="none" strike="noStrike" cap="none" normalizeH="0" baseline="0" smtClean="0">
                <a:ln>
                  <a:noFill/>
                </a:ln>
                <a:solidFill>
                  <a:schemeClr val="tx1"/>
                </a:solidFill>
                <a:effectLst/>
                <a:latin typeface="Arial" charset="0"/>
                <a:ea typeface="黑体" pitchFamily="2" charset="-122"/>
              </a:rPr>
              <a:t>计算仿真</a:t>
            </a:r>
          </a:p>
        </p:txBody>
      </p:sp>
      <p:sp>
        <p:nvSpPr>
          <p:cNvPr id="288" name="右箭头 287"/>
          <p:cNvSpPr/>
          <p:nvPr/>
        </p:nvSpPr>
        <p:spPr bwMode="auto">
          <a:xfrm>
            <a:off x="899592" y="1357805"/>
            <a:ext cx="475942" cy="364643"/>
          </a:xfrm>
          <a:prstGeom prst="rightArrow">
            <a:avLst/>
          </a:prstGeom>
          <a:ln>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89" name="右箭头 288"/>
          <p:cNvSpPr/>
          <p:nvPr/>
        </p:nvSpPr>
        <p:spPr bwMode="auto">
          <a:xfrm>
            <a:off x="899592" y="3614260"/>
            <a:ext cx="475942" cy="364643"/>
          </a:xfrm>
          <a:prstGeom prst="rightArrow">
            <a:avLst/>
          </a:prstGeom>
          <a:ln>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90" name="右箭头 289"/>
          <p:cNvSpPr/>
          <p:nvPr/>
        </p:nvSpPr>
        <p:spPr bwMode="auto">
          <a:xfrm>
            <a:off x="899592" y="4313341"/>
            <a:ext cx="475942" cy="364643"/>
          </a:xfrm>
          <a:prstGeom prst="rightArrow">
            <a:avLst/>
          </a:prstGeom>
          <a:ln>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91" name="右箭头 290"/>
          <p:cNvSpPr/>
          <p:nvPr/>
        </p:nvSpPr>
        <p:spPr bwMode="auto">
          <a:xfrm>
            <a:off x="899592" y="6053704"/>
            <a:ext cx="475942" cy="364643"/>
          </a:xfrm>
          <a:prstGeom prst="rightArrow">
            <a:avLst/>
          </a:prstGeom>
          <a:ln>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292" name="组合 291"/>
          <p:cNvGrpSpPr/>
          <p:nvPr/>
        </p:nvGrpSpPr>
        <p:grpSpPr>
          <a:xfrm>
            <a:off x="1179474" y="6764861"/>
            <a:ext cx="5828312" cy="768595"/>
            <a:chOff x="2455623" y="2661289"/>
            <a:chExt cx="5828312" cy="768595"/>
          </a:xfrm>
        </p:grpSpPr>
        <p:grpSp>
          <p:nvGrpSpPr>
            <p:cNvPr id="293" name="组合 292"/>
            <p:cNvGrpSpPr/>
            <p:nvPr/>
          </p:nvGrpSpPr>
          <p:grpSpPr>
            <a:xfrm>
              <a:off x="2455623" y="2661289"/>
              <a:ext cx="4562305" cy="768595"/>
              <a:chOff x="2006998" y="2674612"/>
              <a:chExt cx="4562305" cy="768595"/>
            </a:xfrm>
          </p:grpSpPr>
          <p:pic>
            <p:nvPicPr>
              <p:cNvPr id="29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6998" y="2674612"/>
                <a:ext cx="1292306" cy="768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709" y="2759298"/>
                <a:ext cx="1002594" cy="599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07571" y="2757856"/>
                <a:ext cx="1063387" cy="602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8" name="Picture 6" descr="http://www.findsim.net/media/img/softwares/disp/2011/03/23/verity_for_abaqus.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68670" y="2796998"/>
                <a:ext cx="910439" cy="546895"/>
              </a:xfrm>
              <a:prstGeom prst="rect">
                <a:avLst/>
              </a:prstGeom>
              <a:noFill/>
              <a:extLst>
                <a:ext uri="{909E8E84-426E-40DD-AFC4-6F175D3DCCD1}">
                  <a14:hiddenFill xmlns:a14="http://schemas.microsoft.com/office/drawing/2010/main">
                    <a:solidFill>
                      <a:srgbClr val="FFFFFF"/>
                    </a:solidFill>
                  </a14:hiddenFill>
                </a:ext>
              </a:extLst>
            </p:spPr>
          </p:pic>
        </p:grpSp>
        <p:pic>
          <p:nvPicPr>
            <p:cNvPr id="294" name="Picture 8" descr="http://www.ansys.com/staticassets/ANSYS/staticassets/partner/Ingeciber/ingeciber-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7003" y="2757529"/>
              <a:ext cx="1096932" cy="632005"/>
            </a:xfrm>
            <a:prstGeom prst="rect">
              <a:avLst/>
            </a:prstGeom>
            <a:noFill/>
            <a:extLst>
              <a:ext uri="{909E8E84-426E-40DD-AFC4-6F175D3DCCD1}">
                <a14:hiddenFill xmlns:a14="http://schemas.microsoft.com/office/drawing/2010/main">
                  <a:solidFill>
                    <a:srgbClr val="FFFFFF"/>
                  </a:solidFill>
                </a14:hiddenFill>
              </a:ext>
            </a:extLst>
          </p:spPr>
        </p:pic>
      </p:grpSp>
      <p:sp>
        <p:nvSpPr>
          <p:cNvPr id="299" name="矩形 298"/>
          <p:cNvSpPr/>
          <p:nvPr/>
        </p:nvSpPr>
        <p:spPr bwMode="auto">
          <a:xfrm>
            <a:off x="1187624" y="4739700"/>
            <a:ext cx="7750896" cy="397105"/>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300" name="组合 299"/>
          <p:cNvGrpSpPr/>
          <p:nvPr/>
        </p:nvGrpSpPr>
        <p:grpSpPr>
          <a:xfrm>
            <a:off x="4199167" y="4793606"/>
            <a:ext cx="2492494" cy="343200"/>
            <a:chOff x="213420" y="1276888"/>
            <a:chExt cx="2492494" cy="343200"/>
          </a:xfrm>
        </p:grpSpPr>
        <p:sp>
          <p:nvSpPr>
            <p:cNvPr id="301" name="椭圆 300"/>
            <p:cNvSpPr/>
            <p:nvPr/>
          </p:nvSpPr>
          <p:spPr bwMode="auto">
            <a:xfrm>
              <a:off x="251520" y="1353542"/>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02" name="流程图: 过程 301"/>
            <p:cNvSpPr/>
            <p:nvPr/>
          </p:nvSpPr>
          <p:spPr bwMode="auto">
            <a:xfrm>
              <a:off x="755576"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建模</a:t>
              </a:r>
            </a:p>
          </p:txBody>
        </p:sp>
        <p:sp>
          <p:nvSpPr>
            <p:cNvPr id="303" name="流程图: 过程 302"/>
            <p:cNvSpPr/>
            <p:nvPr/>
          </p:nvSpPr>
          <p:spPr bwMode="auto">
            <a:xfrm>
              <a:off x="1583382"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求解</a:t>
              </a:r>
            </a:p>
          </p:txBody>
        </p:sp>
        <p:sp>
          <p:nvSpPr>
            <p:cNvPr id="304" name="椭圆 303"/>
            <p:cNvSpPr/>
            <p:nvPr/>
          </p:nvSpPr>
          <p:spPr bwMode="auto">
            <a:xfrm>
              <a:off x="2414286" y="1358188"/>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05" name="TextBox 304"/>
            <p:cNvSpPr txBox="1"/>
            <p:nvPr/>
          </p:nvSpPr>
          <p:spPr>
            <a:xfrm>
              <a:off x="213420" y="1276888"/>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S</a:t>
              </a:r>
              <a:endParaRPr lang="zh-CN" altLang="en-US" sz="1600"/>
            </a:p>
          </p:txBody>
        </p:sp>
        <p:sp>
          <p:nvSpPr>
            <p:cNvPr id="306" name="TextBox 305"/>
            <p:cNvSpPr txBox="1"/>
            <p:nvPr/>
          </p:nvSpPr>
          <p:spPr>
            <a:xfrm>
              <a:off x="2375317" y="1281534"/>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E</a:t>
              </a:r>
              <a:endParaRPr lang="zh-CN" altLang="en-US" sz="1600"/>
            </a:p>
          </p:txBody>
        </p:sp>
        <p:cxnSp>
          <p:nvCxnSpPr>
            <p:cNvPr id="307" name="直接箭头连接符 306"/>
            <p:cNvCxnSpPr>
              <a:stCxn id="305" idx="3"/>
              <a:endCxn id="302" idx="1"/>
            </p:cNvCxnSpPr>
            <p:nvPr/>
          </p:nvCxnSpPr>
          <p:spPr bwMode="auto">
            <a:xfrm flipV="1">
              <a:off x="544017" y="1446008"/>
              <a:ext cx="211559" cy="157"/>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08" name="直接箭头连接符 307"/>
            <p:cNvCxnSpPr>
              <a:stCxn id="303" idx="3"/>
              <a:endCxn id="306" idx="1"/>
            </p:cNvCxnSpPr>
            <p:nvPr/>
          </p:nvCxnSpPr>
          <p:spPr bwMode="auto">
            <a:xfrm>
              <a:off x="2200997" y="1446008"/>
              <a:ext cx="174320" cy="4803"/>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09" name="直接箭头连接符 308"/>
            <p:cNvCxnSpPr>
              <a:stCxn id="302" idx="3"/>
              <a:endCxn id="303" idx="1"/>
            </p:cNvCxnSpPr>
            <p:nvPr/>
          </p:nvCxnSpPr>
          <p:spPr bwMode="auto">
            <a:xfrm>
              <a:off x="1373191" y="1446008"/>
              <a:ext cx="210191" cy="0"/>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grpSp>
      <p:sp>
        <p:nvSpPr>
          <p:cNvPr id="310" name="圆角矩形 309"/>
          <p:cNvSpPr/>
          <p:nvPr/>
        </p:nvSpPr>
        <p:spPr bwMode="auto">
          <a:xfrm>
            <a:off x="1331639" y="4797152"/>
            <a:ext cx="1800201"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洞室围岩稳定性计算</a:t>
            </a:r>
          </a:p>
        </p:txBody>
      </p:sp>
      <p:sp>
        <p:nvSpPr>
          <p:cNvPr id="311" name="右箭头 310"/>
          <p:cNvSpPr/>
          <p:nvPr/>
        </p:nvSpPr>
        <p:spPr bwMode="auto">
          <a:xfrm>
            <a:off x="899592" y="4759945"/>
            <a:ext cx="475942" cy="364643"/>
          </a:xfrm>
          <a:prstGeom prst="rightArrow">
            <a:avLst/>
          </a:prstGeom>
          <a:ln>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312" name="矩形 311"/>
          <p:cNvSpPr/>
          <p:nvPr/>
        </p:nvSpPr>
        <p:spPr bwMode="auto">
          <a:xfrm>
            <a:off x="1187624" y="5192134"/>
            <a:ext cx="7750896" cy="397105"/>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313" name="组合 312"/>
          <p:cNvGrpSpPr/>
          <p:nvPr/>
        </p:nvGrpSpPr>
        <p:grpSpPr>
          <a:xfrm>
            <a:off x="5092109" y="5246040"/>
            <a:ext cx="2492494" cy="343200"/>
            <a:chOff x="213420" y="1276888"/>
            <a:chExt cx="2492494" cy="343200"/>
          </a:xfrm>
        </p:grpSpPr>
        <p:sp>
          <p:nvSpPr>
            <p:cNvPr id="314" name="椭圆 313"/>
            <p:cNvSpPr/>
            <p:nvPr/>
          </p:nvSpPr>
          <p:spPr bwMode="auto">
            <a:xfrm>
              <a:off x="251520" y="1353542"/>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15" name="流程图: 过程 314"/>
            <p:cNvSpPr/>
            <p:nvPr/>
          </p:nvSpPr>
          <p:spPr bwMode="auto">
            <a:xfrm>
              <a:off x="755576"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建模</a:t>
              </a:r>
            </a:p>
          </p:txBody>
        </p:sp>
        <p:sp>
          <p:nvSpPr>
            <p:cNvPr id="316" name="流程图: 过程 315"/>
            <p:cNvSpPr/>
            <p:nvPr/>
          </p:nvSpPr>
          <p:spPr bwMode="auto">
            <a:xfrm>
              <a:off x="1583382"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求解</a:t>
              </a:r>
            </a:p>
          </p:txBody>
        </p:sp>
        <p:sp>
          <p:nvSpPr>
            <p:cNvPr id="317" name="椭圆 316"/>
            <p:cNvSpPr/>
            <p:nvPr/>
          </p:nvSpPr>
          <p:spPr bwMode="auto">
            <a:xfrm>
              <a:off x="2414286" y="1358188"/>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18" name="TextBox 317"/>
            <p:cNvSpPr txBox="1"/>
            <p:nvPr/>
          </p:nvSpPr>
          <p:spPr>
            <a:xfrm>
              <a:off x="213420" y="1276888"/>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S</a:t>
              </a:r>
              <a:endParaRPr lang="zh-CN" altLang="en-US" sz="1600"/>
            </a:p>
          </p:txBody>
        </p:sp>
        <p:sp>
          <p:nvSpPr>
            <p:cNvPr id="319" name="TextBox 318"/>
            <p:cNvSpPr txBox="1"/>
            <p:nvPr/>
          </p:nvSpPr>
          <p:spPr>
            <a:xfrm>
              <a:off x="2375317" y="1281534"/>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E</a:t>
              </a:r>
              <a:endParaRPr lang="zh-CN" altLang="en-US" sz="1600"/>
            </a:p>
          </p:txBody>
        </p:sp>
        <p:cxnSp>
          <p:nvCxnSpPr>
            <p:cNvPr id="320" name="直接箭头连接符 319"/>
            <p:cNvCxnSpPr>
              <a:stCxn id="318" idx="3"/>
              <a:endCxn id="315" idx="1"/>
            </p:cNvCxnSpPr>
            <p:nvPr/>
          </p:nvCxnSpPr>
          <p:spPr bwMode="auto">
            <a:xfrm flipV="1">
              <a:off x="544017" y="1446008"/>
              <a:ext cx="211559" cy="157"/>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21" name="直接箭头连接符 320"/>
            <p:cNvCxnSpPr>
              <a:stCxn id="316" idx="3"/>
              <a:endCxn id="319" idx="1"/>
            </p:cNvCxnSpPr>
            <p:nvPr/>
          </p:nvCxnSpPr>
          <p:spPr bwMode="auto">
            <a:xfrm>
              <a:off x="2200997" y="1446008"/>
              <a:ext cx="174320" cy="4803"/>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22" name="直接箭头连接符 321"/>
            <p:cNvCxnSpPr>
              <a:stCxn id="315" idx="3"/>
              <a:endCxn id="316" idx="1"/>
            </p:cNvCxnSpPr>
            <p:nvPr/>
          </p:nvCxnSpPr>
          <p:spPr bwMode="auto">
            <a:xfrm>
              <a:off x="1373191" y="1446008"/>
              <a:ext cx="210191" cy="0"/>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grpSp>
      <p:sp>
        <p:nvSpPr>
          <p:cNvPr id="323" name="圆角矩形 322"/>
          <p:cNvSpPr/>
          <p:nvPr/>
        </p:nvSpPr>
        <p:spPr bwMode="auto">
          <a:xfrm>
            <a:off x="1331639" y="5249586"/>
            <a:ext cx="1800201"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海洋工程水动力计算</a:t>
            </a:r>
          </a:p>
        </p:txBody>
      </p:sp>
      <p:sp>
        <p:nvSpPr>
          <p:cNvPr id="324" name="右箭头 323"/>
          <p:cNvSpPr/>
          <p:nvPr/>
        </p:nvSpPr>
        <p:spPr bwMode="auto">
          <a:xfrm>
            <a:off x="899592" y="5212379"/>
            <a:ext cx="475942" cy="364643"/>
          </a:xfrm>
          <a:prstGeom prst="rightArrow">
            <a:avLst/>
          </a:prstGeom>
          <a:ln>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325" name="矩形 324"/>
          <p:cNvSpPr/>
          <p:nvPr/>
        </p:nvSpPr>
        <p:spPr bwMode="auto">
          <a:xfrm>
            <a:off x="1187624" y="5624182"/>
            <a:ext cx="7750896" cy="397105"/>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326" name="组合 325"/>
          <p:cNvGrpSpPr/>
          <p:nvPr/>
        </p:nvGrpSpPr>
        <p:grpSpPr>
          <a:xfrm>
            <a:off x="3966019" y="5678088"/>
            <a:ext cx="2492494" cy="343200"/>
            <a:chOff x="213420" y="1276888"/>
            <a:chExt cx="2492494" cy="343200"/>
          </a:xfrm>
        </p:grpSpPr>
        <p:sp>
          <p:nvSpPr>
            <p:cNvPr id="327" name="椭圆 326"/>
            <p:cNvSpPr/>
            <p:nvPr/>
          </p:nvSpPr>
          <p:spPr bwMode="auto">
            <a:xfrm>
              <a:off x="251520" y="1353542"/>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28" name="流程图: 过程 327"/>
            <p:cNvSpPr/>
            <p:nvPr/>
          </p:nvSpPr>
          <p:spPr bwMode="auto">
            <a:xfrm>
              <a:off x="755576"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建模</a:t>
              </a:r>
            </a:p>
          </p:txBody>
        </p:sp>
        <p:sp>
          <p:nvSpPr>
            <p:cNvPr id="329" name="流程图: 过程 328"/>
            <p:cNvSpPr/>
            <p:nvPr/>
          </p:nvSpPr>
          <p:spPr bwMode="auto">
            <a:xfrm>
              <a:off x="1583382"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求解</a:t>
              </a:r>
            </a:p>
          </p:txBody>
        </p:sp>
        <p:sp>
          <p:nvSpPr>
            <p:cNvPr id="330" name="椭圆 329"/>
            <p:cNvSpPr/>
            <p:nvPr/>
          </p:nvSpPr>
          <p:spPr bwMode="auto">
            <a:xfrm>
              <a:off x="2414286" y="1358188"/>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31" name="TextBox 330"/>
            <p:cNvSpPr txBox="1"/>
            <p:nvPr/>
          </p:nvSpPr>
          <p:spPr>
            <a:xfrm>
              <a:off x="213420" y="1276888"/>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S</a:t>
              </a:r>
              <a:endParaRPr lang="zh-CN" altLang="en-US" sz="1600"/>
            </a:p>
          </p:txBody>
        </p:sp>
        <p:sp>
          <p:nvSpPr>
            <p:cNvPr id="332" name="TextBox 331"/>
            <p:cNvSpPr txBox="1"/>
            <p:nvPr/>
          </p:nvSpPr>
          <p:spPr>
            <a:xfrm>
              <a:off x="2375317" y="1281534"/>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E</a:t>
              </a:r>
              <a:endParaRPr lang="zh-CN" altLang="en-US" sz="1600"/>
            </a:p>
          </p:txBody>
        </p:sp>
        <p:cxnSp>
          <p:nvCxnSpPr>
            <p:cNvPr id="333" name="直接箭头连接符 332"/>
            <p:cNvCxnSpPr>
              <a:stCxn id="331" idx="3"/>
              <a:endCxn id="328" idx="1"/>
            </p:cNvCxnSpPr>
            <p:nvPr/>
          </p:nvCxnSpPr>
          <p:spPr bwMode="auto">
            <a:xfrm flipV="1">
              <a:off x="544017" y="1446008"/>
              <a:ext cx="211559" cy="157"/>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34" name="直接箭头连接符 333"/>
            <p:cNvCxnSpPr>
              <a:stCxn id="329" idx="3"/>
              <a:endCxn id="332" idx="1"/>
            </p:cNvCxnSpPr>
            <p:nvPr/>
          </p:nvCxnSpPr>
          <p:spPr bwMode="auto">
            <a:xfrm>
              <a:off x="2200997" y="1446008"/>
              <a:ext cx="174320" cy="4803"/>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35" name="直接箭头连接符 334"/>
            <p:cNvCxnSpPr>
              <a:stCxn id="328" idx="3"/>
              <a:endCxn id="329" idx="1"/>
            </p:cNvCxnSpPr>
            <p:nvPr/>
          </p:nvCxnSpPr>
          <p:spPr bwMode="auto">
            <a:xfrm>
              <a:off x="1373191" y="1446008"/>
              <a:ext cx="210191" cy="0"/>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grpSp>
      <p:sp>
        <p:nvSpPr>
          <p:cNvPr id="336" name="圆角矩形 335"/>
          <p:cNvSpPr/>
          <p:nvPr/>
        </p:nvSpPr>
        <p:spPr bwMode="auto">
          <a:xfrm>
            <a:off x="1331639" y="5681634"/>
            <a:ext cx="1800201"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泄洪消能措施模拟</a:t>
            </a:r>
          </a:p>
        </p:txBody>
      </p:sp>
      <p:sp>
        <p:nvSpPr>
          <p:cNvPr id="337" name="右箭头 336"/>
          <p:cNvSpPr/>
          <p:nvPr/>
        </p:nvSpPr>
        <p:spPr bwMode="auto">
          <a:xfrm>
            <a:off x="899592" y="5644427"/>
            <a:ext cx="475942" cy="364643"/>
          </a:xfrm>
          <a:prstGeom prst="rightArrow">
            <a:avLst/>
          </a:prstGeom>
          <a:ln>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73" name="标题 1"/>
          <p:cNvSpPr txBox="1">
            <a:spLocks/>
          </p:cNvSpPr>
          <p:nvPr/>
        </p:nvSpPr>
        <p:spPr>
          <a:xfrm>
            <a:off x="323528" y="116632"/>
            <a:ext cx="8229600" cy="581453"/>
          </a:xfrm>
          <a:prstGeom prst="rect">
            <a:avLst/>
          </a:prstGeom>
        </p:spPr>
        <p:txBody>
          <a:bodyPr/>
          <a:lstStyle>
            <a:lvl1pPr algn="l" defTabSz="914400" rtl="0" eaLnBrk="1" latinLnBrk="0" hangingPunct="1">
              <a:spcBef>
                <a:spcPct val="0"/>
              </a:spcBef>
              <a:buNone/>
              <a:defRPr sz="3200" kern="1200">
                <a:solidFill>
                  <a:schemeClr val="tx1"/>
                </a:solidFill>
                <a:latin typeface="微软雅黑" pitchFamily="34" charset="-122"/>
                <a:ea typeface="微软雅黑" pitchFamily="34" charset="-122"/>
                <a:cs typeface="+mj-cs"/>
              </a:defRPr>
            </a:lvl1pPr>
          </a:lstStyle>
          <a:p>
            <a:r>
              <a:rPr lang="zh-CN" altLang="en-US" smtClean="0"/>
              <a:t>数字化水电工程中的仿真体系</a:t>
            </a:r>
            <a:endParaRPr lang="zh-CN" altLang="en-US" dirty="0"/>
          </a:p>
        </p:txBody>
      </p:sp>
    </p:spTree>
    <p:extLst>
      <p:ext uri="{BB962C8B-B14F-4D97-AF65-F5344CB8AC3E}">
        <p14:creationId xmlns:p14="http://schemas.microsoft.com/office/powerpoint/2010/main" val="29933244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矩形 276"/>
          <p:cNvSpPr/>
          <p:nvPr/>
        </p:nvSpPr>
        <p:spPr bwMode="auto">
          <a:xfrm>
            <a:off x="1345814" y="6056230"/>
            <a:ext cx="7592705" cy="397105"/>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278" name="组合 277"/>
          <p:cNvGrpSpPr/>
          <p:nvPr/>
        </p:nvGrpSpPr>
        <p:grpSpPr>
          <a:xfrm>
            <a:off x="3851884" y="6110136"/>
            <a:ext cx="2060481" cy="343200"/>
            <a:chOff x="213420" y="1276888"/>
            <a:chExt cx="2492494" cy="343200"/>
          </a:xfrm>
        </p:grpSpPr>
        <p:sp>
          <p:nvSpPr>
            <p:cNvPr id="279" name="椭圆 278"/>
            <p:cNvSpPr/>
            <p:nvPr/>
          </p:nvSpPr>
          <p:spPr bwMode="auto">
            <a:xfrm>
              <a:off x="251520" y="1353542"/>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280" name="流程图: 过程 279"/>
            <p:cNvSpPr/>
            <p:nvPr/>
          </p:nvSpPr>
          <p:spPr bwMode="auto">
            <a:xfrm>
              <a:off x="755576"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建模</a:t>
              </a:r>
            </a:p>
          </p:txBody>
        </p:sp>
        <p:sp>
          <p:nvSpPr>
            <p:cNvPr id="281" name="流程图: 过程 280"/>
            <p:cNvSpPr/>
            <p:nvPr/>
          </p:nvSpPr>
          <p:spPr bwMode="auto">
            <a:xfrm>
              <a:off x="1583382"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求解</a:t>
              </a:r>
            </a:p>
          </p:txBody>
        </p:sp>
        <p:sp>
          <p:nvSpPr>
            <p:cNvPr id="282" name="椭圆 281"/>
            <p:cNvSpPr/>
            <p:nvPr/>
          </p:nvSpPr>
          <p:spPr bwMode="auto">
            <a:xfrm>
              <a:off x="2414286" y="1358188"/>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283" name="TextBox 282"/>
            <p:cNvSpPr txBox="1"/>
            <p:nvPr/>
          </p:nvSpPr>
          <p:spPr>
            <a:xfrm>
              <a:off x="213420" y="1276888"/>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S</a:t>
              </a:r>
              <a:endParaRPr lang="zh-CN" altLang="en-US" sz="1600"/>
            </a:p>
          </p:txBody>
        </p:sp>
        <p:sp>
          <p:nvSpPr>
            <p:cNvPr id="284" name="TextBox 283"/>
            <p:cNvSpPr txBox="1"/>
            <p:nvPr/>
          </p:nvSpPr>
          <p:spPr>
            <a:xfrm>
              <a:off x="2375317" y="1281534"/>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E</a:t>
              </a:r>
              <a:endParaRPr lang="zh-CN" altLang="en-US" sz="1600"/>
            </a:p>
          </p:txBody>
        </p:sp>
        <p:cxnSp>
          <p:nvCxnSpPr>
            <p:cNvPr id="285" name="直接箭头连接符 284"/>
            <p:cNvCxnSpPr>
              <a:stCxn id="283" idx="3"/>
              <a:endCxn id="280" idx="1"/>
            </p:cNvCxnSpPr>
            <p:nvPr/>
          </p:nvCxnSpPr>
          <p:spPr bwMode="auto">
            <a:xfrm flipV="1">
              <a:off x="544017" y="1446008"/>
              <a:ext cx="211559" cy="157"/>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286" name="直接箭头连接符 285"/>
            <p:cNvCxnSpPr>
              <a:stCxn id="281" idx="3"/>
              <a:endCxn id="284" idx="1"/>
            </p:cNvCxnSpPr>
            <p:nvPr/>
          </p:nvCxnSpPr>
          <p:spPr bwMode="auto">
            <a:xfrm>
              <a:off x="2200997" y="1446008"/>
              <a:ext cx="174320" cy="4803"/>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287" name="直接箭头连接符 286"/>
            <p:cNvCxnSpPr>
              <a:stCxn id="280" idx="3"/>
              <a:endCxn id="281" idx="1"/>
            </p:cNvCxnSpPr>
            <p:nvPr/>
          </p:nvCxnSpPr>
          <p:spPr bwMode="auto">
            <a:xfrm>
              <a:off x="1373191" y="1446008"/>
              <a:ext cx="210191" cy="0"/>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grpSp>
      <p:sp>
        <p:nvSpPr>
          <p:cNvPr id="274" name="矩形 273"/>
          <p:cNvSpPr/>
          <p:nvPr/>
        </p:nvSpPr>
        <p:spPr bwMode="auto">
          <a:xfrm>
            <a:off x="1345814" y="4293096"/>
            <a:ext cx="7592705" cy="397105"/>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 name="圆角矩形 1"/>
          <p:cNvSpPr/>
          <p:nvPr/>
        </p:nvSpPr>
        <p:spPr bwMode="auto">
          <a:xfrm>
            <a:off x="251520" y="764704"/>
            <a:ext cx="792088" cy="5814546"/>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vert"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sz="2400" smtClean="0">
                <a:latin typeface="Arial" charset="0"/>
                <a:ea typeface="黑体" pitchFamily="2" charset="-122"/>
              </a:rPr>
              <a:t>	Microstaion+projectwise</a:t>
            </a:r>
            <a:endParaRPr kumimoji="0" lang="zh-CN" altLang="en-US" sz="2400" b="0" i="0" u="none" strike="noStrike" cap="none" normalizeH="0" baseline="0" smtClean="0">
              <a:ln>
                <a:noFill/>
              </a:ln>
              <a:solidFill>
                <a:schemeClr val="tx1"/>
              </a:solidFill>
              <a:effectLst/>
              <a:latin typeface="Arial" charset="0"/>
              <a:ea typeface="黑体" pitchFamily="2" charset="-122"/>
            </a:endParaRPr>
          </a:p>
        </p:txBody>
      </p:sp>
      <p:sp>
        <p:nvSpPr>
          <p:cNvPr id="214" name="矩形 213"/>
          <p:cNvSpPr/>
          <p:nvPr/>
        </p:nvSpPr>
        <p:spPr bwMode="auto">
          <a:xfrm>
            <a:off x="1375535" y="764705"/>
            <a:ext cx="7558522" cy="2191648"/>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3" name="组合 2"/>
          <p:cNvGrpSpPr/>
          <p:nvPr/>
        </p:nvGrpSpPr>
        <p:grpSpPr>
          <a:xfrm>
            <a:off x="2771800" y="829165"/>
            <a:ext cx="5476501" cy="1982906"/>
            <a:chOff x="251519" y="3429000"/>
            <a:chExt cx="6624737" cy="2009369"/>
          </a:xfrm>
          <a:solidFill>
            <a:schemeClr val="accent3">
              <a:lumMod val="20000"/>
              <a:lumOff val="80000"/>
            </a:schemeClr>
          </a:solidFill>
        </p:grpSpPr>
        <p:grpSp>
          <p:nvGrpSpPr>
            <p:cNvPr id="4" name="组合 3"/>
            <p:cNvGrpSpPr/>
            <p:nvPr/>
          </p:nvGrpSpPr>
          <p:grpSpPr>
            <a:xfrm>
              <a:off x="251519" y="3429000"/>
              <a:ext cx="6624737" cy="2009369"/>
              <a:chOff x="251519" y="3429000"/>
              <a:chExt cx="6624737" cy="2009369"/>
            </a:xfrm>
            <a:grpFill/>
          </p:grpSpPr>
          <p:sp>
            <p:nvSpPr>
              <p:cNvPr id="6" name="矩形 5"/>
              <p:cNvSpPr/>
              <p:nvPr/>
            </p:nvSpPr>
            <p:spPr bwMode="auto">
              <a:xfrm>
                <a:off x="251519" y="3753036"/>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latin typeface="Arial" charset="0"/>
                    <a:ea typeface="黑体" pitchFamily="2" charset="-122"/>
                  </a:rPr>
                  <a:t>厂房几何</a:t>
                </a:r>
                <a:endParaRPr lang="en-US" altLang="zh-CN" sz="1100" smtClean="0">
                  <a:latin typeface="Arial" charset="0"/>
                  <a:ea typeface="黑体" pitchFamily="2" charset="-122"/>
                </a:endParaRPr>
              </a:p>
              <a:p>
                <a:r>
                  <a:rPr lang="zh-CN" altLang="en-US" sz="1100" smtClean="0">
                    <a:latin typeface="Arial" charset="0"/>
                    <a:ea typeface="黑体" pitchFamily="2" charset="-122"/>
                  </a:rPr>
                  <a:t>模型</a:t>
                </a:r>
                <a:r>
                  <a:rPr lang="zh-CN" altLang="en-US" sz="1100">
                    <a:latin typeface="Arial" charset="0"/>
                    <a:ea typeface="黑体" pitchFamily="2" charset="-122"/>
                  </a:rPr>
                  <a:t>处理</a:t>
                </a:r>
              </a:p>
            </p:txBody>
          </p:sp>
          <p:sp>
            <p:nvSpPr>
              <p:cNvPr id="7" name="矩形 6"/>
              <p:cNvSpPr/>
              <p:nvPr/>
            </p:nvSpPr>
            <p:spPr bwMode="auto">
              <a:xfrm>
                <a:off x="1115616" y="3753036"/>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计算</a:t>
                </a:r>
                <a:r>
                  <a:rPr lang="zh-CN" altLang="en-US" sz="1100" smtClean="0"/>
                  <a:t>网格</a:t>
                </a:r>
                <a:endParaRPr lang="en-US" altLang="zh-CN" sz="1100" smtClean="0"/>
              </a:p>
              <a:p>
                <a:r>
                  <a:rPr lang="zh-CN" altLang="en-US" sz="1100" smtClean="0"/>
                  <a:t>建模</a:t>
                </a:r>
                <a:endParaRPr lang="zh-CN" altLang="en-US" sz="1100"/>
              </a:p>
            </p:txBody>
          </p:sp>
          <p:cxnSp>
            <p:nvCxnSpPr>
              <p:cNvPr id="8" name="肘形连接符 7"/>
              <p:cNvCxnSpPr>
                <a:stCxn id="6" idx="3"/>
                <a:endCxn id="7" idx="1"/>
              </p:cNvCxnSpPr>
              <p:nvPr/>
            </p:nvCxnSpPr>
            <p:spPr bwMode="auto">
              <a:xfrm>
                <a:off x="959112" y="3915054"/>
                <a:ext cx="156504" cy="12700"/>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0" name="矩形 9"/>
              <p:cNvSpPr/>
              <p:nvPr/>
            </p:nvSpPr>
            <p:spPr bwMode="auto">
              <a:xfrm>
                <a:off x="1727683" y="4363390"/>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网格模型输出</a:t>
                </a:r>
                <a:endParaRPr lang="zh-CN" altLang="en-US" sz="1100"/>
              </a:p>
            </p:txBody>
          </p:sp>
          <p:cxnSp>
            <p:nvCxnSpPr>
              <p:cNvPr id="11" name="肘形连接符 10"/>
              <p:cNvCxnSpPr>
                <a:stCxn id="7" idx="2"/>
                <a:endCxn id="10" idx="1"/>
              </p:cNvCxnSpPr>
              <p:nvPr/>
            </p:nvCxnSpPr>
            <p:spPr bwMode="auto">
              <a:xfrm rot="16200000" flipH="1">
                <a:off x="1374380" y="4172105"/>
                <a:ext cx="448336" cy="258270"/>
              </a:xfrm>
              <a:prstGeom prst="bentConnector2">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2" name="矩形 11"/>
              <p:cNvSpPr/>
              <p:nvPr/>
            </p:nvSpPr>
            <p:spPr bwMode="auto">
              <a:xfrm>
                <a:off x="4211960" y="3802677"/>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工况组合</a:t>
                </a:r>
                <a:endParaRPr lang="en-US" altLang="zh-CN" sz="1100" smtClean="0"/>
              </a:p>
              <a:p>
                <a:r>
                  <a:rPr lang="zh-CN" altLang="en-US" sz="1100" smtClean="0"/>
                  <a:t>及后处理</a:t>
                </a:r>
                <a:endParaRPr lang="zh-CN" altLang="en-US" sz="1100"/>
              </a:p>
            </p:txBody>
          </p:sp>
          <p:sp>
            <p:nvSpPr>
              <p:cNvPr id="13" name="矩形 12"/>
              <p:cNvSpPr/>
              <p:nvPr/>
            </p:nvSpPr>
            <p:spPr bwMode="auto">
              <a:xfrm>
                <a:off x="5148064" y="3658661"/>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计算书</a:t>
                </a:r>
                <a:endParaRPr lang="en-US" altLang="zh-CN" sz="1100" smtClean="0"/>
              </a:p>
              <a:p>
                <a:r>
                  <a:rPr lang="zh-CN" altLang="en-US" sz="1100" smtClean="0"/>
                  <a:t>创建</a:t>
                </a:r>
                <a:endParaRPr lang="en-US" altLang="zh-CN" sz="1100" smtClean="0"/>
              </a:p>
            </p:txBody>
          </p:sp>
          <p:sp>
            <p:nvSpPr>
              <p:cNvPr id="14" name="矩形 13"/>
              <p:cNvSpPr/>
              <p:nvPr/>
            </p:nvSpPr>
            <p:spPr bwMode="auto">
              <a:xfrm>
                <a:off x="5148064" y="4148984"/>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数据信息</a:t>
                </a:r>
                <a:endParaRPr lang="en-US" altLang="zh-CN" sz="1100" smtClean="0"/>
              </a:p>
              <a:p>
                <a:r>
                  <a:rPr lang="zh-CN" altLang="en-US" sz="1100" smtClean="0"/>
                  <a:t>输出</a:t>
                </a:r>
                <a:endParaRPr lang="en-US" altLang="zh-CN" sz="1100" smtClean="0"/>
              </a:p>
            </p:txBody>
          </p:sp>
          <p:sp>
            <p:nvSpPr>
              <p:cNvPr id="15" name="菱形 14"/>
              <p:cNvSpPr/>
              <p:nvPr/>
            </p:nvSpPr>
            <p:spPr bwMode="auto">
              <a:xfrm>
                <a:off x="6012160" y="3681028"/>
                <a:ext cx="864096" cy="324036"/>
              </a:xfrm>
              <a:prstGeom prst="diamond">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计算书</a:t>
                </a:r>
                <a:endParaRPr lang="en-US" altLang="zh-CN" sz="1100" smtClean="0"/>
              </a:p>
              <a:p>
                <a:r>
                  <a:rPr lang="zh-CN" altLang="en-US" sz="1100" smtClean="0"/>
                  <a:t>审核发布</a:t>
                </a:r>
                <a:endParaRPr lang="zh-CN" altLang="en-US" sz="1100"/>
              </a:p>
            </p:txBody>
          </p:sp>
          <p:cxnSp>
            <p:nvCxnSpPr>
              <p:cNvPr id="16" name="肘形连接符 15"/>
              <p:cNvCxnSpPr>
                <a:stCxn id="25" idx="3"/>
                <a:endCxn id="12" idx="1"/>
              </p:cNvCxnSpPr>
              <p:nvPr/>
            </p:nvCxnSpPr>
            <p:spPr bwMode="auto">
              <a:xfrm>
                <a:off x="3923928" y="3515583"/>
                <a:ext cx="288032" cy="449112"/>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7" name="肘形连接符 16"/>
              <p:cNvCxnSpPr>
                <a:stCxn id="26" idx="3"/>
                <a:endCxn id="12" idx="1"/>
              </p:cNvCxnSpPr>
              <p:nvPr/>
            </p:nvCxnSpPr>
            <p:spPr bwMode="auto">
              <a:xfrm>
                <a:off x="3923928" y="3767611"/>
                <a:ext cx="288032" cy="197084"/>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8" name="肘形连接符 17"/>
              <p:cNvCxnSpPr>
                <a:stCxn id="27" idx="3"/>
                <a:endCxn id="12" idx="1"/>
              </p:cNvCxnSpPr>
              <p:nvPr/>
            </p:nvCxnSpPr>
            <p:spPr bwMode="auto">
              <a:xfrm flipV="1">
                <a:off x="3923928" y="3964695"/>
                <a:ext cx="288032" cy="49642"/>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9" name="肘形连接符 18"/>
              <p:cNvCxnSpPr>
                <a:stCxn id="28" idx="3"/>
                <a:endCxn id="12" idx="1"/>
              </p:cNvCxnSpPr>
              <p:nvPr/>
            </p:nvCxnSpPr>
            <p:spPr bwMode="auto">
              <a:xfrm flipV="1">
                <a:off x="3923928" y="3964695"/>
                <a:ext cx="288032" cy="292397"/>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0" name="肘形连接符 19"/>
              <p:cNvCxnSpPr>
                <a:stCxn id="29" idx="3"/>
                <a:endCxn id="12" idx="1"/>
              </p:cNvCxnSpPr>
              <p:nvPr/>
            </p:nvCxnSpPr>
            <p:spPr bwMode="auto">
              <a:xfrm flipV="1">
                <a:off x="3923928" y="3964695"/>
                <a:ext cx="288032" cy="527265"/>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1" name="肘形连接符 20"/>
              <p:cNvCxnSpPr>
                <a:stCxn id="30" idx="3"/>
                <a:endCxn id="12" idx="1"/>
              </p:cNvCxnSpPr>
              <p:nvPr/>
            </p:nvCxnSpPr>
            <p:spPr bwMode="auto">
              <a:xfrm flipV="1">
                <a:off x="3923928" y="3964695"/>
                <a:ext cx="288032" cy="739020"/>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2" name="肘形连接符 21"/>
              <p:cNvCxnSpPr>
                <a:stCxn id="31" idx="3"/>
                <a:endCxn id="12" idx="1"/>
              </p:cNvCxnSpPr>
              <p:nvPr/>
            </p:nvCxnSpPr>
            <p:spPr bwMode="auto">
              <a:xfrm flipV="1">
                <a:off x="3923928" y="3964695"/>
                <a:ext cx="288032" cy="955044"/>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3" name="肘形连接符 22"/>
              <p:cNvCxnSpPr>
                <a:stCxn id="32" idx="3"/>
                <a:endCxn id="12" idx="1"/>
              </p:cNvCxnSpPr>
              <p:nvPr/>
            </p:nvCxnSpPr>
            <p:spPr bwMode="auto">
              <a:xfrm flipV="1">
                <a:off x="3923928" y="3964695"/>
                <a:ext cx="288032" cy="1171068"/>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4" name="肘形连接符 23"/>
              <p:cNvCxnSpPr>
                <a:stCxn id="33" idx="3"/>
                <a:endCxn id="12" idx="1"/>
              </p:cNvCxnSpPr>
              <p:nvPr/>
            </p:nvCxnSpPr>
            <p:spPr bwMode="auto">
              <a:xfrm flipV="1">
                <a:off x="3923928" y="3964695"/>
                <a:ext cx="288032" cy="1387092"/>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25" name="矩形 24"/>
              <p:cNvSpPr/>
              <p:nvPr/>
            </p:nvSpPr>
            <p:spPr bwMode="auto">
              <a:xfrm>
                <a:off x="2915816" y="3429000"/>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结构</a:t>
                </a:r>
                <a:r>
                  <a:rPr lang="zh-CN" altLang="en-US" sz="1100" smtClean="0"/>
                  <a:t>自重工况</a:t>
                </a:r>
                <a:endParaRPr lang="zh-CN" altLang="en-US" sz="1100"/>
              </a:p>
            </p:txBody>
          </p:sp>
          <p:sp>
            <p:nvSpPr>
              <p:cNvPr id="26" name="矩形 25"/>
              <p:cNvSpPr/>
              <p:nvPr/>
            </p:nvSpPr>
            <p:spPr bwMode="auto">
              <a:xfrm>
                <a:off x="2915816" y="3681028"/>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屋面恒</a:t>
                </a:r>
                <a:r>
                  <a:rPr lang="zh-CN" altLang="en-US" sz="1100" smtClean="0"/>
                  <a:t>荷载工况</a:t>
                </a:r>
                <a:endParaRPr lang="zh-CN" altLang="en-US" sz="1100"/>
              </a:p>
            </p:txBody>
          </p:sp>
          <p:sp>
            <p:nvSpPr>
              <p:cNvPr id="27" name="矩形 26"/>
              <p:cNvSpPr/>
              <p:nvPr/>
            </p:nvSpPr>
            <p:spPr bwMode="auto">
              <a:xfrm>
                <a:off x="2915816" y="3927754"/>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屋面活荷载工况</a:t>
                </a:r>
                <a:endParaRPr lang="zh-CN" altLang="en-US" sz="1100"/>
              </a:p>
            </p:txBody>
          </p:sp>
          <p:sp>
            <p:nvSpPr>
              <p:cNvPr id="28" name="矩形 27"/>
              <p:cNvSpPr/>
              <p:nvPr/>
            </p:nvSpPr>
            <p:spPr bwMode="auto">
              <a:xfrm>
                <a:off x="2915816" y="4170509"/>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楼面活荷载工况</a:t>
                </a:r>
                <a:endParaRPr lang="zh-CN" altLang="en-US" sz="1100"/>
              </a:p>
            </p:txBody>
          </p:sp>
          <p:sp>
            <p:nvSpPr>
              <p:cNvPr id="29" name="矩形 28"/>
              <p:cNvSpPr/>
              <p:nvPr/>
            </p:nvSpPr>
            <p:spPr bwMode="auto">
              <a:xfrm>
                <a:off x="2915816" y="4405377"/>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吊车荷载工况</a:t>
                </a:r>
                <a:endParaRPr lang="zh-CN" altLang="en-US" sz="1100"/>
              </a:p>
            </p:txBody>
          </p:sp>
          <p:sp>
            <p:nvSpPr>
              <p:cNvPr id="30" name="矩形 29"/>
              <p:cNvSpPr/>
              <p:nvPr/>
            </p:nvSpPr>
            <p:spPr bwMode="auto">
              <a:xfrm>
                <a:off x="2915816" y="4617132"/>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风荷载工况</a:t>
                </a:r>
                <a:endParaRPr lang="zh-CN" altLang="en-US" sz="1100"/>
              </a:p>
            </p:txBody>
          </p:sp>
          <p:sp>
            <p:nvSpPr>
              <p:cNvPr id="31" name="矩形 30"/>
              <p:cNvSpPr/>
              <p:nvPr/>
            </p:nvSpPr>
            <p:spPr bwMode="auto">
              <a:xfrm>
                <a:off x="2915816" y="4833156"/>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温度作用工况</a:t>
                </a:r>
                <a:endParaRPr lang="zh-CN" altLang="en-US" sz="1100"/>
              </a:p>
            </p:txBody>
          </p:sp>
          <p:sp>
            <p:nvSpPr>
              <p:cNvPr id="32" name="矩形 31"/>
              <p:cNvSpPr/>
              <p:nvPr/>
            </p:nvSpPr>
            <p:spPr bwMode="auto">
              <a:xfrm>
                <a:off x="2915816" y="5049180"/>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设计洪水位工况</a:t>
                </a:r>
                <a:endParaRPr lang="zh-CN" altLang="en-US" sz="1100"/>
              </a:p>
            </p:txBody>
          </p:sp>
          <p:sp>
            <p:nvSpPr>
              <p:cNvPr id="33" name="矩形 32"/>
              <p:cNvSpPr/>
              <p:nvPr/>
            </p:nvSpPr>
            <p:spPr bwMode="auto">
              <a:xfrm>
                <a:off x="2915816" y="5265204"/>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校核</a:t>
                </a:r>
                <a:r>
                  <a:rPr lang="zh-CN" altLang="en-US" sz="1100" smtClean="0"/>
                  <a:t>洪水位工况</a:t>
                </a:r>
                <a:endParaRPr lang="zh-CN" altLang="en-US" sz="1100"/>
              </a:p>
            </p:txBody>
          </p:sp>
          <p:sp>
            <p:nvSpPr>
              <p:cNvPr id="34" name="矩形 33"/>
              <p:cNvSpPr/>
              <p:nvPr/>
            </p:nvSpPr>
            <p:spPr bwMode="auto">
              <a:xfrm>
                <a:off x="1979712" y="3753036"/>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荷载计算</a:t>
                </a:r>
                <a:endParaRPr lang="zh-CN" altLang="en-US" sz="1100"/>
              </a:p>
            </p:txBody>
          </p:sp>
          <p:cxnSp>
            <p:nvCxnSpPr>
              <p:cNvPr id="35" name="肘形连接符 34"/>
              <p:cNvCxnSpPr>
                <a:stCxn id="7" idx="3"/>
                <a:endCxn id="34" idx="1"/>
              </p:cNvCxnSpPr>
              <p:nvPr/>
            </p:nvCxnSpPr>
            <p:spPr bwMode="auto">
              <a:xfrm>
                <a:off x="1823209" y="3915054"/>
                <a:ext cx="156503" cy="12700"/>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6" name="肘形连接符 35"/>
              <p:cNvCxnSpPr>
                <a:stCxn id="34" idx="3"/>
                <a:endCxn id="25" idx="1"/>
              </p:cNvCxnSpPr>
              <p:nvPr/>
            </p:nvCxnSpPr>
            <p:spPr bwMode="auto">
              <a:xfrm flipV="1">
                <a:off x="2687305" y="3515583"/>
                <a:ext cx="228511" cy="399471"/>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7" name="肘形连接符 36"/>
              <p:cNvCxnSpPr>
                <a:stCxn id="34" idx="3"/>
                <a:endCxn id="26" idx="1"/>
              </p:cNvCxnSpPr>
              <p:nvPr/>
            </p:nvCxnSpPr>
            <p:spPr bwMode="auto">
              <a:xfrm flipV="1">
                <a:off x="2687305" y="3767611"/>
                <a:ext cx="228511" cy="147443"/>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8" name="肘形连接符 37"/>
              <p:cNvCxnSpPr>
                <a:stCxn id="34" idx="3"/>
                <a:endCxn id="27" idx="1"/>
              </p:cNvCxnSpPr>
              <p:nvPr/>
            </p:nvCxnSpPr>
            <p:spPr bwMode="auto">
              <a:xfrm>
                <a:off x="2687305" y="3915054"/>
                <a:ext cx="228511" cy="99283"/>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9" name="肘形连接符 38"/>
              <p:cNvCxnSpPr>
                <a:stCxn id="34" idx="3"/>
                <a:endCxn id="28" idx="1"/>
              </p:cNvCxnSpPr>
              <p:nvPr/>
            </p:nvCxnSpPr>
            <p:spPr bwMode="auto">
              <a:xfrm>
                <a:off x="2687305" y="3915054"/>
                <a:ext cx="228511" cy="342038"/>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0" name="肘形连接符 39"/>
              <p:cNvCxnSpPr>
                <a:stCxn id="34" idx="3"/>
                <a:endCxn id="29" idx="1"/>
              </p:cNvCxnSpPr>
              <p:nvPr/>
            </p:nvCxnSpPr>
            <p:spPr bwMode="auto">
              <a:xfrm>
                <a:off x="2687305" y="3915054"/>
                <a:ext cx="228511" cy="576906"/>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1" name="肘形连接符 40"/>
              <p:cNvCxnSpPr>
                <a:stCxn id="34" idx="3"/>
                <a:endCxn id="30" idx="1"/>
              </p:cNvCxnSpPr>
              <p:nvPr/>
            </p:nvCxnSpPr>
            <p:spPr bwMode="auto">
              <a:xfrm>
                <a:off x="2687305" y="3915054"/>
                <a:ext cx="228511" cy="788661"/>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2" name="肘形连接符 41"/>
              <p:cNvCxnSpPr>
                <a:stCxn id="34" idx="3"/>
                <a:endCxn id="31" idx="1"/>
              </p:cNvCxnSpPr>
              <p:nvPr/>
            </p:nvCxnSpPr>
            <p:spPr bwMode="auto">
              <a:xfrm>
                <a:off x="2687305" y="3915054"/>
                <a:ext cx="228511" cy="1004685"/>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3" name="肘形连接符 42"/>
              <p:cNvCxnSpPr>
                <a:stCxn id="34" idx="3"/>
                <a:endCxn id="32" idx="1"/>
              </p:cNvCxnSpPr>
              <p:nvPr/>
            </p:nvCxnSpPr>
            <p:spPr bwMode="auto">
              <a:xfrm>
                <a:off x="2687305" y="3915054"/>
                <a:ext cx="228511" cy="1220709"/>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4" name="肘形连接符 43"/>
              <p:cNvCxnSpPr>
                <a:stCxn id="34" idx="3"/>
              </p:cNvCxnSpPr>
              <p:nvPr/>
            </p:nvCxnSpPr>
            <p:spPr bwMode="auto">
              <a:xfrm>
                <a:off x="2687305" y="3915054"/>
                <a:ext cx="228511" cy="1436733"/>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5" name="肘形连接符 44"/>
              <p:cNvCxnSpPr>
                <a:stCxn id="12" idx="3"/>
                <a:endCxn id="13" idx="1"/>
              </p:cNvCxnSpPr>
              <p:nvPr/>
            </p:nvCxnSpPr>
            <p:spPr bwMode="auto">
              <a:xfrm flipV="1">
                <a:off x="4919553" y="3820679"/>
                <a:ext cx="228511" cy="144016"/>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6" name="肘形连接符 45"/>
              <p:cNvCxnSpPr>
                <a:stCxn id="12" idx="3"/>
                <a:endCxn id="14" idx="1"/>
              </p:cNvCxnSpPr>
              <p:nvPr/>
            </p:nvCxnSpPr>
            <p:spPr bwMode="auto">
              <a:xfrm>
                <a:off x="4919553" y="3964695"/>
                <a:ext cx="228511" cy="346307"/>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7" name="肘形连接符 46"/>
              <p:cNvCxnSpPr>
                <a:stCxn id="13" idx="3"/>
                <a:endCxn id="15" idx="1"/>
              </p:cNvCxnSpPr>
              <p:nvPr/>
            </p:nvCxnSpPr>
            <p:spPr bwMode="auto">
              <a:xfrm>
                <a:off x="5855657" y="3820679"/>
                <a:ext cx="156503" cy="22367"/>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grpSp>
        <p:pic>
          <p:nvPicPr>
            <p:cNvPr id="5" name="Picture 20" descr="j0433944[1]"/>
            <p:cNvPicPr>
              <a:picLocks noChangeAspect="1" noChangeArrowheads="1"/>
            </p:cNvPicPr>
            <p:nvPr/>
          </p:nvPicPr>
          <p:blipFill>
            <a:blip r:embed="rId2" cstate="print"/>
            <a:srcRect/>
            <a:stretch>
              <a:fillRect/>
            </a:stretch>
          </p:blipFill>
          <p:spPr bwMode="auto">
            <a:xfrm>
              <a:off x="368213" y="4184038"/>
              <a:ext cx="474203" cy="474203"/>
            </a:xfrm>
            <a:prstGeom prst="rect">
              <a:avLst/>
            </a:prstGeom>
            <a:grpFill/>
            <a:ln w="9525">
              <a:noFill/>
              <a:miter lim="800000"/>
              <a:headEnd/>
              <a:tailEnd/>
            </a:ln>
          </p:spPr>
        </p:pic>
      </p:grpSp>
      <p:sp>
        <p:nvSpPr>
          <p:cNvPr id="77" name="标题 1"/>
          <p:cNvSpPr txBox="1">
            <a:spLocks/>
          </p:cNvSpPr>
          <p:nvPr/>
        </p:nvSpPr>
        <p:spPr>
          <a:xfrm>
            <a:off x="107950" y="116632"/>
            <a:ext cx="6707188" cy="716806"/>
          </a:xfrm>
          <a:prstGeom prst="rect">
            <a:avLst/>
          </a:prstGeom>
        </p:spPr>
        <p:txBody>
          <a:bodyPr/>
          <a:lstStyle>
            <a:lvl1pPr algn="l" rtl="0" eaLnBrk="0" fontAlgn="base" hangingPunct="0">
              <a:spcBef>
                <a:spcPct val="0"/>
              </a:spcBef>
              <a:spcAft>
                <a:spcPct val="0"/>
              </a:spcAft>
              <a:defRPr sz="2500">
                <a:solidFill>
                  <a:schemeClr val="tx1"/>
                </a:solidFill>
                <a:latin typeface="+mj-lt"/>
                <a:ea typeface="+mj-ea"/>
                <a:cs typeface="+mj-cs"/>
              </a:defRPr>
            </a:lvl1pPr>
            <a:lvl2pPr algn="l" rtl="0" eaLnBrk="0" fontAlgn="base" hangingPunct="0">
              <a:spcBef>
                <a:spcPct val="0"/>
              </a:spcBef>
              <a:spcAft>
                <a:spcPct val="0"/>
              </a:spcAft>
              <a:defRPr sz="2500">
                <a:solidFill>
                  <a:schemeClr val="tx1"/>
                </a:solidFill>
                <a:latin typeface="Arial" charset="0"/>
                <a:ea typeface="黑体" pitchFamily="2" charset="-122"/>
              </a:defRPr>
            </a:lvl2pPr>
            <a:lvl3pPr algn="l" rtl="0" eaLnBrk="0" fontAlgn="base" hangingPunct="0">
              <a:spcBef>
                <a:spcPct val="0"/>
              </a:spcBef>
              <a:spcAft>
                <a:spcPct val="0"/>
              </a:spcAft>
              <a:defRPr sz="2500">
                <a:solidFill>
                  <a:schemeClr val="tx1"/>
                </a:solidFill>
                <a:latin typeface="Arial" charset="0"/>
                <a:ea typeface="黑体" pitchFamily="2" charset="-122"/>
              </a:defRPr>
            </a:lvl3pPr>
            <a:lvl4pPr algn="l" rtl="0" eaLnBrk="0" fontAlgn="base" hangingPunct="0">
              <a:spcBef>
                <a:spcPct val="0"/>
              </a:spcBef>
              <a:spcAft>
                <a:spcPct val="0"/>
              </a:spcAft>
              <a:defRPr sz="2500">
                <a:solidFill>
                  <a:schemeClr val="tx1"/>
                </a:solidFill>
                <a:latin typeface="Arial" charset="0"/>
                <a:ea typeface="黑体" pitchFamily="2" charset="-122"/>
              </a:defRPr>
            </a:lvl4pPr>
            <a:lvl5pPr algn="l" rtl="0" eaLnBrk="0" fontAlgn="base" hangingPunct="0">
              <a:spcBef>
                <a:spcPct val="0"/>
              </a:spcBef>
              <a:spcAft>
                <a:spcPct val="0"/>
              </a:spcAft>
              <a:defRPr sz="2500">
                <a:solidFill>
                  <a:schemeClr val="tx1"/>
                </a:solidFill>
                <a:latin typeface="Arial" charset="0"/>
                <a:ea typeface="黑体" pitchFamily="2" charset="-122"/>
              </a:defRPr>
            </a:lvl5pPr>
            <a:lvl6pPr marL="457200" algn="l" rtl="0" fontAlgn="base">
              <a:spcBef>
                <a:spcPct val="0"/>
              </a:spcBef>
              <a:spcAft>
                <a:spcPct val="0"/>
              </a:spcAft>
              <a:defRPr sz="2500">
                <a:solidFill>
                  <a:schemeClr val="tx1"/>
                </a:solidFill>
                <a:latin typeface="Arial" charset="0"/>
                <a:ea typeface="黑体" pitchFamily="2" charset="-122"/>
              </a:defRPr>
            </a:lvl6pPr>
            <a:lvl7pPr marL="914400" algn="l" rtl="0" fontAlgn="base">
              <a:spcBef>
                <a:spcPct val="0"/>
              </a:spcBef>
              <a:spcAft>
                <a:spcPct val="0"/>
              </a:spcAft>
              <a:defRPr sz="2500">
                <a:solidFill>
                  <a:schemeClr val="tx1"/>
                </a:solidFill>
                <a:latin typeface="Arial" charset="0"/>
                <a:ea typeface="黑体" pitchFamily="2" charset="-122"/>
              </a:defRPr>
            </a:lvl7pPr>
            <a:lvl8pPr marL="1371600" algn="l" rtl="0" fontAlgn="base">
              <a:spcBef>
                <a:spcPct val="0"/>
              </a:spcBef>
              <a:spcAft>
                <a:spcPct val="0"/>
              </a:spcAft>
              <a:defRPr sz="2500">
                <a:solidFill>
                  <a:schemeClr val="tx1"/>
                </a:solidFill>
                <a:latin typeface="Arial" charset="0"/>
                <a:ea typeface="黑体" pitchFamily="2" charset="-122"/>
              </a:defRPr>
            </a:lvl8pPr>
            <a:lvl9pPr marL="1828800" algn="l" rtl="0" fontAlgn="base">
              <a:spcBef>
                <a:spcPct val="0"/>
              </a:spcBef>
              <a:spcAft>
                <a:spcPct val="0"/>
              </a:spcAft>
              <a:defRPr sz="2500">
                <a:solidFill>
                  <a:schemeClr val="tx1"/>
                </a:solidFill>
                <a:latin typeface="Arial" charset="0"/>
                <a:ea typeface="黑体" pitchFamily="2" charset="-122"/>
              </a:defRPr>
            </a:lvl9pPr>
          </a:lstStyle>
          <a:p>
            <a:r>
              <a:rPr lang="zh-CN" altLang="en-US" smtClean="0">
                <a:solidFill>
                  <a:schemeClr val="bg1"/>
                </a:solidFill>
              </a:rPr>
              <a:t>基于三维设计平台扩展的一体化计算过程</a:t>
            </a:r>
            <a:endParaRPr lang="zh-CN" altLang="en-US">
              <a:solidFill>
                <a:schemeClr val="bg1"/>
              </a:solidFill>
            </a:endParaRPr>
          </a:p>
        </p:txBody>
      </p:sp>
      <p:sp>
        <p:nvSpPr>
          <p:cNvPr id="147" name="矩形 146"/>
          <p:cNvSpPr/>
          <p:nvPr/>
        </p:nvSpPr>
        <p:spPr bwMode="auto">
          <a:xfrm>
            <a:off x="1340143" y="2996952"/>
            <a:ext cx="7592705" cy="1224136"/>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9" name="组合 8"/>
          <p:cNvGrpSpPr/>
          <p:nvPr/>
        </p:nvGrpSpPr>
        <p:grpSpPr>
          <a:xfrm>
            <a:off x="2694439" y="3140968"/>
            <a:ext cx="6140030" cy="926144"/>
            <a:chOff x="3210615" y="3140968"/>
            <a:chExt cx="5623854" cy="926144"/>
          </a:xfrm>
        </p:grpSpPr>
        <p:sp>
          <p:nvSpPr>
            <p:cNvPr id="148" name="矩形 147"/>
            <p:cNvSpPr/>
            <p:nvPr/>
          </p:nvSpPr>
          <p:spPr bwMode="auto">
            <a:xfrm>
              <a:off x="3248481" y="3284984"/>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latin typeface="Arial" charset="0"/>
                  <a:ea typeface="黑体" pitchFamily="2" charset="-122"/>
                </a:rPr>
                <a:t>机墩几何</a:t>
              </a:r>
              <a:endParaRPr lang="en-US" altLang="zh-CN" sz="1100" smtClean="0">
                <a:latin typeface="Arial" charset="0"/>
                <a:ea typeface="黑体" pitchFamily="2" charset="-122"/>
              </a:endParaRPr>
            </a:p>
            <a:p>
              <a:r>
                <a:rPr lang="zh-CN" altLang="en-US" sz="1100" smtClean="0">
                  <a:latin typeface="Arial" charset="0"/>
                  <a:ea typeface="黑体" pitchFamily="2" charset="-122"/>
                </a:rPr>
                <a:t>模型</a:t>
              </a:r>
              <a:r>
                <a:rPr lang="zh-CN" altLang="en-US" sz="1100">
                  <a:latin typeface="Arial" charset="0"/>
                  <a:ea typeface="黑体" pitchFamily="2" charset="-122"/>
                </a:rPr>
                <a:t>处理</a:t>
              </a:r>
            </a:p>
          </p:txBody>
        </p:sp>
        <p:sp>
          <p:nvSpPr>
            <p:cNvPr id="149" name="矩形 148"/>
            <p:cNvSpPr/>
            <p:nvPr/>
          </p:nvSpPr>
          <p:spPr bwMode="auto">
            <a:xfrm>
              <a:off x="3933555" y="3284984"/>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计算</a:t>
              </a:r>
              <a:r>
                <a:rPr lang="zh-CN" altLang="en-US" sz="1100" smtClean="0"/>
                <a:t>网格</a:t>
              </a:r>
              <a:endParaRPr lang="en-US" altLang="zh-CN" sz="1100" smtClean="0"/>
            </a:p>
            <a:p>
              <a:r>
                <a:rPr lang="zh-CN" altLang="en-US" sz="1100" smtClean="0"/>
                <a:t>建模</a:t>
              </a:r>
              <a:endParaRPr lang="zh-CN" altLang="en-US" sz="1100"/>
            </a:p>
          </p:txBody>
        </p:sp>
        <p:cxnSp>
          <p:nvCxnSpPr>
            <p:cNvPr id="150" name="肘形连接符 149"/>
            <p:cNvCxnSpPr>
              <a:stCxn id="148" idx="3"/>
              <a:endCxn id="149" idx="1"/>
            </p:cNvCxnSpPr>
            <p:nvPr/>
          </p:nvCxnSpPr>
          <p:spPr bwMode="auto">
            <a:xfrm>
              <a:off x="3766323" y="3447002"/>
              <a:ext cx="167232" cy="12700"/>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51" name="矩形 150"/>
            <p:cNvSpPr/>
            <p:nvPr/>
          </p:nvSpPr>
          <p:spPr bwMode="auto">
            <a:xfrm>
              <a:off x="4144348" y="3743076"/>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网格模型输出</a:t>
              </a:r>
              <a:endParaRPr lang="zh-CN" altLang="en-US" sz="1100"/>
            </a:p>
          </p:txBody>
        </p:sp>
        <p:cxnSp>
          <p:nvCxnSpPr>
            <p:cNvPr id="152" name="肘形连接符 151"/>
            <p:cNvCxnSpPr>
              <a:stCxn id="149" idx="2"/>
              <a:endCxn id="151" idx="1"/>
            </p:cNvCxnSpPr>
            <p:nvPr/>
          </p:nvCxnSpPr>
          <p:spPr bwMode="auto">
            <a:xfrm rot="5400000">
              <a:off x="4020375" y="3732993"/>
              <a:ext cx="296074" cy="48128"/>
            </a:xfrm>
            <a:prstGeom prst="bentConnector4">
              <a:avLst>
                <a:gd name="adj1" fmla="val 22639"/>
                <a:gd name="adj2" fmla="val 447607"/>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53" name="矩形 152"/>
            <p:cNvSpPr/>
            <p:nvPr/>
          </p:nvSpPr>
          <p:spPr bwMode="auto">
            <a:xfrm>
              <a:off x="6937341" y="3302986"/>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工况组合</a:t>
              </a:r>
              <a:endParaRPr lang="en-US" altLang="zh-CN" sz="1100" smtClean="0"/>
            </a:p>
            <a:p>
              <a:r>
                <a:rPr lang="zh-CN" altLang="en-US" sz="1100" smtClean="0"/>
                <a:t>及后处理</a:t>
              </a:r>
              <a:endParaRPr lang="zh-CN" altLang="en-US" sz="1100"/>
            </a:p>
          </p:txBody>
        </p:sp>
        <p:sp>
          <p:nvSpPr>
            <p:cNvPr id="154" name="矩形 153"/>
            <p:cNvSpPr/>
            <p:nvPr/>
          </p:nvSpPr>
          <p:spPr bwMode="auto">
            <a:xfrm>
              <a:off x="7569717" y="3158970"/>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计算书</a:t>
              </a:r>
              <a:endParaRPr lang="en-US" altLang="zh-CN" sz="1100" smtClean="0"/>
            </a:p>
            <a:p>
              <a:r>
                <a:rPr lang="zh-CN" altLang="en-US" sz="1100" smtClean="0"/>
                <a:t>创建</a:t>
              </a:r>
              <a:endParaRPr lang="en-US" altLang="zh-CN" sz="1100" smtClean="0"/>
            </a:p>
          </p:txBody>
        </p:sp>
        <p:sp>
          <p:nvSpPr>
            <p:cNvPr id="155" name="矩形 154"/>
            <p:cNvSpPr/>
            <p:nvPr/>
          </p:nvSpPr>
          <p:spPr bwMode="auto">
            <a:xfrm>
              <a:off x="7569717" y="3649293"/>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数据信息</a:t>
              </a:r>
              <a:endParaRPr lang="en-US" altLang="zh-CN" sz="1100" smtClean="0"/>
            </a:p>
            <a:p>
              <a:r>
                <a:rPr lang="zh-CN" altLang="en-US" sz="1100" smtClean="0"/>
                <a:t>输出</a:t>
              </a:r>
              <a:endParaRPr lang="en-US" altLang="zh-CN" sz="1100" smtClean="0"/>
            </a:p>
          </p:txBody>
        </p:sp>
        <p:sp>
          <p:nvSpPr>
            <p:cNvPr id="156" name="菱形 155"/>
            <p:cNvSpPr/>
            <p:nvPr/>
          </p:nvSpPr>
          <p:spPr bwMode="auto">
            <a:xfrm>
              <a:off x="8202093" y="3392996"/>
              <a:ext cx="632376" cy="324036"/>
            </a:xfrm>
            <a:prstGeom prst="diamond">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计算书</a:t>
              </a:r>
              <a:endParaRPr lang="en-US" altLang="zh-CN" sz="1100" smtClean="0"/>
            </a:p>
            <a:p>
              <a:r>
                <a:rPr lang="zh-CN" altLang="en-US" sz="1100" smtClean="0"/>
                <a:t>审核发布</a:t>
              </a:r>
              <a:endParaRPr lang="zh-CN" altLang="en-US" sz="1100"/>
            </a:p>
          </p:txBody>
        </p:sp>
        <p:cxnSp>
          <p:nvCxnSpPr>
            <p:cNvPr id="157" name="肘形连接符 156"/>
            <p:cNvCxnSpPr>
              <a:stCxn id="160" idx="3"/>
              <a:endCxn id="153" idx="1"/>
            </p:cNvCxnSpPr>
            <p:nvPr/>
          </p:nvCxnSpPr>
          <p:spPr bwMode="auto">
            <a:xfrm>
              <a:off x="6007221" y="3232531"/>
              <a:ext cx="930120" cy="232473"/>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58" name="肘形连接符 157"/>
            <p:cNvCxnSpPr>
              <a:stCxn id="161" idx="3"/>
              <a:endCxn id="153" idx="1"/>
            </p:cNvCxnSpPr>
            <p:nvPr/>
          </p:nvCxnSpPr>
          <p:spPr bwMode="auto">
            <a:xfrm flipV="1">
              <a:off x="6094173" y="3465004"/>
              <a:ext cx="843168" cy="19555"/>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59" name="肘形连接符 158"/>
            <p:cNvCxnSpPr>
              <a:stCxn id="162" idx="3"/>
              <a:endCxn id="171" idx="1"/>
            </p:cNvCxnSpPr>
            <p:nvPr/>
          </p:nvCxnSpPr>
          <p:spPr bwMode="auto">
            <a:xfrm>
              <a:off x="6094173" y="3731285"/>
              <a:ext cx="79047" cy="12700"/>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60" name="矩形 159"/>
            <p:cNvSpPr/>
            <p:nvPr/>
          </p:nvSpPr>
          <p:spPr bwMode="auto">
            <a:xfrm>
              <a:off x="5322147" y="3140968"/>
              <a:ext cx="685074" cy="18312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结构</a:t>
              </a:r>
              <a:r>
                <a:rPr lang="zh-CN" altLang="en-US" sz="1100" smtClean="0"/>
                <a:t>自重工况</a:t>
              </a:r>
              <a:endParaRPr lang="zh-CN" altLang="en-US" sz="1100"/>
            </a:p>
          </p:txBody>
        </p:sp>
        <p:sp>
          <p:nvSpPr>
            <p:cNvPr id="161" name="矩形 160"/>
            <p:cNvSpPr/>
            <p:nvPr/>
          </p:nvSpPr>
          <p:spPr bwMode="auto">
            <a:xfrm>
              <a:off x="5409100" y="3392996"/>
              <a:ext cx="685074" cy="18312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水力荷载工况</a:t>
              </a:r>
              <a:endParaRPr lang="zh-CN" altLang="en-US" sz="1100"/>
            </a:p>
          </p:txBody>
        </p:sp>
        <p:sp>
          <p:nvSpPr>
            <p:cNvPr id="162" name="矩形 161"/>
            <p:cNvSpPr/>
            <p:nvPr/>
          </p:nvSpPr>
          <p:spPr bwMode="auto">
            <a:xfrm>
              <a:off x="5409100" y="3639722"/>
              <a:ext cx="685074" cy="18312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模态计算</a:t>
              </a:r>
              <a:endParaRPr lang="zh-CN" altLang="en-US" sz="1100"/>
            </a:p>
          </p:txBody>
        </p:sp>
        <p:sp>
          <p:nvSpPr>
            <p:cNvPr id="163" name="矩形 162"/>
            <p:cNvSpPr/>
            <p:nvPr/>
          </p:nvSpPr>
          <p:spPr bwMode="auto">
            <a:xfrm>
              <a:off x="4724026" y="3474964"/>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荷载计算</a:t>
              </a:r>
              <a:endParaRPr lang="zh-CN" altLang="en-US" sz="1100"/>
            </a:p>
          </p:txBody>
        </p:sp>
        <p:cxnSp>
          <p:nvCxnSpPr>
            <p:cNvPr id="164" name="肘形连接符 163"/>
            <p:cNvCxnSpPr>
              <a:stCxn id="149" idx="3"/>
              <a:endCxn id="163" idx="1"/>
            </p:cNvCxnSpPr>
            <p:nvPr/>
          </p:nvCxnSpPr>
          <p:spPr bwMode="auto">
            <a:xfrm>
              <a:off x="4451397" y="3447002"/>
              <a:ext cx="272629" cy="189980"/>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65" name="肘形连接符 164"/>
            <p:cNvCxnSpPr>
              <a:stCxn id="163" idx="3"/>
              <a:endCxn id="160" idx="1"/>
            </p:cNvCxnSpPr>
            <p:nvPr/>
          </p:nvCxnSpPr>
          <p:spPr bwMode="auto">
            <a:xfrm flipV="1">
              <a:off x="5241867" y="3232531"/>
              <a:ext cx="80280" cy="404451"/>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66" name="肘形连接符 165"/>
            <p:cNvCxnSpPr>
              <a:stCxn id="163" idx="3"/>
              <a:endCxn id="161" idx="1"/>
            </p:cNvCxnSpPr>
            <p:nvPr/>
          </p:nvCxnSpPr>
          <p:spPr bwMode="auto">
            <a:xfrm flipV="1">
              <a:off x="5241867" y="3484559"/>
              <a:ext cx="167232" cy="152423"/>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67" name="肘形连接符 166"/>
            <p:cNvCxnSpPr>
              <a:stCxn id="163" idx="3"/>
              <a:endCxn id="162" idx="1"/>
            </p:cNvCxnSpPr>
            <p:nvPr/>
          </p:nvCxnSpPr>
          <p:spPr bwMode="auto">
            <a:xfrm>
              <a:off x="5241867" y="3636982"/>
              <a:ext cx="167232" cy="94303"/>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68" name="肘形连接符 167"/>
            <p:cNvCxnSpPr>
              <a:stCxn id="153" idx="3"/>
              <a:endCxn id="154" idx="1"/>
            </p:cNvCxnSpPr>
            <p:nvPr/>
          </p:nvCxnSpPr>
          <p:spPr bwMode="auto">
            <a:xfrm flipV="1">
              <a:off x="7455183" y="3320988"/>
              <a:ext cx="114534" cy="144016"/>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69" name="肘形连接符 168"/>
            <p:cNvCxnSpPr>
              <a:stCxn id="153" idx="3"/>
              <a:endCxn id="155" idx="1"/>
            </p:cNvCxnSpPr>
            <p:nvPr/>
          </p:nvCxnSpPr>
          <p:spPr bwMode="auto">
            <a:xfrm>
              <a:off x="7455183" y="3465004"/>
              <a:ext cx="114534" cy="346307"/>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70" name="肘形连接符 169"/>
            <p:cNvCxnSpPr>
              <a:stCxn id="154" idx="3"/>
              <a:endCxn id="156" idx="1"/>
            </p:cNvCxnSpPr>
            <p:nvPr/>
          </p:nvCxnSpPr>
          <p:spPr bwMode="auto">
            <a:xfrm>
              <a:off x="8087559" y="3320988"/>
              <a:ext cx="114534" cy="234026"/>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71" name="矩形 170"/>
            <p:cNvSpPr/>
            <p:nvPr/>
          </p:nvSpPr>
          <p:spPr bwMode="auto">
            <a:xfrm>
              <a:off x="6173220" y="3639722"/>
              <a:ext cx="685074" cy="18312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谐振工况</a:t>
              </a:r>
              <a:r>
                <a:rPr lang="zh-CN" altLang="en-US" sz="1100"/>
                <a:t>计算</a:t>
              </a:r>
            </a:p>
          </p:txBody>
        </p:sp>
        <p:cxnSp>
          <p:nvCxnSpPr>
            <p:cNvPr id="172" name="肘形连接符 171"/>
            <p:cNvCxnSpPr>
              <a:stCxn id="171" idx="3"/>
              <a:endCxn id="153" idx="1"/>
            </p:cNvCxnSpPr>
            <p:nvPr/>
          </p:nvCxnSpPr>
          <p:spPr bwMode="auto">
            <a:xfrm flipV="1">
              <a:off x="6858294" y="3465004"/>
              <a:ext cx="79047" cy="266281"/>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pic>
          <p:nvPicPr>
            <p:cNvPr id="175" name="Picture 7" descr="j0433941[1]"/>
            <p:cNvPicPr>
              <a:picLocks noChangeAspect="1" noChangeArrowheads="1"/>
            </p:cNvPicPr>
            <p:nvPr/>
          </p:nvPicPr>
          <p:blipFill>
            <a:blip r:embed="rId3" cstate="print"/>
            <a:srcRect/>
            <a:stretch>
              <a:fillRect/>
            </a:stretch>
          </p:blipFill>
          <p:spPr bwMode="auto">
            <a:xfrm>
              <a:off x="3210615" y="3501243"/>
              <a:ext cx="347038" cy="474203"/>
            </a:xfrm>
            <a:prstGeom prst="rect">
              <a:avLst/>
            </a:prstGeom>
            <a:noFill/>
            <a:ln w="9525">
              <a:noFill/>
              <a:miter lim="800000"/>
              <a:headEnd/>
              <a:tailEnd/>
            </a:ln>
          </p:spPr>
        </p:pic>
      </p:grpSp>
      <p:sp>
        <p:nvSpPr>
          <p:cNvPr id="215" name="圆角矩形 214"/>
          <p:cNvSpPr/>
          <p:nvPr/>
        </p:nvSpPr>
        <p:spPr bwMode="auto">
          <a:xfrm>
            <a:off x="2699792" y="764704"/>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厂房静强度计算</a:t>
            </a:r>
          </a:p>
        </p:txBody>
      </p:sp>
      <p:sp>
        <p:nvSpPr>
          <p:cNvPr id="216" name="圆角矩形 215"/>
          <p:cNvSpPr/>
          <p:nvPr/>
        </p:nvSpPr>
        <p:spPr bwMode="auto">
          <a:xfrm>
            <a:off x="2699792" y="2996952"/>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机墩结构强度计算</a:t>
            </a:r>
          </a:p>
        </p:txBody>
      </p:sp>
      <p:grpSp>
        <p:nvGrpSpPr>
          <p:cNvPr id="264" name="组合 263"/>
          <p:cNvGrpSpPr/>
          <p:nvPr/>
        </p:nvGrpSpPr>
        <p:grpSpPr>
          <a:xfrm>
            <a:off x="3851884" y="4347002"/>
            <a:ext cx="2060481" cy="343200"/>
            <a:chOff x="213420" y="1276888"/>
            <a:chExt cx="2492494" cy="343200"/>
          </a:xfrm>
        </p:grpSpPr>
        <p:sp>
          <p:nvSpPr>
            <p:cNvPr id="265" name="椭圆 264"/>
            <p:cNvSpPr/>
            <p:nvPr/>
          </p:nvSpPr>
          <p:spPr bwMode="auto">
            <a:xfrm>
              <a:off x="251520" y="1353542"/>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266" name="流程图: 过程 265"/>
            <p:cNvSpPr/>
            <p:nvPr/>
          </p:nvSpPr>
          <p:spPr bwMode="auto">
            <a:xfrm>
              <a:off x="755576"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建模</a:t>
              </a:r>
            </a:p>
          </p:txBody>
        </p:sp>
        <p:sp>
          <p:nvSpPr>
            <p:cNvPr id="267" name="流程图: 过程 266"/>
            <p:cNvSpPr/>
            <p:nvPr/>
          </p:nvSpPr>
          <p:spPr bwMode="auto">
            <a:xfrm>
              <a:off x="1583382"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求解</a:t>
              </a:r>
            </a:p>
          </p:txBody>
        </p:sp>
        <p:sp>
          <p:nvSpPr>
            <p:cNvPr id="268" name="椭圆 267"/>
            <p:cNvSpPr/>
            <p:nvPr/>
          </p:nvSpPr>
          <p:spPr bwMode="auto">
            <a:xfrm>
              <a:off x="2414286" y="1358188"/>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269" name="TextBox 268"/>
            <p:cNvSpPr txBox="1"/>
            <p:nvPr/>
          </p:nvSpPr>
          <p:spPr>
            <a:xfrm>
              <a:off x="213420" y="1276888"/>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S</a:t>
              </a:r>
              <a:endParaRPr lang="zh-CN" altLang="en-US" sz="1600"/>
            </a:p>
          </p:txBody>
        </p:sp>
        <p:sp>
          <p:nvSpPr>
            <p:cNvPr id="270" name="TextBox 269"/>
            <p:cNvSpPr txBox="1"/>
            <p:nvPr/>
          </p:nvSpPr>
          <p:spPr>
            <a:xfrm>
              <a:off x="2375317" y="1281534"/>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E</a:t>
              </a:r>
              <a:endParaRPr lang="zh-CN" altLang="en-US" sz="1600"/>
            </a:p>
          </p:txBody>
        </p:sp>
        <p:cxnSp>
          <p:nvCxnSpPr>
            <p:cNvPr id="271" name="直接箭头连接符 270"/>
            <p:cNvCxnSpPr>
              <a:stCxn id="269" idx="3"/>
              <a:endCxn id="266" idx="1"/>
            </p:cNvCxnSpPr>
            <p:nvPr/>
          </p:nvCxnSpPr>
          <p:spPr bwMode="auto">
            <a:xfrm flipV="1">
              <a:off x="544017" y="1446008"/>
              <a:ext cx="211559" cy="157"/>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272" name="直接箭头连接符 271"/>
            <p:cNvCxnSpPr>
              <a:stCxn id="267" idx="3"/>
              <a:endCxn id="270" idx="1"/>
            </p:cNvCxnSpPr>
            <p:nvPr/>
          </p:nvCxnSpPr>
          <p:spPr bwMode="auto">
            <a:xfrm>
              <a:off x="2200997" y="1446008"/>
              <a:ext cx="174320" cy="4803"/>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273" name="直接箭头连接符 272"/>
            <p:cNvCxnSpPr>
              <a:stCxn id="266" idx="3"/>
              <a:endCxn id="267" idx="1"/>
            </p:cNvCxnSpPr>
            <p:nvPr/>
          </p:nvCxnSpPr>
          <p:spPr bwMode="auto">
            <a:xfrm>
              <a:off x="1373191" y="1446008"/>
              <a:ext cx="210191" cy="0"/>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grpSp>
      <p:sp>
        <p:nvSpPr>
          <p:cNvPr id="275" name="圆角矩形 274"/>
          <p:cNvSpPr/>
          <p:nvPr/>
        </p:nvSpPr>
        <p:spPr bwMode="auto">
          <a:xfrm>
            <a:off x="2699792" y="4350548"/>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大坝结构应力计算</a:t>
            </a:r>
          </a:p>
        </p:txBody>
      </p:sp>
      <p:sp>
        <p:nvSpPr>
          <p:cNvPr id="276" name="圆角矩形 275"/>
          <p:cNvSpPr/>
          <p:nvPr/>
        </p:nvSpPr>
        <p:spPr bwMode="auto">
          <a:xfrm>
            <a:off x="2699792" y="6130685"/>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其他</a:t>
            </a:r>
            <a:r>
              <a:rPr kumimoji="0" lang="en-US" altLang="zh-CN" sz="1400" b="0" i="0" u="none" strike="noStrike" cap="none" normalizeH="0" baseline="0" smtClean="0">
                <a:ln>
                  <a:noFill/>
                </a:ln>
                <a:solidFill>
                  <a:schemeClr val="tx1"/>
                </a:solidFill>
                <a:effectLst/>
                <a:latin typeface="Arial" charset="0"/>
                <a:ea typeface="黑体" pitchFamily="2" charset="-122"/>
              </a:rPr>
              <a:t>CAE</a:t>
            </a:r>
            <a:r>
              <a:rPr kumimoji="0" lang="zh-CN" altLang="en-US" sz="1400" b="0" i="0" u="none" strike="noStrike" cap="none" normalizeH="0" baseline="0" smtClean="0">
                <a:ln>
                  <a:noFill/>
                </a:ln>
                <a:solidFill>
                  <a:schemeClr val="tx1"/>
                </a:solidFill>
                <a:effectLst/>
                <a:latin typeface="Arial" charset="0"/>
                <a:ea typeface="黑体" pitchFamily="2" charset="-122"/>
              </a:rPr>
              <a:t>计算仿真</a:t>
            </a:r>
          </a:p>
        </p:txBody>
      </p:sp>
      <p:grpSp>
        <p:nvGrpSpPr>
          <p:cNvPr id="292" name="组合 291"/>
          <p:cNvGrpSpPr/>
          <p:nvPr/>
        </p:nvGrpSpPr>
        <p:grpSpPr>
          <a:xfrm>
            <a:off x="1179474" y="6764861"/>
            <a:ext cx="5828312" cy="768595"/>
            <a:chOff x="2455623" y="2661289"/>
            <a:chExt cx="5828312" cy="768595"/>
          </a:xfrm>
        </p:grpSpPr>
        <p:grpSp>
          <p:nvGrpSpPr>
            <p:cNvPr id="293" name="组合 292"/>
            <p:cNvGrpSpPr/>
            <p:nvPr/>
          </p:nvGrpSpPr>
          <p:grpSpPr>
            <a:xfrm>
              <a:off x="2455623" y="2661289"/>
              <a:ext cx="4562305" cy="768595"/>
              <a:chOff x="2006998" y="2674612"/>
              <a:chExt cx="4562305" cy="768595"/>
            </a:xfrm>
          </p:grpSpPr>
          <p:pic>
            <p:nvPicPr>
              <p:cNvPr id="29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6998" y="2674612"/>
                <a:ext cx="1292306" cy="768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709" y="2759298"/>
                <a:ext cx="1002594" cy="599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07571" y="2757856"/>
                <a:ext cx="1063387" cy="602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8" name="Picture 6" descr="http://www.findsim.net/media/img/softwares/disp/2011/03/23/verity_for_abaqus.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68670" y="2796998"/>
                <a:ext cx="910439" cy="546895"/>
              </a:xfrm>
              <a:prstGeom prst="rect">
                <a:avLst/>
              </a:prstGeom>
              <a:noFill/>
              <a:extLst>
                <a:ext uri="{909E8E84-426E-40DD-AFC4-6F175D3DCCD1}">
                  <a14:hiddenFill xmlns:a14="http://schemas.microsoft.com/office/drawing/2010/main">
                    <a:solidFill>
                      <a:srgbClr val="FFFFFF"/>
                    </a:solidFill>
                  </a14:hiddenFill>
                </a:ext>
              </a:extLst>
            </p:spPr>
          </p:pic>
        </p:grpSp>
        <p:pic>
          <p:nvPicPr>
            <p:cNvPr id="294" name="Picture 8" descr="http://www.ansys.com/staticassets/ANSYS/staticassets/partner/Ingeciber/ingeciber-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7003" y="2757529"/>
              <a:ext cx="1096932" cy="632005"/>
            </a:xfrm>
            <a:prstGeom prst="rect">
              <a:avLst/>
            </a:prstGeom>
            <a:noFill/>
            <a:extLst>
              <a:ext uri="{909E8E84-426E-40DD-AFC4-6F175D3DCCD1}">
                <a14:hiddenFill xmlns:a14="http://schemas.microsoft.com/office/drawing/2010/main">
                  <a:solidFill>
                    <a:srgbClr val="FFFFFF"/>
                  </a:solidFill>
                </a14:hiddenFill>
              </a:ext>
            </a:extLst>
          </p:spPr>
        </p:pic>
      </p:grpSp>
      <p:sp>
        <p:nvSpPr>
          <p:cNvPr id="299" name="矩形 298"/>
          <p:cNvSpPr/>
          <p:nvPr/>
        </p:nvSpPr>
        <p:spPr bwMode="auto">
          <a:xfrm>
            <a:off x="1345814" y="4739700"/>
            <a:ext cx="7592705" cy="397105"/>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300" name="组合 299"/>
          <p:cNvGrpSpPr/>
          <p:nvPr/>
        </p:nvGrpSpPr>
        <p:grpSpPr>
          <a:xfrm>
            <a:off x="4631179" y="4793606"/>
            <a:ext cx="2060481" cy="343200"/>
            <a:chOff x="213420" y="1276888"/>
            <a:chExt cx="2492494" cy="343200"/>
          </a:xfrm>
        </p:grpSpPr>
        <p:sp>
          <p:nvSpPr>
            <p:cNvPr id="301" name="椭圆 300"/>
            <p:cNvSpPr/>
            <p:nvPr/>
          </p:nvSpPr>
          <p:spPr bwMode="auto">
            <a:xfrm>
              <a:off x="251520" y="1353542"/>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02" name="流程图: 过程 301"/>
            <p:cNvSpPr/>
            <p:nvPr/>
          </p:nvSpPr>
          <p:spPr bwMode="auto">
            <a:xfrm>
              <a:off x="755576"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建模</a:t>
              </a:r>
            </a:p>
          </p:txBody>
        </p:sp>
        <p:sp>
          <p:nvSpPr>
            <p:cNvPr id="303" name="流程图: 过程 302"/>
            <p:cNvSpPr/>
            <p:nvPr/>
          </p:nvSpPr>
          <p:spPr bwMode="auto">
            <a:xfrm>
              <a:off x="1583382"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求解</a:t>
              </a:r>
            </a:p>
          </p:txBody>
        </p:sp>
        <p:sp>
          <p:nvSpPr>
            <p:cNvPr id="304" name="椭圆 303"/>
            <p:cNvSpPr/>
            <p:nvPr/>
          </p:nvSpPr>
          <p:spPr bwMode="auto">
            <a:xfrm>
              <a:off x="2414286" y="1358188"/>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05" name="TextBox 304"/>
            <p:cNvSpPr txBox="1"/>
            <p:nvPr/>
          </p:nvSpPr>
          <p:spPr>
            <a:xfrm>
              <a:off x="213420" y="1276888"/>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S</a:t>
              </a:r>
              <a:endParaRPr lang="zh-CN" altLang="en-US" sz="1600"/>
            </a:p>
          </p:txBody>
        </p:sp>
        <p:sp>
          <p:nvSpPr>
            <p:cNvPr id="306" name="TextBox 305"/>
            <p:cNvSpPr txBox="1"/>
            <p:nvPr/>
          </p:nvSpPr>
          <p:spPr>
            <a:xfrm>
              <a:off x="2375317" y="1281534"/>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E</a:t>
              </a:r>
              <a:endParaRPr lang="zh-CN" altLang="en-US" sz="1600"/>
            </a:p>
          </p:txBody>
        </p:sp>
        <p:cxnSp>
          <p:nvCxnSpPr>
            <p:cNvPr id="307" name="直接箭头连接符 306"/>
            <p:cNvCxnSpPr>
              <a:stCxn id="305" idx="3"/>
              <a:endCxn id="302" idx="1"/>
            </p:cNvCxnSpPr>
            <p:nvPr/>
          </p:nvCxnSpPr>
          <p:spPr bwMode="auto">
            <a:xfrm flipV="1">
              <a:off x="544017" y="1446008"/>
              <a:ext cx="211559" cy="157"/>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08" name="直接箭头连接符 307"/>
            <p:cNvCxnSpPr>
              <a:stCxn id="303" idx="3"/>
              <a:endCxn id="306" idx="1"/>
            </p:cNvCxnSpPr>
            <p:nvPr/>
          </p:nvCxnSpPr>
          <p:spPr bwMode="auto">
            <a:xfrm>
              <a:off x="2200997" y="1446008"/>
              <a:ext cx="174320" cy="4803"/>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09" name="直接箭头连接符 308"/>
            <p:cNvCxnSpPr>
              <a:stCxn id="302" idx="3"/>
              <a:endCxn id="303" idx="1"/>
            </p:cNvCxnSpPr>
            <p:nvPr/>
          </p:nvCxnSpPr>
          <p:spPr bwMode="auto">
            <a:xfrm>
              <a:off x="1373191" y="1446008"/>
              <a:ext cx="210191" cy="0"/>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grpSp>
      <p:sp>
        <p:nvSpPr>
          <p:cNvPr id="310" name="圆角矩形 309"/>
          <p:cNvSpPr/>
          <p:nvPr/>
        </p:nvSpPr>
        <p:spPr bwMode="auto">
          <a:xfrm>
            <a:off x="2699792" y="4797152"/>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洞室围岩稳定性计算</a:t>
            </a:r>
          </a:p>
        </p:txBody>
      </p:sp>
      <p:sp>
        <p:nvSpPr>
          <p:cNvPr id="312" name="矩形 311"/>
          <p:cNvSpPr/>
          <p:nvPr/>
        </p:nvSpPr>
        <p:spPr bwMode="auto">
          <a:xfrm>
            <a:off x="1345814" y="5192134"/>
            <a:ext cx="7592705" cy="397105"/>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313" name="组合 312"/>
          <p:cNvGrpSpPr/>
          <p:nvPr/>
        </p:nvGrpSpPr>
        <p:grpSpPr>
          <a:xfrm>
            <a:off x="5524121" y="5246040"/>
            <a:ext cx="2060481" cy="343200"/>
            <a:chOff x="213420" y="1276888"/>
            <a:chExt cx="2492494" cy="343200"/>
          </a:xfrm>
        </p:grpSpPr>
        <p:sp>
          <p:nvSpPr>
            <p:cNvPr id="314" name="椭圆 313"/>
            <p:cNvSpPr/>
            <p:nvPr/>
          </p:nvSpPr>
          <p:spPr bwMode="auto">
            <a:xfrm>
              <a:off x="251520" y="1353542"/>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15" name="流程图: 过程 314"/>
            <p:cNvSpPr/>
            <p:nvPr/>
          </p:nvSpPr>
          <p:spPr bwMode="auto">
            <a:xfrm>
              <a:off x="755576"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建模</a:t>
              </a:r>
            </a:p>
          </p:txBody>
        </p:sp>
        <p:sp>
          <p:nvSpPr>
            <p:cNvPr id="316" name="流程图: 过程 315"/>
            <p:cNvSpPr/>
            <p:nvPr/>
          </p:nvSpPr>
          <p:spPr bwMode="auto">
            <a:xfrm>
              <a:off x="1583382"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求解</a:t>
              </a:r>
            </a:p>
          </p:txBody>
        </p:sp>
        <p:sp>
          <p:nvSpPr>
            <p:cNvPr id="317" name="椭圆 316"/>
            <p:cNvSpPr/>
            <p:nvPr/>
          </p:nvSpPr>
          <p:spPr bwMode="auto">
            <a:xfrm>
              <a:off x="2414286" y="1358188"/>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18" name="TextBox 317"/>
            <p:cNvSpPr txBox="1"/>
            <p:nvPr/>
          </p:nvSpPr>
          <p:spPr>
            <a:xfrm>
              <a:off x="213420" y="1276888"/>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S</a:t>
              </a:r>
              <a:endParaRPr lang="zh-CN" altLang="en-US" sz="1600"/>
            </a:p>
          </p:txBody>
        </p:sp>
        <p:sp>
          <p:nvSpPr>
            <p:cNvPr id="319" name="TextBox 318"/>
            <p:cNvSpPr txBox="1"/>
            <p:nvPr/>
          </p:nvSpPr>
          <p:spPr>
            <a:xfrm>
              <a:off x="2375317" y="1281534"/>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E</a:t>
              </a:r>
              <a:endParaRPr lang="zh-CN" altLang="en-US" sz="1600"/>
            </a:p>
          </p:txBody>
        </p:sp>
        <p:cxnSp>
          <p:nvCxnSpPr>
            <p:cNvPr id="320" name="直接箭头连接符 319"/>
            <p:cNvCxnSpPr>
              <a:stCxn id="318" idx="3"/>
              <a:endCxn id="315" idx="1"/>
            </p:cNvCxnSpPr>
            <p:nvPr/>
          </p:nvCxnSpPr>
          <p:spPr bwMode="auto">
            <a:xfrm flipV="1">
              <a:off x="544017" y="1446008"/>
              <a:ext cx="211559" cy="157"/>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21" name="直接箭头连接符 320"/>
            <p:cNvCxnSpPr>
              <a:stCxn id="316" idx="3"/>
              <a:endCxn id="319" idx="1"/>
            </p:cNvCxnSpPr>
            <p:nvPr/>
          </p:nvCxnSpPr>
          <p:spPr bwMode="auto">
            <a:xfrm>
              <a:off x="2200997" y="1446008"/>
              <a:ext cx="174320" cy="4803"/>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22" name="直接箭头连接符 321"/>
            <p:cNvCxnSpPr>
              <a:stCxn id="315" idx="3"/>
              <a:endCxn id="316" idx="1"/>
            </p:cNvCxnSpPr>
            <p:nvPr/>
          </p:nvCxnSpPr>
          <p:spPr bwMode="auto">
            <a:xfrm>
              <a:off x="1373191" y="1446008"/>
              <a:ext cx="210191" cy="0"/>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grpSp>
      <p:sp>
        <p:nvSpPr>
          <p:cNvPr id="323" name="圆角矩形 322"/>
          <p:cNvSpPr/>
          <p:nvPr/>
        </p:nvSpPr>
        <p:spPr bwMode="auto">
          <a:xfrm>
            <a:off x="2699792" y="5249586"/>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海洋工程水动力计算</a:t>
            </a:r>
          </a:p>
        </p:txBody>
      </p:sp>
      <p:sp>
        <p:nvSpPr>
          <p:cNvPr id="325" name="矩形 324"/>
          <p:cNvSpPr/>
          <p:nvPr/>
        </p:nvSpPr>
        <p:spPr bwMode="auto">
          <a:xfrm>
            <a:off x="1345814" y="5624182"/>
            <a:ext cx="7592705" cy="397105"/>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326" name="组合 325"/>
          <p:cNvGrpSpPr/>
          <p:nvPr/>
        </p:nvGrpSpPr>
        <p:grpSpPr>
          <a:xfrm>
            <a:off x="4398031" y="5678088"/>
            <a:ext cx="2060481" cy="343200"/>
            <a:chOff x="213420" y="1276888"/>
            <a:chExt cx="2492494" cy="343200"/>
          </a:xfrm>
        </p:grpSpPr>
        <p:sp>
          <p:nvSpPr>
            <p:cNvPr id="327" name="椭圆 326"/>
            <p:cNvSpPr/>
            <p:nvPr/>
          </p:nvSpPr>
          <p:spPr bwMode="auto">
            <a:xfrm>
              <a:off x="251520" y="1353542"/>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28" name="流程图: 过程 327"/>
            <p:cNvSpPr/>
            <p:nvPr/>
          </p:nvSpPr>
          <p:spPr bwMode="auto">
            <a:xfrm>
              <a:off x="755576"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建模</a:t>
              </a:r>
            </a:p>
          </p:txBody>
        </p:sp>
        <p:sp>
          <p:nvSpPr>
            <p:cNvPr id="329" name="流程图: 过程 328"/>
            <p:cNvSpPr/>
            <p:nvPr/>
          </p:nvSpPr>
          <p:spPr bwMode="auto">
            <a:xfrm>
              <a:off x="1583382"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求解</a:t>
              </a:r>
            </a:p>
          </p:txBody>
        </p:sp>
        <p:sp>
          <p:nvSpPr>
            <p:cNvPr id="330" name="椭圆 329"/>
            <p:cNvSpPr/>
            <p:nvPr/>
          </p:nvSpPr>
          <p:spPr bwMode="auto">
            <a:xfrm>
              <a:off x="2414286" y="1358188"/>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31" name="TextBox 330"/>
            <p:cNvSpPr txBox="1"/>
            <p:nvPr/>
          </p:nvSpPr>
          <p:spPr>
            <a:xfrm>
              <a:off x="213420" y="1276888"/>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S</a:t>
              </a:r>
              <a:endParaRPr lang="zh-CN" altLang="en-US" sz="1600"/>
            </a:p>
          </p:txBody>
        </p:sp>
        <p:sp>
          <p:nvSpPr>
            <p:cNvPr id="332" name="TextBox 331"/>
            <p:cNvSpPr txBox="1"/>
            <p:nvPr/>
          </p:nvSpPr>
          <p:spPr>
            <a:xfrm>
              <a:off x="2375317" y="1281534"/>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E</a:t>
              </a:r>
              <a:endParaRPr lang="zh-CN" altLang="en-US" sz="1600"/>
            </a:p>
          </p:txBody>
        </p:sp>
        <p:cxnSp>
          <p:nvCxnSpPr>
            <p:cNvPr id="333" name="直接箭头连接符 332"/>
            <p:cNvCxnSpPr>
              <a:stCxn id="331" idx="3"/>
              <a:endCxn id="328" idx="1"/>
            </p:cNvCxnSpPr>
            <p:nvPr/>
          </p:nvCxnSpPr>
          <p:spPr bwMode="auto">
            <a:xfrm flipV="1">
              <a:off x="544017" y="1446008"/>
              <a:ext cx="211559" cy="157"/>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34" name="直接箭头连接符 333"/>
            <p:cNvCxnSpPr>
              <a:stCxn id="329" idx="3"/>
              <a:endCxn id="332" idx="1"/>
            </p:cNvCxnSpPr>
            <p:nvPr/>
          </p:nvCxnSpPr>
          <p:spPr bwMode="auto">
            <a:xfrm>
              <a:off x="2200997" y="1446008"/>
              <a:ext cx="174320" cy="4803"/>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35" name="直接箭头连接符 334"/>
            <p:cNvCxnSpPr>
              <a:stCxn id="328" idx="3"/>
              <a:endCxn id="329" idx="1"/>
            </p:cNvCxnSpPr>
            <p:nvPr/>
          </p:nvCxnSpPr>
          <p:spPr bwMode="auto">
            <a:xfrm>
              <a:off x="1373191" y="1446008"/>
              <a:ext cx="210191" cy="0"/>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grpSp>
      <p:sp>
        <p:nvSpPr>
          <p:cNvPr id="336" name="圆角矩形 335"/>
          <p:cNvSpPr/>
          <p:nvPr/>
        </p:nvSpPr>
        <p:spPr bwMode="auto">
          <a:xfrm>
            <a:off x="2699792" y="5681634"/>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泄洪消能措施模拟</a:t>
            </a:r>
          </a:p>
        </p:txBody>
      </p:sp>
      <p:sp>
        <p:nvSpPr>
          <p:cNvPr id="256" name="圆角矩形 255"/>
          <p:cNvSpPr/>
          <p:nvPr/>
        </p:nvSpPr>
        <p:spPr bwMode="auto">
          <a:xfrm>
            <a:off x="1331640" y="833438"/>
            <a:ext cx="1248407" cy="5569376"/>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eaVert"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黑体" pitchFamily="2" charset="-122"/>
              </a:rPr>
              <a:t>	</a:t>
            </a:r>
            <a:r>
              <a:rPr kumimoji="0" lang="zh-CN" altLang="en-US" sz="1800" b="0" i="0" u="none" strike="noStrike" cap="none" normalizeH="0" baseline="0" smtClean="0">
                <a:ln>
                  <a:noFill/>
                </a:ln>
                <a:solidFill>
                  <a:schemeClr val="tx1"/>
                </a:solidFill>
                <a:effectLst/>
                <a:latin typeface="Arial" charset="0"/>
                <a:ea typeface="黑体" pitchFamily="2" charset="-122"/>
              </a:rPr>
              <a:t>统一前后处理环境</a:t>
            </a:r>
            <a:endParaRPr kumimoji="0" lang="en-US" altLang="zh-CN" sz="1800" b="0" i="0" u="none" strike="noStrike" cap="none" normalizeH="0" baseline="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a:latin typeface="Arial" charset="0"/>
                <a:ea typeface="黑体" pitchFamily="2" charset="-122"/>
              </a:rPr>
              <a:t>	</a:t>
            </a:r>
            <a:r>
              <a:rPr lang="zh-CN" altLang="en-US" smtClean="0">
                <a:latin typeface="Arial" charset="0"/>
                <a:ea typeface="黑体" pitchFamily="2" charset="-122"/>
              </a:rPr>
              <a:t>单一数据源</a:t>
            </a: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191823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fade">
                                      <p:cBhvr>
                                        <p:cTn id="7" dur="500"/>
                                        <p:tgtEl>
                                          <p:spTgt spid="292"/>
                                        </p:tgtEl>
                                      </p:cBhvr>
                                    </p:animEffect>
                                    <p:anim calcmode="lin" valueType="num">
                                      <p:cBhvr>
                                        <p:cTn id="8" dur="500" fill="hold"/>
                                        <p:tgtEl>
                                          <p:spTgt spid="292"/>
                                        </p:tgtEl>
                                        <p:attrNameLst>
                                          <p:attrName>ppt_x</p:attrName>
                                        </p:attrNameLst>
                                      </p:cBhvr>
                                      <p:tavLst>
                                        <p:tav tm="0">
                                          <p:val>
                                            <p:strVal val="#ppt_x"/>
                                          </p:val>
                                        </p:tav>
                                        <p:tav tm="100000">
                                          <p:val>
                                            <p:strVal val="#ppt_x"/>
                                          </p:val>
                                        </p:tav>
                                      </p:tavLst>
                                    </p:anim>
                                    <p:anim calcmode="lin" valueType="num">
                                      <p:cBhvr>
                                        <p:cTn id="9" dur="500" fill="hold"/>
                                        <p:tgtEl>
                                          <p:spTgt spid="2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矩形 276"/>
          <p:cNvSpPr/>
          <p:nvPr/>
        </p:nvSpPr>
        <p:spPr bwMode="auto">
          <a:xfrm>
            <a:off x="1345814" y="6056230"/>
            <a:ext cx="7592705" cy="397105"/>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278" name="组合 277"/>
          <p:cNvGrpSpPr/>
          <p:nvPr/>
        </p:nvGrpSpPr>
        <p:grpSpPr>
          <a:xfrm>
            <a:off x="3851884" y="6110136"/>
            <a:ext cx="2060481" cy="343200"/>
            <a:chOff x="213420" y="1276888"/>
            <a:chExt cx="2492494" cy="343200"/>
          </a:xfrm>
        </p:grpSpPr>
        <p:sp>
          <p:nvSpPr>
            <p:cNvPr id="279" name="椭圆 278"/>
            <p:cNvSpPr/>
            <p:nvPr/>
          </p:nvSpPr>
          <p:spPr bwMode="auto">
            <a:xfrm>
              <a:off x="251520" y="1353542"/>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280" name="流程图: 过程 279"/>
            <p:cNvSpPr/>
            <p:nvPr/>
          </p:nvSpPr>
          <p:spPr bwMode="auto">
            <a:xfrm>
              <a:off x="755576"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建模</a:t>
              </a:r>
            </a:p>
          </p:txBody>
        </p:sp>
        <p:sp>
          <p:nvSpPr>
            <p:cNvPr id="281" name="流程图: 过程 280"/>
            <p:cNvSpPr/>
            <p:nvPr/>
          </p:nvSpPr>
          <p:spPr bwMode="auto">
            <a:xfrm>
              <a:off x="1583382"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求解</a:t>
              </a:r>
            </a:p>
          </p:txBody>
        </p:sp>
        <p:sp>
          <p:nvSpPr>
            <p:cNvPr id="282" name="椭圆 281"/>
            <p:cNvSpPr/>
            <p:nvPr/>
          </p:nvSpPr>
          <p:spPr bwMode="auto">
            <a:xfrm>
              <a:off x="2414286" y="1358188"/>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283" name="TextBox 282"/>
            <p:cNvSpPr txBox="1"/>
            <p:nvPr/>
          </p:nvSpPr>
          <p:spPr>
            <a:xfrm>
              <a:off x="213420" y="1276888"/>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S</a:t>
              </a:r>
              <a:endParaRPr lang="zh-CN" altLang="en-US" sz="1600"/>
            </a:p>
          </p:txBody>
        </p:sp>
        <p:sp>
          <p:nvSpPr>
            <p:cNvPr id="284" name="TextBox 283"/>
            <p:cNvSpPr txBox="1"/>
            <p:nvPr/>
          </p:nvSpPr>
          <p:spPr>
            <a:xfrm>
              <a:off x="2375317" y="1281534"/>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E</a:t>
              </a:r>
              <a:endParaRPr lang="zh-CN" altLang="en-US" sz="1600"/>
            </a:p>
          </p:txBody>
        </p:sp>
        <p:cxnSp>
          <p:nvCxnSpPr>
            <p:cNvPr id="285" name="直接箭头连接符 284"/>
            <p:cNvCxnSpPr>
              <a:stCxn id="283" idx="3"/>
              <a:endCxn id="280" idx="1"/>
            </p:cNvCxnSpPr>
            <p:nvPr/>
          </p:nvCxnSpPr>
          <p:spPr bwMode="auto">
            <a:xfrm flipV="1">
              <a:off x="544017" y="1446008"/>
              <a:ext cx="211559" cy="157"/>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286" name="直接箭头连接符 285"/>
            <p:cNvCxnSpPr>
              <a:stCxn id="281" idx="3"/>
              <a:endCxn id="284" idx="1"/>
            </p:cNvCxnSpPr>
            <p:nvPr/>
          </p:nvCxnSpPr>
          <p:spPr bwMode="auto">
            <a:xfrm>
              <a:off x="2200997" y="1446008"/>
              <a:ext cx="174320" cy="4803"/>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287" name="直接箭头连接符 286"/>
            <p:cNvCxnSpPr>
              <a:stCxn id="280" idx="3"/>
              <a:endCxn id="281" idx="1"/>
            </p:cNvCxnSpPr>
            <p:nvPr/>
          </p:nvCxnSpPr>
          <p:spPr bwMode="auto">
            <a:xfrm>
              <a:off x="1373191" y="1446008"/>
              <a:ext cx="210191" cy="0"/>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grpSp>
      <p:sp>
        <p:nvSpPr>
          <p:cNvPr id="274" name="矩形 273"/>
          <p:cNvSpPr/>
          <p:nvPr/>
        </p:nvSpPr>
        <p:spPr bwMode="auto">
          <a:xfrm>
            <a:off x="1345814" y="4293096"/>
            <a:ext cx="7592705" cy="397105"/>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 name="圆角矩形 1"/>
          <p:cNvSpPr/>
          <p:nvPr/>
        </p:nvSpPr>
        <p:spPr bwMode="auto">
          <a:xfrm>
            <a:off x="251520" y="764704"/>
            <a:ext cx="792088" cy="5814546"/>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vert"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sz="2400" smtClean="0">
                <a:latin typeface="Arial" charset="0"/>
                <a:ea typeface="黑体" pitchFamily="2" charset="-122"/>
              </a:rPr>
              <a:t>	Microstaion+projectwise</a:t>
            </a:r>
            <a:endParaRPr kumimoji="0" lang="zh-CN" altLang="en-US" sz="2400" b="0" i="0" u="none" strike="noStrike" cap="none" normalizeH="0" baseline="0" smtClean="0">
              <a:ln>
                <a:noFill/>
              </a:ln>
              <a:solidFill>
                <a:schemeClr val="tx1"/>
              </a:solidFill>
              <a:effectLst/>
              <a:latin typeface="Arial" charset="0"/>
              <a:ea typeface="黑体" pitchFamily="2" charset="-122"/>
            </a:endParaRPr>
          </a:p>
        </p:txBody>
      </p:sp>
      <p:sp>
        <p:nvSpPr>
          <p:cNvPr id="214" name="矩形 213"/>
          <p:cNvSpPr/>
          <p:nvPr/>
        </p:nvSpPr>
        <p:spPr bwMode="auto">
          <a:xfrm>
            <a:off x="1375535" y="764705"/>
            <a:ext cx="7558522" cy="2191648"/>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3" name="组合 2"/>
          <p:cNvGrpSpPr/>
          <p:nvPr/>
        </p:nvGrpSpPr>
        <p:grpSpPr>
          <a:xfrm>
            <a:off x="2771800" y="829165"/>
            <a:ext cx="5476501" cy="1982906"/>
            <a:chOff x="251519" y="3429000"/>
            <a:chExt cx="6624737" cy="2009369"/>
          </a:xfrm>
          <a:solidFill>
            <a:schemeClr val="accent3">
              <a:lumMod val="20000"/>
              <a:lumOff val="80000"/>
            </a:schemeClr>
          </a:solidFill>
        </p:grpSpPr>
        <p:grpSp>
          <p:nvGrpSpPr>
            <p:cNvPr id="4" name="组合 3"/>
            <p:cNvGrpSpPr/>
            <p:nvPr/>
          </p:nvGrpSpPr>
          <p:grpSpPr>
            <a:xfrm>
              <a:off x="251519" y="3429000"/>
              <a:ext cx="6624737" cy="2009369"/>
              <a:chOff x="251519" y="3429000"/>
              <a:chExt cx="6624737" cy="2009369"/>
            </a:xfrm>
            <a:grpFill/>
          </p:grpSpPr>
          <p:sp>
            <p:nvSpPr>
              <p:cNvPr id="6" name="矩形 5"/>
              <p:cNvSpPr/>
              <p:nvPr/>
            </p:nvSpPr>
            <p:spPr bwMode="auto">
              <a:xfrm>
                <a:off x="251519" y="3753036"/>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latin typeface="Arial" charset="0"/>
                    <a:ea typeface="黑体" pitchFamily="2" charset="-122"/>
                  </a:rPr>
                  <a:t>厂房几何</a:t>
                </a:r>
                <a:endParaRPr lang="en-US" altLang="zh-CN" sz="1100" smtClean="0">
                  <a:latin typeface="Arial" charset="0"/>
                  <a:ea typeface="黑体" pitchFamily="2" charset="-122"/>
                </a:endParaRPr>
              </a:p>
              <a:p>
                <a:r>
                  <a:rPr lang="zh-CN" altLang="en-US" sz="1100" smtClean="0">
                    <a:latin typeface="Arial" charset="0"/>
                    <a:ea typeface="黑体" pitchFamily="2" charset="-122"/>
                  </a:rPr>
                  <a:t>模型</a:t>
                </a:r>
                <a:r>
                  <a:rPr lang="zh-CN" altLang="en-US" sz="1100">
                    <a:latin typeface="Arial" charset="0"/>
                    <a:ea typeface="黑体" pitchFamily="2" charset="-122"/>
                  </a:rPr>
                  <a:t>处理</a:t>
                </a:r>
              </a:p>
            </p:txBody>
          </p:sp>
          <p:sp>
            <p:nvSpPr>
              <p:cNvPr id="7" name="矩形 6"/>
              <p:cNvSpPr/>
              <p:nvPr/>
            </p:nvSpPr>
            <p:spPr bwMode="auto">
              <a:xfrm>
                <a:off x="1115616" y="3753036"/>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计算</a:t>
                </a:r>
                <a:r>
                  <a:rPr lang="zh-CN" altLang="en-US" sz="1100" smtClean="0"/>
                  <a:t>网格</a:t>
                </a:r>
                <a:endParaRPr lang="en-US" altLang="zh-CN" sz="1100" smtClean="0"/>
              </a:p>
              <a:p>
                <a:r>
                  <a:rPr lang="zh-CN" altLang="en-US" sz="1100" smtClean="0"/>
                  <a:t>建模</a:t>
                </a:r>
                <a:endParaRPr lang="zh-CN" altLang="en-US" sz="1100"/>
              </a:p>
            </p:txBody>
          </p:sp>
          <p:cxnSp>
            <p:nvCxnSpPr>
              <p:cNvPr id="8" name="肘形连接符 7"/>
              <p:cNvCxnSpPr>
                <a:stCxn id="6" idx="3"/>
                <a:endCxn id="7" idx="1"/>
              </p:cNvCxnSpPr>
              <p:nvPr/>
            </p:nvCxnSpPr>
            <p:spPr bwMode="auto">
              <a:xfrm>
                <a:off x="959112" y="3915054"/>
                <a:ext cx="156504" cy="12700"/>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0" name="矩形 9"/>
              <p:cNvSpPr/>
              <p:nvPr/>
            </p:nvSpPr>
            <p:spPr bwMode="auto">
              <a:xfrm>
                <a:off x="1727683" y="4363390"/>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网格模型输出</a:t>
                </a:r>
                <a:endParaRPr lang="zh-CN" altLang="en-US" sz="1100"/>
              </a:p>
            </p:txBody>
          </p:sp>
          <p:cxnSp>
            <p:nvCxnSpPr>
              <p:cNvPr id="11" name="肘形连接符 10"/>
              <p:cNvCxnSpPr>
                <a:stCxn id="7" idx="2"/>
                <a:endCxn id="10" idx="1"/>
              </p:cNvCxnSpPr>
              <p:nvPr/>
            </p:nvCxnSpPr>
            <p:spPr bwMode="auto">
              <a:xfrm rot="16200000" flipH="1">
                <a:off x="1374380" y="4172105"/>
                <a:ext cx="448336" cy="258270"/>
              </a:xfrm>
              <a:prstGeom prst="bentConnector2">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2" name="矩形 11"/>
              <p:cNvSpPr/>
              <p:nvPr/>
            </p:nvSpPr>
            <p:spPr bwMode="auto">
              <a:xfrm>
                <a:off x="4211960" y="3802677"/>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工况组合</a:t>
                </a:r>
                <a:endParaRPr lang="en-US" altLang="zh-CN" sz="1100" smtClean="0"/>
              </a:p>
              <a:p>
                <a:r>
                  <a:rPr lang="zh-CN" altLang="en-US" sz="1100" smtClean="0"/>
                  <a:t>及后处理</a:t>
                </a:r>
                <a:endParaRPr lang="zh-CN" altLang="en-US" sz="1100"/>
              </a:p>
            </p:txBody>
          </p:sp>
          <p:sp>
            <p:nvSpPr>
              <p:cNvPr id="13" name="矩形 12"/>
              <p:cNvSpPr/>
              <p:nvPr/>
            </p:nvSpPr>
            <p:spPr bwMode="auto">
              <a:xfrm>
                <a:off x="5148064" y="3658661"/>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计算书</a:t>
                </a:r>
                <a:endParaRPr lang="en-US" altLang="zh-CN" sz="1100" smtClean="0"/>
              </a:p>
              <a:p>
                <a:r>
                  <a:rPr lang="zh-CN" altLang="en-US" sz="1100" smtClean="0"/>
                  <a:t>创建</a:t>
                </a:r>
                <a:endParaRPr lang="en-US" altLang="zh-CN" sz="1100" smtClean="0"/>
              </a:p>
            </p:txBody>
          </p:sp>
          <p:sp>
            <p:nvSpPr>
              <p:cNvPr id="14" name="矩形 13"/>
              <p:cNvSpPr/>
              <p:nvPr/>
            </p:nvSpPr>
            <p:spPr bwMode="auto">
              <a:xfrm>
                <a:off x="5148064" y="4148984"/>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数据信息</a:t>
                </a:r>
                <a:endParaRPr lang="en-US" altLang="zh-CN" sz="1100" smtClean="0"/>
              </a:p>
              <a:p>
                <a:r>
                  <a:rPr lang="zh-CN" altLang="en-US" sz="1100" smtClean="0"/>
                  <a:t>输出</a:t>
                </a:r>
                <a:endParaRPr lang="en-US" altLang="zh-CN" sz="1100" smtClean="0"/>
              </a:p>
            </p:txBody>
          </p:sp>
          <p:sp>
            <p:nvSpPr>
              <p:cNvPr id="15" name="菱形 14"/>
              <p:cNvSpPr/>
              <p:nvPr/>
            </p:nvSpPr>
            <p:spPr bwMode="auto">
              <a:xfrm>
                <a:off x="6012160" y="3681028"/>
                <a:ext cx="864096" cy="324036"/>
              </a:xfrm>
              <a:prstGeom prst="diamond">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计算书</a:t>
                </a:r>
                <a:endParaRPr lang="en-US" altLang="zh-CN" sz="1100" smtClean="0"/>
              </a:p>
              <a:p>
                <a:r>
                  <a:rPr lang="zh-CN" altLang="en-US" sz="1100" smtClean="0"/>
                  <a:t>审核发布</a:t>
                </a:r>
                <a:endParaRPr lang="zh-CN" altLang="en-US" sz="1100"/>
              </a:p>
            </p:txBody>
          </p:sp>
          <p:cxnSp>
            <p:nvCxnSpPr>
              <p:cNvPr id="16" name="肘形连接符 15"/>
              <p:cNvCxnSpPr>
                <a:stCxn id="25" idx="3"/>
                <a:endCxn id="12" idx="1"/>
              </p:cNvCxnSpPr>
              <p:nvPr/>
            </p:nvCxnSpPr>
            <p:spPr bwMode="auto">
              <a:xfrm>
                <a:off x="3923928" y="3515583"/>
                <a:ext cx="288032" cy="449112"/>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7" name="肘形连接符 16"/>
              <p:cNvCxnSpPr>
                <a:stCxn id="26" idx="3"/>
                <a:endCxn id="12" idx="1"/>
              </p:cNvCxnSpPr>
              <p:nvPr/>
            </p:nvCxnSpPr>
            <p:spPr bwMode="auto">
              <a:xfrm>
                <a:off x="3923928" y="3767611"/>
                <a:ext cx="288032" cy="197084"/>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8" name="肘形连接符 17"/>
              <p:cNvCxnSpPr>
                <a:stCxn id="27" idx="3"/>
                <a:endCxn id="12" idx="1"/>
              </p:cNvCxnSpPr>
              <p:nvPr/>
            </p:nvCxnSpPr>
            <p:spPr bwMode="auto">
              <a:xfrm flipV="1">
                <a:off x="3923928" y="3964695"/>
                <a:ext cx="288032" cy="49642"/>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9" name="肘形连接符 18"/>
              <p:cNvCxnSpPr>
                <a:stCxn id="28" idx="3"/>
                <a:endCxn id="12" idx="1"/>
              </p:cNvCxnSpPr>
              <p:nvPr/>
            </p:nvCxnSpPr>
            <p:spPr bwMode="auto">
              <a:xfrm flipV="1">
                <a:off x="3923928" y="3964695"/>
                <a:ext cx="288032" cy="292397"/>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0" name="肘形连接符 19"/>
              <p:cNvCxnSpPr>
                <a:stCxn id="29" idx="3"/>
                <a:endCxn id="12" idx="1"/>
              </p:cNvCxnSpPr>
              <p:nvPr/>
            </p:nvCxnSpPr>
            <p:spPr bwMode="auto">
              <a:xfrm flipV="1">
                <a:off x="3923928" y="3964695"/>
                <a:ext cx="288032" cy="527265"/>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1" name="肘形连接符 20"/>
              <p:cNvCxnSpPr>
                <a:stCxn id="30" idx="3"/>
                <a:endCxn id="12" idx="1"/>
              </p:cNvCxnSpPr>
              <p:nvPr/>
            </p:nvCxnSpPr>
            <p:spPr bwMode="auto">
              <a:xfrm flipV="1">
                <a:off x="3923928" y="3964695"/>
                <a:ext cx="288032" cy="739020"/>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2" name="肘形连接符 21"/>
              <p:cNvCxnSpPr>
                <a:stCxn id="31" idx="3"/>
                <a:endCxn id="12" idx="1"/>
              </p:cNvCxnSpPr>
              <p:nvPr/>
            </p:nvCxnSpPr>
            <p:spPr bwMode="auto">
              <a:xfrm flipV="1">
                <a:off x="3923928" y="3964695"/>
                <a:ext cx="288032" cy="955044"/>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3" name="肘形连接符 22"/>
              <p:cNvCxnSpPr>
                <a:stCxn id="32" idx="3"/>
                <a:endCxn id="12" idx="1"/>
              </p:cNvCxnSpPr>
              <p:nvPr/>
            </p:nvCxnSpPr>
            <p:spPr bwMode="auto">
              <a:xfrm flipV="1">
                <a:off x="3923928" y="3964695"/>
                <a:ext cx="288032" cy="1171068"/>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4" name="肘形连接符 23"/>
              <p:cNvCxnSpPr>
                <a:stCxn id="33" idx="3"/>
                <a:endCxn id="12" idx="1"/>
              </p:cNvCxnSpPr>
              <p:nvPr/>
            </p:nvCxnSpPr>
            <p:spPr bwMode="auto">
              <a:xfrm flipV="1">
                <a:off x="3923928" y="3964695"/>
                <a:ext cx="288032" cy="1387092"/>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25" name="矩形 24"/>
              <p:cNvSpPr/>
              <p:nvPr/>
            </p:nvSpPr>
            <p:spPr bwMode="auto">
              <a:xfrm>
                <a:off x="2915816" y="3429000"/>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结构</a:t>
                </a:r>
                <a:r>
                  <a:rPr lang="zh-CN" altLang="en-US" sz="1100" smtClean="0"/>
                  <a:t>自重工况</a:t>
                </a:r>
                <a:endParaRPr lang="zh-CN" altLang="en-US" sz="1100"/>
              </a:p>
            </p:txBody>
          </p:sp>
          <p:sp>
            <p:nvSpPr>
              <p:cNvPr id="26" name="矩形 25"/>
              <p:cNvSpPr/>
              <p:nvPr/>
            </p:nvSpPr>
            <p:spPr bwMode="auto">
              <a:xfrm>
                <a:off x="2915816" y="3681028"/>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屋面恒</a:t>
                </a:r>
                <a:r>
                  <a:rPr lang="zh-CN" altLang="en-US" sz="1100" smtClean="0"/>
                  <a:t>荷载工况</a:t>
                </a:r>
                <a:endParaRPr lang="zh-CN" altLang="en-US" sz="1100"/>
              </a:p>
            </p:txBody>
          </p:sp>
          <p:sp>
            <p:nvSpPr>
              <p:cNvPr id="27" name="矩形 26"/>
              <p:cNvSpPr/>
              <p:nvPr/>
            </p:nvSpPr>
            <p:spPr bwMode="auto">
              <a:xfrm>
                <a:off x="2915816" y="3927754"/>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屋面活荷载工况</a:t>
                </a:r>
                <a:endParaRPr lang="zh-CN" altLang="en-US" sz="1100"/>
              </a:p>
            </p:txBody>
          </p:sp>
          <p:sp>
            <p:nvSpPr>
              <p:cNvPr id="28" name="矩形 27"/>
              <p:cNvSpPr/>
              <p:nvPr/>
            </p:nvSpPr>
            <p:spPr bwMode="auto">
              <a:xfrm>
                <a:off x="2915816" y="4170509"/>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楼面活荷载工况</a:t>
                </a:r>
                <a:endParaRPr lang="zh-CN" altLang="en-US" sz="1100"/>
              </a:p>
            </p:txBody>
          </p:sp>
          <p:sp>
            <p:nvSpPr>
              <p:cNvPr id="29" name="矩形 28"/>
              <p:cNvSpPr/>
              <p:nvPr/>
            </p:nvSpPr>
            <p:spPr bwMode="auto">
              <a:xfrm>
                <a:off x="2915816" y="4405377"/>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吊车荷载工况</a:t>
                </a:r>
                <a:endParaRPr lang="zh-CN" altLang="en-US" sz="1100"/>
              </a:p>
            </p:txBody>
          </p:sp>
          <p:sp>
            <p:nvSpPr>
              <p:cNvPr id="30" name="矩形 29"/>
              <p:cNvSpPr/>
              <p:nvPr/>
            </p:nvSpPr>
            <p:spPr bwMode="auto">
              <a:xfrm>
                <a:off x="2915816" y="4617132"/>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风荷载工况</a:t>
                </a:r>
                <a:endParaRPr lang="zh-CN" altLang="en-US" sz="1100"/>
              </a:p>
            </p:txBody>
          </p:sp>
          <p:sp>
            <p:nvSpPr>
              <p:cNvPr id="31" name="矩形 30"/>
              <p:cNvSpPr/>
              <p:nvPr/>
            </p:nvSpPr>
            <p:spPr bwMode="auto">
              <a:xfrm>
                <a:off x="2915816" y="4833156"/>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温度作用工况</a:t>
                </a:r>
                <a:endParaRPr lang="zh-CN" altLang="en-US" sz="1100"/>
              </a:p>
            </p:txBody>
          </p:sp>
          <p:sp>
            <p:nvSpPr>
              <p:cNvPr id="32" name="矩形 31"/>
              <p:cNvSpPr/>
              <p:nvPr/>
            </p:nvSpPr>
            <p:spPr bwMode="auto">
              <a:xfrm>
                <a:off x="2915816" y="5049180"/>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设计洪水位工况</a:t>
                </a:r>
                <a:endParaRPr lang="zh-CN" altLang="en-US" sz="1100"/>
              </a:p>
            </p:txBody>
          </p:sp>
          <p:sp>
            <p:nvSpPr>
              <p:cNvPr id="33" name="矩形 32"/>
              <p:cNvSpPr/>
              <p:nvPr/>
            </p:nvSpPr>
            <p:spPr bwMode="auto">
              <a:xfrm>
                <a:off x="2915816" y="5265204"/>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校核</a:t>
                </a:r>
                <a:r>
                  <a:rPr lang="zh-CN" altLang="en-US" sz="1100" smtClean="0"/>
                  <a:t>洪水位工况</a:t>
                </a:r>
                <a:endParaRPr lang="zh-CN" altLang="en-US" sz="1100"/>
              </a:p>
            </p:txBody>
          </p:sp>
          <p:sp>
            <p:nvSpPr>
              <p:cNvPr id="34" name="矩形 33"/>
              <p:cNvSpPr/>
              <p:nvPr/>
            </p:nvSpPr>
            <p:spPr bwMode="auto">
              <a:xfrm>
                <a:off x="1979712" y="3753036"/>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荷载计算</a:t>
                </a:r>
                <a:endParaRPr lang="zh-CN" altLang="en-US" sz="1100"/>
              </a:p>
            </p:txBody>
          </p:sp>
          <p:cxnSp>
            <p:nvCxnSpPr>
              <p:cNvPr id="35" name="肘形连接符 34"/>
              <p:cNvCxnSpPr>
                <a:stCxn id="7" idx="3"/>
                <a:endCxn id="34" idx="1"/>
              </p:cNvCxnSpPr>
              <p:nvPr/>
            </p:nvCxnSpPr>
            <p:spPr bwMode="auto">
              <a:xfrm>
                <a:off x="1823209" y="3915054"/>
                <a:ext cx="156503" cy="12700"/>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6" name="肘形连接符 35"/>
              <p:cNvCxnSpPr>
                <a:stCxn id="34" idx="3"/>
                <a:endCxn id="25" idx="1"/>
              </p:cNvCxnSpPr>
              <p:nvPr/>
            </p:nvCxnSpPr>
            <p:spPr bwMode="auto">
              <a:xfrm flipV="1">
                <a:off x="2687305" y="3515583"/>
                <a:ext cx="228511" cy="399471"/>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7" name="肘形连接符 36"/>
              <p:cNvCxnSpPr>
                <a:stCxn id="34" idx="3"/>
                <a:endCxn id="26" idx="1"/>
              </p:cNvCxnSpPr>
              <p:nvPr/>
            </p:nvCxnSpPr>
            <p:spPr bwMode="auto">
              <a:xfrm flipV="1">
                <a:off x="2687305" y="3767611"/>
                <a:ext cx="228511" cy="147443"/>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8" name="肘形连接符 37"/>
              <p:cNvCxnSpPr>
                <a:stCxn id="34" idx="3"/>
                <a:endCxn id="27" idx="1"/>
              </p:cNvCxnSpPr>
              <p:nvPr/>
            </p:nvCxnSpPr>
            <p:spPr bwMode="auto">
              <a:xfrm>
                <a:off x="2687305" y="3915054"/>
                <a:ext cx="228511" cy="99283"/>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9" name="肘形连接符 38"/>
              <p:cNvCxnSpPr>
                <a:stCxn id="34" idx="3"/>
                <a:endCxn id="28" idx="1"/>
              </p:cNvCxnSpPr>
              <p:nvPr/>
            </p:nvCxnSpPr>
            <p:spPr bwMode="auto">
              <a:xfrm>
                <a:off x="2687305" y="3915054"/>
                <a:ext cx="228511" cy="342038"/>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0" name="肘形连接符 39"/>
              <p:cNvCxnSpPr>
                <a:stCxn id="34" idx="3"/>
                <a:endCxn id="29" idx="1"/>
              </p:cNvCxnSpPr>
              <p:nvPr/>
            </p:nvCxnSpPr>
            <p:spPr bwMode="auto">
              <a:xfrm>
                <a:off x="2687305" y="3915054"/>
                <a:ext cx="228511" cy="576906"/>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1" name="肘形连接符 40"/>
              <p:cNvCxnSpPr>
                <a:stCxn id="34" idx="3"/>
                <a:endCxn id="30" idx="1"/>
              </p:cNvCxnSpPr>
              <p:nvPr/>
            </p:nvCxnSpPr>
            <p:spPr bwMode="auto">
              <a:xfrm>
                <a:off x="2687305" y="3915054"/>
                <a:ext cx="228511" cy="788661"/>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2" name="肘形连接符 41"/>
              <p:cNvCxnSpPr>
                <a:stCxn id="34" idx="3"/>
                <a:endCxn id="31" idx="1"/>
              </p:cNvCxnSpPr>
              <p:nvPr/>
            </p:nvCxnSpPr>
            <p:spPr bwMode="auto">
              <a:xfrm>
                <a:off x="2687305" y="3915054"/>
                <a:ext cx="228511" cy="1004685"/>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3" name="肘形连接符 42"/>
              <p:cNvCxnSpPr>
                <a:stCxn id="34" idx="3"/>
                <a:endCxn id="32" idx="1"/>
              </p:cNvCxnSpPr>
              <p:nvPr/>
            </p:nvCxnSpPr>
            <p:spPr bwMode="auto">
              <a:xfrm>
                <a:off x="2687305" y="3915054"/>
                <a:ext cx="228511" cy="1220709"/>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4" name="肘形连接符 43"/>
              <p:cNvCxnSpPr>
                <a:stCxn id="34" idx="3"/>
              </p:cNvCxnSpPr>
              <p:nvPr/>
            </p:nvCxnSpPr>
            <p:spPr bwMode="auto">
              <a:xfrm>
                <a:off x="2687305" y="3915054"/>
                <a:ext cx="228511" cy="1436733"/>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5" name="肘形连接符 44"/>
              <p:cNvCxnSpPr>
                <a:stCxn id="12" idx="3"/>
                <a:endCxn id="13" idx="1"/>
              </p:cNvCxnSpPr>
              <p:nvPr/>
            </p:nvCxnSpPr>
            <p:spPr bwMode="auto">
              <a:xfrm flipV="1">
                <a:off x="4919553" y="3820679"/>
                <a:ext cx="228511" cy="144016"/>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6" name="肘形连接符 45"/>
              <p:cNvCxnSpPr>
                <a:stCxn id="12" idx="3"/>
                <a:endCxn id="14" idx="1"/>
              </p:cNvCxnSpPr>
              <p:nvPr/>
            </p:nvCxnSpPr>
            <p:spPr bwMode="auto">
              <a:xfrm>
                <a:off x="4919553" y="3964695"/>
                <a:ext cx="228511" cy="346307"/>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7" name="肘形连接符 46"/>
              <p:cNvCxnSpPr>
                <a:stCxn id="13" idx="3"/>
                <a:endCxn id="15" idx="1"/>
              </p:cNvCxnSpPr>
              <p:nvPr/>
            </p:nvCxnSpPr>
            <p:spPr bwMode="auto">
              <a:xfrm>
                <a:off x="5855657" y="3820679"/>
                <a:ext cx="156503" cy="22367"/>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grpSp>
        <p:pic>
          <p:nvPicPr>
            <p:cNvPr id="5" name="Picture 20" descr="j0433944[1]"/>
            <p:cNvPicPr>
              <a:picLocks noChangeAspect="1" noChangeArrowheads="1"/>
            </p:cNvPicPr>
            <p:nvPr/>
          </p:nvPicPr>
          <p:blipFill>
            <a:blip r:embed="rId2" cstate="print"/>
            <a:srcRect/>
            <a:stretch>
              <a:fillRect/>
            </a:stretch>
          </p:blipFill>
          <p:spPr bwMode="auto">
            <a:xfrm>
              <a:off x="368213" y="4184038"/>
              <a:ext cx="474203" cy="474203"/>
            </a:xfrm>
            <a:prstGeom prst="rect">
              <a:avLst/>
            </a:prstGeom>
            <a:grpFill/>
            <a:ln w="9525">
              <a:noFill/>
              <a:miter lim="800000"/>
              <a:headEnd/>
              <a:tailEnd/>
            </a:ln>
          </p:spPr>
        </p:pic>
      </p:grpSp>
      <p:sp>
        <p:nvSpPr>
          <p:cNvPr id="77" name="标题 1"/>
          <p:cNvSpPr txBox="1">
            <a:spLocks/>
          </p:cNvSpPr>
          <p:nvPr/>
        </p:nvSpPr>
        <p:spPr>
          <a:xfrm>
            <a:off x="107950" y="116632"/>
            <a:ext cx="6707188" cy="716806"/>
          </a:xfrm>
          <a:prstGeom prst="rect">
            <a:avLst/>
          </a:prstGeom>
        </p:spPr>
        <p:txBody>
          <a:bodyPr/>
          <a:lstStyle>
            <a:lvl1pPr algn="l" rtl="0" eaLnBrk="0" fontAlgn="base" hangingPunct="0">
              <a:spcBef>
                <a:spcPct val="0"/>
              </a:spcBef>
              <a:spcAft>
                <a:spcPct val="0"/>
              </a:spcAft>
              <a:defRPr sz="2500">
                <a:solidFill>
                  <a:schemeClr val="tx1"/>
                </a:solidFill>
                <a:latin typeface="+mj-lt"/>
                <a:ea typeface="+mj-ea"/>
                <a:cs typeface="+mj-cs"/>
              </a:defRPr>
            </a:lvl1pPr>
            <a:lvl2pPr algn="l" rtl="0" eaLnBrk="0" fontAlgn="base" hangingPunct="0">
              <a:spcBef>
                <a:spcPct val="0"/>
              </a:spcBef>
              <a:spcAft>
                <a:spcPct val="0"/>
              </a:spcAft>
              <a:defRPr sz="2500">
                <a:solidFill>
                  <a:schemeClr val="tx1"/>
                </a:solidFill>
                <a:latin typeface="Arial" charset="0"/>
                <a:ea typeface="黑体" pitchFamily="2" charset="-122"/>
              </a:defRPr>
            </a:lvl2pPr>
            <a:lvl3pPr algn="l" rtl="0" eaLnBrk="0" fontAlgn="base" hangingPunct="0">
              <a:spcBef>
                <a:spcPct val="0"/>
              </a:spcBef>
              <a:spcAft>
                <a:spcPct val="0"/>
              </a:spcAft>
              <a:defRPr sz="2500">
                <a:solidFill>
                  <a:schemeClr val="tx1"/>
                </a:solidFill>
                <a:latin typeface="Arial" charset="0"/>
                <a:ea typeface="黑体" pitchFamily="2" charset="-122"/>
              </a:defRPr>
            </a:lvl3pPr>
            <a:lvl4pPr algn="l" rtl="0" eaLnBrk="0" fontAlgn="base" hangingPunct="0">
              <a:spcBef>
                <a:spcPct val="0"/>
              </a:spcBef>
              <a:spcAft>
                <a:spcPct val="0"/>
              </a:spcAft>
              <a:defRPr sz="2500">
                <a:solidFill>
                  <a:schemeClr val="tx1"/>
                </a:solidFill>
                <a:latin typeface="Arial" charset="0"/>
                <a:ea typeface="黑体" pitchFamily="2" charset="-122"/>
              </a:defRPr>
            </a:lvl4pPr>
            <a:lvl5pPr algn="l" rtl="0" eaLnBrk="0" fontAlgn="base" hangingPunct="0">
              <a:spcBef>
                <a:spcPct val="0"/>
              </a:spcBef>
              <a:spcAft>
                <a:spcPct val="0"/>
              </a:spcAft>
              <a:defRPr sz="2500">
                <a:solidFill>
                  <a:schemeClr val="tx1"/>
                </a:solidFill>
                <a:latin typeface="Arial" charset="0"/>
                <a:ea typeface="黑体" pitchFamily="2" charset="-122"/>
              </a:defRPr>
            </a:lvl5pPr>
            <a:lvl6pPr marL="457200" algn="l" rtl="0" fontAlgn="base">
              <a:spcBef>
                <a:spcPct val="0"/>
              </a:spcBef>
              <a:spcAft>
                <a:spcPct val="0"/>
              </a:spcAft>
              <a:defRPr sz="2500">
                <a:solidFill>
                  <a:schemeClr val="tx1"/>
                </a:solidFill>
                <a:latin typeface="Arial" charset="0"/>
                <a:ea typeface="黑体" pitchFamily="2" charset="-122"/>
              </a:defRPr>
            </a:lvl6pPr>
            <a:lvl7pPr marL="914400" algn="l" rtl="0" fontAlgn="base">
              <a:spcBef>
                <a:spcPct val="0"/>
              </a:spcBef>
              <a:spcAft>
                <a:spcPct val="0"/>
              </a:spcAft>
              <a:defRPr sz="2500">
                <a:solidFill>
                  <a:schemeClr val="tx1"/>
                </a:solidFill>
                <a:latin typeface="Arial" charset="0"/>
                <a:ea typeface="黑体" pitchFamily="2" charset="-122"/>
              </a:defRPr>
            </a:lvl7pPr>
            <a:lvl8pPr marL="1371600" algn="l" rtl="0" fontAlgn="base">
              <a:spcBef>
                <a:spcPct val="0"/>
              </a:spcBef>
              <a:spcAft>
                <a:spcPct val="0"/>
              </a:spcAft>
              <a:defRPr sz="2500">
                <a:solidFill>
                  <a:schemeClr val="tx1"/>
                </a:solidFill>
                <a:latin typeface="Arial" charset="0"/>
                <a:ea typeface="黑体" pitchFamily="2" charset="-122"/>
              </a:defRPr>
            </a:lvl8pPr>
            <a:lvl9pPr marL="1828800" algn="l" rtl="0" fontAlgn="base">
              <a:spcBef>
                <a:spcPct val="0"/>
              </a:spcBef>
              <a:spcAft>
                <a:spcPct val="0"/>
              </a:spcAft>
              <a:defRPr sz="2500">
                <a:solidFill>
                  <a:schemeClr val="tx1"/>
                </a:solidFill>
                <a:latin typeface="Arial" charset="0"/>
                <a:ea typeface="黑体" pitchFamily="2" charset="-122"/>
              </a:defRPr>
            </a:lvl9pPr>
          </a:lstStyle>
          <a:p>
            <a:r>
              <a:rPr lang="zh-CN" altLang="en-US" smtClean="0">
                <a:solidFill>
                  <a:schemeClr val="bg1"/>
                </a:solidFill>
              </a:rPr>
              <a:t>基于三维设计平台扩展的一体化计算过程</a:t>
            </a:r>
            <a:endParaRPr lang="zh-CN" altLang="en-US">
              <a:solidFill>
                <a:schemeClr val="bg1"/>
              </a:solidFill>
            </a:endParaRPr>
          </a:p>
        </p:txBody>
      </p:sp>
      <p:sp>
        <p:nvSpPr>
          <p:cNvPr id="147" name="矩形 146"/>
          <p:cNvSpPr/>
          <p:nvPr/>
        </p:nvSpPr>
        <p:spPr bwMode="auto">
          <a:xfrm>
            <a:off x="1340143" y="2996952"/>
            <a:ext cx="7592705" cy="1224136"/>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9" name="组合 8"/>
          <p:cNvGrpSpPr/>
          <p:nvPr/>
        </p:nvGrpSpPr>
        <p:grpSpPr>
          <a:xfrm>
            <a:off x="2694439" y="3140968"/>
            <a:ext cx="6140030" cy="926144"/>
            <a:chOff x="3210615" y="3140968"/>
            <a:chExt cx="5623854" cy="926144"/>
          </a:xfrm>
        </p:grpSpPr>
        <p:sp>
          <p:nvSpPr>
            <p:cNvPr id="148" name="矩形 147"/>
            <p:cNvSpPr/>
            <p:nvPr/>
          </p:nvSpPr>
          <p:spPr bwMode="auto">
            <a:xfrm>
              <a:off x="3248481" y="3284984"/>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latin typeface="Arial" charset="0"/>
                  <a:ea typeface="黑体" pitchFamily="2" charset="-122"/>
                </a:rPr>
                <a:t>机墩几何</a:t>
              </a:r>
              <a:endParaRPr lang="en-US" altLang="zh-CN" sz="1100" smtClean="0">
                <a:latin typeface="Arial" charset="0"/>
                <a:ea typeface="黑体" pitchFamily="2" charset="-122"/>
              </a:endParaRPr>
            </a:p>
            <a:p>
              <a:r>
                <a:rPr lang="zh-CN" altLang="en-US" sz="1100" smtClean="0">
                  <a:latin typeface="Arial" charset="0"/>
                  <a:ea typeface="黑体" pitchFamily="2" charset="-122"/>
                </a:rPr>
                <a:t>模型</a:t>
              </a:r>
              <a:r>
                <a:rPr lang="zh-CN" altLang="en-US" sz="1100">
                  <a:latin typeface="Arial" charset="0"/>
                  <a:ea typeface="黑体" pitchFamily="2" charset="-122"/>
                </a:rPr>
                <a:t>处理</a:t>
              </a:r>
            </a:p>
          </p:txBody>
        </p:sp>
        <p:sp>
          <p:nvSpPr>
            <p:cNvPr id="149" name="矩形 148"/>
            <p:cNvSpPr/>
            <p:nvPr/>
          </p:nvSpPr>
          <p:spPr bwMode="auto">
            <a:xfrm>
              <a:off x="3933555" y="3284984"/>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计算</a:t>
              </a:r>
              <a:r>
                <a:rPr lang="zh-CN" altLang="en-US" sz="1100" smtClean="0"/>
                <a:t>网格</a:t>
              </a:r>
              <a:endParaRPr lang="en-US" altLang="zh-CN" sz="1100" smtClean="0"/>
            </a:p>
            <a:p>
              <a:r>
                <a:rPr lang="zh-CN" altLang="en-US" sz="1100" smtClean="0"/>
                <a:t>建模</a:t>
              </a:r>
              <a:endParaRPr lang="zh-CN" altLang="en-US" sz="1100"/>
            </a:p>
          </p:txBody>
        </p:sp>
        <p:cxnSp>
          <p:nvCxnSpPr>
            <p:cNvPr id="150" name="肘形连接符 149"/>
            <p:cNvCxnSpPr>
              <a:stCxn id="148" idx="3"/>
              <a:endCxn id="149" idx="1"/>
            </p:cNvCxnSpPr>
            <p:nvPr/>
          </p:nvCxnSpPr>
          <p:spPr bwMode="auto">
            <a:xfrm>
              <a:off x="3766323" y="3447002"/>
              <a:ext cx="167232" cy="12700"/>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51" name="矩形 150"/>
            <p:cNvSpPr/>
            <p:nvPr/>
          </p:nvSpPr>
          <p:spPr bwMode="auto">
            <a:xfrm>
              <a:off x="4144348" y="3743076"/>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网格模型输出</a:t>
              </a:r>
              <a:endParaRPr lang="zh-CN" altLang="en-US" sz="1100"/>
            </a:p>
          </p:txBody>
        </p:sp>
        <p:cxnSp>
          <p:nvCxnSpPr>
            <p:cNvPr id="152" name="肘形连接符 151"/>
            <p:cNvCxnSpPr>
              <a:stCxn id="149" idx="2"/>
              <a:endCxn id="151" idx="1"/>
            </p:cNvCxnSpPr>
            <p:nvPr/>
          </p:nvCxnSpPr>
          <p:spPr bwMode="auto">
            <a:xfrm rot="5400000">
              <a:off x="4020375" y="3732993"/>
              <a:ext cx="296074" cy="48128"/>
            </a:xfrm>
            <a:prstGeom prst="bentConnector4">
              <a:avLst>
                <a:gd name="adj1" fmla="val 22639"/>
                <a:gd name="adj2" fmla="val 447607"/>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53" name="矩形 152"/>
            <p:cNvSpPr/>
            <p:nvPr/>
          </p:nvSpPr>
          <p:spPr bwMode="auto">
            <a:xfrm>
              <a:off x="6937341" y="3302986"/>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工况组合</a:t>
              </a:r>
              <a:endParaRPr lang="en-US" altLang="zh-CN" sz="1100" smtClean="0"/>
            </a:p>
            <a:p>
              <a:r>
                <a:rPr lang="zh-CN" altLang="en-US" sz="1100" smtClean="0"/>
                <a:t>及后处理</a:t>
              </a:r>
              <a:endParaRPr lang="zh-CN" altLang="en-US" sz="1100"/>
            </a:p>
          </p:txBody>
        </p:sp>
        <p:sp>
          <p:nvSpPr>
            <p:cNvPr id="154" name="矩形 153"/>
            <p:cNvSpPr/>
            <p:nvPr/>
          </p:nvSpPr>
          <p:spPr bwMode="auto">
            <a:xfrm>
              <a:off x="7569717" y="3158970"/>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计算书</a:t>
              </a:r>
              <a:endParaRPr lang="en-US" altLang="zh-CN" sz="1100" smtClean="0"/>
            </a:p>
            <a:p>
              <a:r>
                <a:rPr lang="zh-CN" altLang="en-US" sz="1100" smtClean="0"/>
                <a:t>创建</a:t>
              </a:r>
              <a:endParaRPr lang="en-US" altLang="zh-CN" sz="1100" smtClean="0"/>
            </a:p>
          </p:txBody>
        </p:sp>
        <p:sp>
          <p:nvSpPr>
            <p:cNvPr id="155" name="矩形 154"/>
            <p:cNvSpPr/>
            <p:nvPr/>
          </p:nvSpPr>
          <p:spPr bwMode="auto">
            <a:xfrm>
              <a:off x="7569717" y="3649293"/>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数据信息</a:t>
              </a:r>
              <a:endParaRPr lang="en-US" altLang="zh-CN" sz="1100" smtClean="0"/>
            </a:p>
            <a:p>
              <a:r>
                <a:rPr lang="zh-CN" altLang="en-US" sz="1100" smtClean="0"/>
                <a:t>输出</a:t>
              </a:r>
              <a:endParaRPr lang="en-US" altLang="zh-CN" sz="1100" smtClean="0"/>
            </a:p>
          </p:txBody>
        </p:sp>
        <p:sp>
          <p:nvSpPr>
            <p:cNvPr id="156" name="菱形 155"/>
            <p:cNvSpPr/>
            <p:nvPr/>
          </p:nvSpPr>
          <p:spPr bwMode="auto">
            <a:xfrm>
              <a:off x="8202093" y="3392996"/>
              <a:ext cx="632376" cy="324036"/>
            </a:xfrm>
            <a:prstGeom prst="diamond">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计算书</a:t>
              </a:r>
              <a:endParaRPr lang="en-US" altLang="zh-CN" sz="1100" smtClean="0"/>
            </a:p>
            <a:p>
              <a:r>
                <a:rPr lang="zh-CN" altLang="en-US" sz="1100" smtClean="0"/>
                <a:t>审核发布</a:t>
              </a:r>
              <a:endParaRPr lang="zh-CN" altLang="en-US" sz="1100"/>
            </a:p>
          </p:txBody>
        </p:sp>
        <p:cxnSp>
          <p:nvCxnSpPr>
            <p:cNvPr id="157" name="肘形连接符 156"/>
            <p:cNvCxnSpPr>
              <a:stCxn id="160" idx="3"/>
              <a:endCxn id="153" idx="1"/>
            </p:cNvCxnSpPr>
            <p:nvPr/>
          </p:nvCxnSpPr>
          <p:spPr bwMode="auto">
            <a:xfrm>
              <a:off x="6007221" y="3232531"/>
              <a:ext cx="930120" cy="232473"/>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58" name="肘形连接符 157"/>
            <p:cNvCxnSpPr>
              <a:stCxn id="161" idx="3"/>
              <a:endCxn id="153" idx="1"/>
            </p:cNvCxnSpPr>
            <p:nvPr/>
          </p:nvCxnSpPr>
          <p:spPr bwMode="auto">
            <a:xfrm flipV="1">
              <a:off x="6094173" y="3465004"/>
              <a:ext cx="843168" cy="19555"/>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59" name="肘形连接符 158"/>
            <p:cNvCxnSpPr>
              <a:stCxn id="162" idx="3"/>
              <a:endCxn id="171" idx="1"/>
            </p:cNvCxnSpPr>
            <p:nvPr/>
          </p:nvCxnSpPr>
          <p:spPr bwMode="auto">
            <a:xfrm>
              <a:off x="6094173" y="3731285"/>
              <a:ext cx="79047" cy="12700"/>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60" name="矩形 159"/>
            <p:cNvSpPr/>
            <p:nvPr/>
          </p:nvSpPr>
          <p:spPr bwMode="auto">
            <a:xfrm>
              <a:off x="5322147" y="3140968"/>
              <a:ext cx="685074" cy="18312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结构</a:t>
              </a:r>
              <a:r>
                <a:rPr lang="zh-CN" altLang="en-US" sz="1100" smtClean="0"/>
                <a:t>自重工况</a:t>
              </a:r>
              <a:endParaRPr lang="zh-CN" altLang="en-US" sz="1100"/>
            </a:p>
          </p:txBody>
        </p:sp>
        <p:sp>
          <p:nvSpPr>
            <p:cNvPr id="161" name="矩形 160"/>
            <p:cNvSpPr/>
            <p:nvPr/>
          </p:nvSpPr>
          <p:spPr bwMode="auto">
            <a:xfrm>
              <a:off x="5409100" y="3392996"/>
              <a:ext cx="685074" cy="18312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水力荷载工况</a:t>
              </a:r>
              <a:endParaRPr lang="zh-CN" altLang="en-US" sz="1100"/>
            </a:p>
          </p:txBody>
        </p:sp>
        <p:sp>
          <p:nvSpPr>
            <p:cNvPr id="162" name="矩形 161"/>
            <p:cNvSpPr/>
            <p:nvPr/>
          </p:nvSpPr>
          <p:spPr bwMode="auto">
            <a:xfrm>
              <a:off x="5409100" y="3639722"/>
              <a:ext cx="685074" cy="18312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模态计算</a:t>
              </a:r>
              <a:endParaRPr lang="zh-CN" altLang="en-US" sz="1100"/>
            </a:p>
          </p:txBody>
        </p:sp>
        <p:sp>
          <p:nvSpPr>
            <p:cNvPr id="163" name="矩形 162"/>
            <p:cNvSpPr/>
            <p:nvPr/>
          </p:nvSpPr>
          <p:spPr bwMode="auto">
            <a:xfrm>
              <a:off x="4724026" y="3474964"/>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荷载计算</a:t>
              </a:r>
              <a:endParaRPr lang="zh-CN" altLang="en-US" sz="1100"/>
            </a:p>
          </p:txBody>
        </p:sp>
        <p:cxnSp>
          <p:nvCxnSpPr>
            <p:cNvPr id="164" name="肘形连接符 163"/>
            <p:cNvCxnSpPr>
              <a:stCxn id="149" idx="3"/>
              <a:endCxn id="163" idx="1"/>
            </p:cNvCxnSpPr>
            <p:nvPr/>
          </p:nvCxnSpPr>
          <p:spPr bwMode="auto">
            <a:xfrm>
              <a:off x="4451397" y="3447002"/>
              <a:ext cx="272629" cy="189980"/>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65" name="肘形连接符 164"/>
            <p:cNvCxnSpPr>
              <a:stCxn id="163" idx="3"/>
              <a:endCxn id="160" idx="1"/>
            </p:cNvCxnSpPr>
            <p:nvPr/>
          </p:nvCxnSpPr>
          <p:spPr bwMode="auto">
            <a:xfrm flipV="1">
              <a:off x="5241867" y="3232531"/>
              <a:ext cx="80280" cy="404451"/>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66" name="肘形连接符 165"/>
            <p:cNvCxnSpPr>
              <a:stCxn id="163" idx="3"/>
              <a:endCxn id="161" idx="1"/>
            </p:cNvCxnSpPr>
            <p:nvPr/>
          </p:nvCxnSpPr>
          <p:spPr bwMode="auto">
            <a:xfrm flipV="1">
              <a:off x="5241867" y="3484559"/>
              <a:ext cx="167232" cy="152423"/>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67" name="肘形连接符 166"/>
            <p:cNvCxnSpPr>
              <a:stCxn id="163" idx="3"/>
              <a:endCxn id="162" idx="1"/>
            </p:cNvCxnSpPr>
            <p:nvPr/>
          </p:nvCxnSpPr>
          <p:spPr bwMode="auto">
            <a:xfrm>
              <a:off x="5241867" y="3636982"/>
              <a:ext cx="167232" cy="94303"/>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68" name="肘形连接符 167"/>
            <p:cNvCxnSpPr>
              <a:stCxn id="153" idx="3"/>
              <a:endCxn id="154" idx="1"/>
            </p:cNvCxnSpPr>
            <p:nvPr/>
          </p:nvCxnSpPr>
          <p:spPr bwMode="auto">
            <a:xfrm flipV="1">
              <a:off x="7455183" y="3320988"/>
              <a:ext cx="114534" cy="144016"/>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69" name="肘形连接符 168"/>
            <p:cNvCxnSpPr>
              <a:stCxn id="153" idx="3"/>
              <a:endCxn id="155" idx="1"/>
            </p:cNvCxnSpPr>
            <p:nvPr/>
          </p:nvCxnSpPr>
          <p:spPr bwMode="auto">
            <a:xfrm>
              <a:off x="7455183" y="3465004"/>
              <a:ext cx="114534" cy="346307"/>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70" name="肘形连接符 169"/>
            <p:cNvCxnSpPr>
              <a:stCxn id="154" idx="3"/>
              <a:endCxn id="156" idx="1"/>
            </p:cNvCxnSpPr>
            <p:nvPr/>
          </p:nvCxnSpPr>
          <p:spPr bwMode="auto">
            <a:xfrm>
              <a:off x="8087559" y="3320988"/>
              <a:ext cx="114534" cy="234026"/>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71" name="矩形 170"/>
            <p:cNvSpPr/>
            <p:nvPr/>
          </p:nvSpPr>
          <p:spPr bwMode="auto">
            <a:xfrm>
              <a:off x="6173220" y="3639722"/>
              <a:ext cx="685074" cy="18312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谐振工况</a:t>
              </a:r>
              <a:r>
                <a:rPr lang="zh-CN" altLang="en-US" sz="1100"/>
                <a:t>计算</a:t>
              </a:r>
            </a:p>
          </p:txBody>
        </p:sp>
        <p:cxnSp>
          <p:nvCxnSpPr>
            <p:cNvPr id="172" name="肘形连接符 171"/>
            <p:cNvCxnSpPr>
              <a:stCxn id="171" idx="3"/>
              <a:endCxn id="153" idx="1"/>
            </p:cNvCxnSpPr>
            <p:nvPr/>
          </p:nvCxnSpPr>
          <p:spPr bwMode="auto">
            <a:xfrm flipV="1">
              <a:off x="6858294" y="3465004"/>
              <a:ext cx="79047" cy="266281"/>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pic>
          <p:nvPicPr>
            <p:cNvPr id="175" name="Picture 7" descr="j0433941[1]"/>
            <p:cNvPicPr>
              <a:picLocks noChangeAspect="1" noChangeArrowheads="1"/>
            </p:cNvPicPr>
            <p:nvPr/>
          </p:nvPicPr>
          <p:blipFill>
            <a:blip r:embed="rId3" cstate="print"/>
            <a:srcRect/>
            <a:stretch>
              <a:fillRect/>
            </a:stretch>
          </p:blipFill>
          <p:spPr bwMode="auto">
            <a:xfrm>
              <a:off x="3210615" y="3501243"/>
              <a:ext cx="347038" cy="474203"/>
            </a:xfrm>
            <a:prstGeom prst="rect">
              <a:avLst/>
            </a:prstGeom>
            <a:noFill/>
            <a:ln w="9525">
              <a:noFill/>
              <a:miter lim="800000"/>
              <a:headEnd/>
              <a:tailEnd/>
            </a:ln>
          </p:spPr>
        </p:pic>
      </p:grpSp>
      <p:sp>
        <p:nvSpPr>
          <p:cNvPr id="215" name="圆角矩形 214"/>
          <p:cNvSpPr/>
          <p:nvPr/>
        </p:nvSpPr>
        <p:spPr bwMode="auto">
          <a:xfrm>
            <a:off x="2699792" y="764704"/>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厂房静强度计算</a:t>
            </a:r>
          </a:p>
        </p:txBody>
      </p:sp>
      <p:sp>
        <p:nvSpPr>
          <p:cNvPr id="216" name="圆角矩形 215"/>
          <p:cNvSpPr/>
          <p:nvPr/>
        </p:nvSpPr>
        <p:spPr bwMode="auto">
          <a:xfrm>
            <a:off x="2699792" y="2996952"/>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机墩结构强度计算</a:t>
            </a:r>
          </a:p>
        </p:txBody>
      </p:sp>
      <p:grpSp>
        <p:nvGrpSpPr>
          <p:cNvPr id="264" name="组合 263"/>
          <p:cNvGrpSpPr/>
          <p:nvPr/>
        </p:nvGrpSpPr>
        <p:grpSpPr>
          <a:xfrm>
            <a:off x="3851884" y="4347002"/>
            <a:ext cx="2060481" cy="343200"/>
            <a:chOff x="213420" y="1276888"/>
            <a:chExt cx="2492494" cy="343200"/>
          </a:xfrm>
        </p:grpSpPr>
        <p:sp>
          <p:nvSpPr>
            <p:cNvPr id="265" name="椭圆 264"/>
            <p:cNvSpPr/>
            <p:nvPr/>
          </p:nvSpPr>
          <p:spPr bwMode="auto">
            <a:xfrm>
              <a:off x="251520" y="1353542"/>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266" name="流程图: 过程 265"/>
            <p:cNvSpPr/>
            <p:nvPr/>
          </p:nvSpPr>
          <p:spPr bwMode="auto">
            <a:xfrm>
              <a:off x="755576"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建模</a:t>
              </a:r>
            </a:p>
          </p:txBody>
        </p:sp>
        <p:sp>
          <p:nvSpPr>
            <p:cNvPr id="267" name="流程图: 过程 266"/>
            <p:cNvSpPr/>
            <p:nvPr/>
          </p:nvSpPr>
          <p:spPr bwMode="auto">
            <a:xfrm>
              <a:off x="1583382"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求解</a:t>
              </a:r>
            </a:p>
          </p:txBody>
        </p:sp>
        <p:sp>
          <p:nvSpPr>
            <p:cNvPr id="268" name="椭圆 267"/>
            <p:cNvSpPr/>
            <p:nvPr/>
          </p:nvSpPr>
          <p:spPr bwMode="auto">
            <a:xfrm>
              <a:off x="2414286" y="1358188"/>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269" name="TextBox 268"/>
            <p:cNvSpPr txBox="1"/>
            <p:nvPr/>
          </p:nvSpPr>
          <p:spPr>
            <a:xfrm>
              <a:off x="213420" y="1276888"/>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S</a:t>
              </a:r>
              <a:endParaRPr lang="zh-CN" altLang="en-US" sz="1600"/>
            </a:p>
          </p:txBody>
        </p:sp>
        <p:sp>
          <p:nvSpPr>
            <p:cNvPr id="270" name="TextBox 269"/>
            <p:cNvSpPr txBox="1"/>
            <p:nvPr/>
          </p:nvSpPr>
          <p:spPr>
            <a:xfrm>
              <a:off x="2375317" y="1281534"/>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E</a:t>
              </a:r>
              <a:endParaRPr lang="zh-CN" altLang="en-US" sz="1600"/>
            </a:p>
          </p:txBody>
        </p:sp>
        <p:cxnSp>
          <p:nvCxnSpPr>
            <p:cNvPr id="271" name="直接箭头连接符 270"/>
            <p:cNvCxnSpPr>
              <a:stCxn id="269" idx="3"/>
              <a:endCxn id="266" idx="1"/>
            </p:cNvCxnSpPr>
            <p:nvPr/>
          </p:nvCxnSpPr>
          <p:spPr bwMode="auto">
            <a:xfrm flipV="1">
              <a:off x="544017" y="1446008"/>
              <a:ext cx="211559" cy="157"/>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272" name="直接箭头连接符 271"/>
            <p:cNvCxnSpPr>
              <a:stCxn id="267" idx="3"/>
              <a:endCxn id="270" idx="1"/>
            </p:cNvCxnSpPr>
            <p:nvPr/>
          </p:nvCxnSpPr>
          <p:spPr bwMode="auto">
            <a:xfrm>
              <a:off x="2200997" y="1446008"/>
              <a:ext cx="174320" cy="4803"/>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273" name="直接箭头连接符 272"/>
            <p:cNvCxnSpPr>
              <a:stCxn id="266" idx="3"/>
              <a:endCxn id="267" idx="1"/>
            </p:cNvCxnSpPr>
            <p:nvPr/>
          </p:nvCxnSpPr>
          <p:spPr bwMode="auto">
            <a:xfrm>
              <a:off x="1373191" y="1446008"/>
              <a:ext cx="210191" cy="0"/>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grpSp>
      <p:sp>
        <p:nvSpPr>
          <p:cNvPr id="275" name="圆角矩形 274"/>
          <p:cNvSpPr/>
          <p:nvPr/>
        </p:nvSpPr>
        <p:spPr bwMode="auto">
          <a:xfrm>
            <a:off x="2699792" y="4350548"/>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大坝结构应力计算</a:t>
            </a:r>
          </a:p>
        </p:txBody>
      </p:sp>
      <p:sp>
        <p:nvSpPr>
          <p:cNvPr id="276" name="圆角矩形 275"/>
          <p:cNvSpPr/>
          <p:nvPr/>
        </p:nvSpPr>
        <p:spPr bwMode="auto">
          <a:xfrm>
            <a:off x="2699792" y="6130685"/>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其他</a:t>
            </a:r>
            <a:r>
              <a:rPr kumimoji="0" lang="en-US" altLang="zh-CN" sz="1600" b="0" i="0" u="none" strike="noStrike" cap="none" normalizeH="0" baseline="0" smtClean="0">
                <a:ln>
                  <a:noFill/>
                </a:ln>
                <a:solidFill>
                  <a:schemeClr val="tx1"/>
                </a:solidFill>
                <a:effectLst/>
                <a:latin typeface="Arial" charset="0"/>
                <a:ea typeface="黑体" pitchFamily="2" charset="-122"/>
              </a:rPr>
              <a:t>CAE</a:t>
            </a:r>
            <a:r>
              <a:rPr kumimoji="0" lang="zh-CN" altLang="en-US" sz="1600" b="0" i="0" u="none" strike="noStrike" cap="none" normalizeH="0" baseline="0" smtClean="0">
                <a:ln>
                  <a:noFill/>
                </a:ln>
                <a:solidFill>
                  <a:schemeClr val="tx1"/>
                </a:solidFill>
                <a:effectLst/>
                <a:latin typeface="Arial" charset="0"/>
                <a:ea typeface="黑体" pitchFamily="2" charset="-122"/>
              </a:rPr>
              <a:t>计算仿真</a:t>
            </a:r>
          </a:p>
        </p:txBody>
      </p:sp>
      <p:sp>
        <p:nvSpPr>
          <p:cNvPr id="299" name="矩形 298"/>
          <p:cNvSpPr/>
          <p:nvPr/>
        </p:nvSpPr>
        <p:spPr bwMode="auto">
          <a:xfrm>
            <a:off x="1345814" y="4739700"/>
            <a:ext cx="7592705" cy="397105"/>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300" name="组合 299"/>
          <p:cNvGrpSpPr/>
          <p:nvPr/>
        </p:nvGrpSpPr>
        <p:grpSpPr>
          <a:xfrm>
            <a:off x="4631179" y="4793606"/>
            <a:ext cx="2060481" cy="343200"/>
            <a:chOff x="213420" y="1276888"/>
            <a:chExt cx="2492494" cy="343200"/>
          </a:xfrm>
        </p:grpSpPr>
        <p:sp>
          <p:nvSpPr>
            <p:cNvPr id="301" name="椭圆 300"/>
            <p:cNvSpPr/>
            <p:nvPr/>
          </p:nvSpPr>
          <p:spPr bwMode="auto">
            <a:xfrm>
              <a:off x="251520" y="1353542"/>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02" name="流程图: 过程 301"/>
            <p:cNvSpPr/>
            <p:nvPr/>
          </p:nvSpPr>
          <p:spPr bwMode="auto">
            <a:xfrm>
              <a:off x="755576"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建模</a:t>
              </a:r>
            </a:p>
          </p:txBody>
        </p:sp>
        <p:sp>
          <p:nvSpPr>
            <p:cNvPr id="303" name="流程图: 过程 302"/>
            <p:cNvSpPr/>
            <p:nvPr/>
          </p:nvSpPr>
          <p:spPr bwMode="auto">
            <a:xfrm>
              <a:off x="1583382"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求解</a:t>
              </a:r>
            </a:p>
          </p:txBody>
        </p:sp>
        <p:sp>
          <p:nvSpPr>
            <p:cNvPr id="304" name="椭圆 303"/>
            <p:cNvSpPr/>
            <p:nvPr/>
          </p:nvSpPr>
          <p:spPr bwMode="auto">
            <a:xfrm>
              <a:off x="2414286" y="1358188"/>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05" name="TextBox 304"/>
            <p:cNvSpPr txBox="1"/>
            <p:nvPr/>
          </p:nvSpPr>
          <p:spPr>
            <a:xfrm>
              <a:off x="213420" y="1276888"/>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S</a:t>
              </a:r>
              <a:endParaRPr lang="zh-CN" altLang="en-US" sz="1600"/>
            </a:p>
          </p:txBody>
        </p:sp>
        <p:sp>
          <p:nvSpPr>
            <p:cNvPr id="306" name="TextBox 305"/>
            <p:cNvSpPr txBox="1"/>
            <p:nvPr/>
          </p:nvSpPr>
          <p:spPr>
            <a:xfrm>
              <a:off x="2375317" y="1281534"/>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E</a:t>
              </a:r>
              <a:endParaRPr lang="zh-CN" altLang="en-US" sz="1600"/>
            </a:p>
          </p:txBody>
        </p:sp>
        <p:cxnSp>
          <p:nvCxnSpPr>
            <p:cNvPr id="307" name="直接箭头连接符 306"/>
            <p:cNvCxnSpPr>
              <a:stCxn id="305" idx="3"/>
              <a:endCxn id="302" idx="1"/>
            </p:cNvCxnSpPr>
            <p:nvPr/>
          </p:nvCxnSpPr>
          <p:spPr bwMode="auto">
            <a:xfrm flipV="1">
              <a:off x="544017" y="1446008"/>
              <a:ext cx="211559" cy="157"/>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08" name="直接箭头连接符 307"/>
            <p:cNvCxnSpPr>
              <a:stCxn id="303" idx="3"/>
              <a:endCxn id="306" idx="1"/>
            </p:cNvCxnSpPr>
            <p:nvPr/>
          </p:nvCxnSpPr>
          <p:spPr bwMode="auto">
            <a:xfrm>
              <a:off x="2200997" y="1446008"/>
              <a:ext cx="174320" cy="4803"/>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09" name="直接箭头连接符 308"/>
            <p:cNvCxnSpPr>
              <a:stCxn id="302" idx="3"/>
              <a:endCxn id="303" idx="1"/>
            </p:cNvCxnSpPr>
            <p:nvPr/>
          </p:nvCxnSpPr>
          <p:spPr bwMode="auto">
            <a:xfrm>
              <a:off x="1373191" y="1446008"/>
              <a:ext cx="210191" cy="0"/>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grpSp>
      <p:sp>
        <p:nvSpPr>
          <p:cNvPr id="310" name="圆角矩形 309"/>
          <p:cNvSpPr/>
          <p:nvPr/>
        </p:nvSpPr>
        <p:spPr bwMode="auto">
          <a:xfrm>
            <a:off x="2699792" y="4797152"/>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洞室围岩稳定性计算</a:t>
            </a:r>
          </a:p>
        </p:txBody>
      </p:sp>
      <p:sp>
        <p:nvSpPr>
          <p:cNvPr id="312" name="矩形 311"/>
          <p:cNvSpPr/>
          <p:nvPr/>
        </p:nvSpPr>
        <p:spPr bwMode="auto">
          <a:xfrm>
            <a:off x="1345814" y="5192134"/>
            <a:ext cx="7592705" cy="397105"/>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313" name="组合 312"/>
          <p:cNvGrpSpPr/>
          <p:nvPr/>
        </p:nvGrpSpPr>
        <p:grpSpPr>
          <a:xfrm>
            <a:off x="5524121" y="5246040"/>
            <a:ext cx="2060481" cy="343200"/>
            <a:chOff x="213420" y="1276888"/>
            <a:chExt cx="2492494" cy="343200"/>
          </a:xfrm>
        </p:grpSpPr>
        <p:sp>
          <p:nvSpPr>
            <p:cNvPr id="314" name="椭圆 313"/>
            <p:cNvSpPr/>
            <p:nvPr/>
          </p:nvSpPr>
          <p:spPr bwMode="auto">
            <a:xfrm>
              <a:off x="251520" y="1353542"/>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15" name="流程图: 过程 314"/>
            <p:cNvSpPr/>
            <p:nvPr/>
          </p:nvSpPr>
          <p:spPr bwMode="auto">
            <a:xfrm>
              <a:off x="755576"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建模</a:t>
              </a:r>
            </a:p>
          </p:txBody>
        </p:sp>
        <p:sp>
          <p:nvSpPr>
            <p:cNvPr id="316" name="流程图: 过程 315"/>
            <p:cNvSpPr/>
            <p:nvPr/>
          </p:nvSpPr>
          <p:spPr bwMode="auto">
            <a:xfrm>
              <a:off x="1583382"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求解</a:t>
              </a:r>
            </a:p>
          </p:txBody>
        </p:sp>
        <p:sp>
          <p:nvSpPr>
            <p:cNvPr id="317" name="椭圆 316"/>
            <p:cNvSpPr/>
            <p:nvPr/>
          </p:nvSpPr>
          <p:spPr bwMode="auto">
            <a:xfrm>
              <a:off x="2414286" y="1358188"/>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18" name="TextBox 317"/>
            <p:cNvSpPr txBox="1"/>
            <p:nvPr/>
          </p:nvSpPr>
          <p:spPr>
            <a:xfrm>
              <a:off x="213420" y="1276888"/>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S</a:t>
              </a:r>
              <a:endParaRPr lang="zh-CN" altLang="en-US" sz="1600"/>
            </a:p>
          </p:txBody>
        </p:sp>
        <p:sp>
          <p:nvSpPr>
            <p:cNvPr id="319" name="TextBox 318"/>
            <p:cNvSpPr txBox="1"/>
            <p:nvPr/>
          </p:nvSpPr>
          <p:spPr>
            <a:xfrm>
              <a:off x="2375317" y="1281534"/>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E</a:t>
              </a:r>
              <a:endParaRPr lang="zh-CN" altLang="en-US" sz="1600"/>
            </a:p>
          </p:txBody>
        </p:sp>
        <p:cxnSp>
          <p:nvCxnSpPr>
            <p:cNvPr id="320" name="直接箭头连接符 319"/>
            <p:cNvCxnSpPr>
              <a:stCxn id="318" idx="3"/>
              <a:endCxn id="315" idx="1"/>
            </p:cNvCxnSpPr>
            <p:nvPr/>
          </p:nvCxnSpPr>
          <p:spPr bwMode="auto">
            <a:xfrm flipV="1">
              <a:off x="544017" y="1446008"/>
              <a:ext cx="211559" cy="157"/>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21" name="直接箭头连接符 320"/>
            <p:cNvCxnSpPr>
              <a:stCxn id="316" idx="3"/>
              <a:endCxn id="319" idx="1"/>
            </p:cNvCxnSpPr>
            <p:nvPr/>
          </p:nvCxnSpPr>
          <p:spPr bwMode="auto">
            <a:xfrm>
              <a:off x="2200997" y="1446008"/>
              <a:ext cx="174320" cy="4803"/>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22" name="直接箭头连接符 321"/>
            <p:cNvCxnSpPr>
              <a:stCxn id="315" idx="3"/>
              <a:endCxn id="316" idx="1"/>
            </p:cNvCxnSpPr>
            <p:nvPr/>
          </p:nvCxnSpPr>
          <p:spPr bwMode="auto">
            <a:xfrm>
              <a:off x="1373191" y="1446008"/>
              <a:ext cx="210191" cy="0"/>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grpSp>
      <p:sp>
        <p:nvSpPr>
          <p:cNvPr id="323" name="圆角矩形 322"/>
          <p:cNvSpPr/>
          <p:nvPr/>
        </p:nvSpPr>
        <p:spPr bwMode="auto">
          <a:xfrm>
            <a:off x="2699792" y="5249586"/>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海洋工程水动力计算</a:t>
            </a:r>
          </a:p>
        </p:txBody>
      </p:sp>
      <p:sp>
        <p:nvSpPr>
          <p:cNvPr id="325" name="矩形 324"/>
          <p:cNvSpPr/>
          <p:nvPr/>
        </p:nvSpPr>
        <p:spPr bwMode="auto">
          <a:xfrm>
            <a:off x="1345814" y="5624182"/>
            <a:ext cx="7592705" cy="397105"/>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326" name="组合 325"/>
          <p:cNvGrpSpPr/>
          <p:nvPr/>
        </p:nvGrpSpPr>
        <p:grpSpPr>
          <a:xfrm>
            <a:off x="4398031" y="5678088"/>
            <a:ext cx="2060481" cy="343200"/>
            <a:chOff x="213420" y="1276888"/>
            <a:chExt cx="2492494" cy="343200"/>
          </a:xfrm>
        </p:grpSpPr>
        <p:sp>
          <p:nvSpPr>
            <p:cNvPr id="327" name="椭圆 326"/>
            <p:cNvSpPr/>
            <p:nvPr/>
          </p:nvSpPr>
          <p:spPr bwMode="auto">
            <a:xfrm>
              <a:off x="251520" y="1353542"/>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28" name="流程图: 过程 327"/>
            <p:cNvSpPr/>
            <p:nvPr/>
          </p:nvSpPr>
          <p:spPr bwMode="auto">
            <a:xfrm>
              <a:off x="755576"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建模</a:t>
              </a:r>
            </a:p>
          </p:txBody>
        </p:sp>
        <p:sp>
          <p:nvSpPr>
            <p:cNvPr id="329" name="流程图: 过程 328"/>
            <p:cNvSpPr/>
            <p:nvPr/>
          </p:nvSpPr>
          <p:spPr bwMode="auto">
            <a:xfrm>
              <a:off x="1583382"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求解</a:t>
              </a:r>
            </a:p>
          </p:txBody>
        </p:sp>
        <p:sp>
          <p:nvSpPr>
            <p:cNvPr id="330" name="椭圆 329"/>
            <p:cNvSpPr/>
            <p:nvPr/>
          </p:nvSpPr>
          <p:spPr bwMode="auto">
            <a:xfrm>
              <a:off x="2414286" y="1358188"/>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31" name="TextBox 330"/>
            <p:cNvSpPr txBox="1"/>
            <p:nvPr/>
          </p:nvSpPr>
          <p:spPr>
            <a:xfrm>
              <a:off x="213420" y="1276888"/>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S</a:t>
              </a:r>
              <a:endParaRPr lang="zh-CN" altLang="en-US" sz="1600"/>
            </a:p>
          </p:txBody>
        </p:sp>
        <p:sp>
          <p:nvSpPr>
            <p:cNvPr id="332" name="TextBox 331"/>
            <p:cNvSpPr txBox="1"/>
            <p:nvPr/>
          </p:nvSpPr>
          <p:spPr>
            <a:xfrm>
              <a:off x="2375317" y="1281534"/>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E</a:t>
              </a:r>
              <a:endParaRPr lang="zh-CN" altLang="en-US" sz="1600"/>
            </a:p>
          </p:txBody>
        </p:sp>
        <p:cxnSp>
          <p:nvCxnSpPr>
            <p:cNvPr id="333" name="直接箭头连接符 332"/>
            <p:cNvCxnSpPr>
              <a:stCxn id="331" idx="3"/>
              <a:endCxn id="328" idx="1"/>
            </p:cNvCxnSpPr>
            <p:nvPr/>
          </p:nvCxnSpPr>
          <p:spPr bwMode="auto">
            <a:xfrm flipV="1">
              <a:off x="544017" y="1446008"/>
              <a:ext cx="211559" cy="157"/>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34" name="直接箭头连接符 333"/>
            <p:cNvCxnSpPr>
              <a:stCxn id="329" idx="3"/>
              <a:endCxn id="332" idx="1"/>
            </p:cNvCxnSpPr>
            <p:nvPr/>
          </p:nvCxnSpPr>
          <p:spPr bwMode="auto">
            <a:xfrm>
              <a:off x="2200997" y="1446008"/>
              <a:ext cx="174320" cy="4803"/>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35" name="直接箭头连接符 334"/>
            <p:cNvCxnSpPr>
              <a:stCxn id="328" idx="3"/>
              <a:endCxn id="329" idx="1"/>
            </p:cNvCxnSpPr>
            <p:nvPr/>
          </p:nvCxnSpPr>
          <p:spPr bwMode="auto">
            <a:xfrm>
              <a:off x="1373191" y="1446008"/>
              <a:ext cx="210191" cy="0"/>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grpSp>
      <p:sp>
        <p:nvSpPr>
          <p:cNvPr id="336" name="圆角矩形 335"/>
          <p:cNvSpPr/>
          <p:nvPr/>
        </p:nvSpPr>
        <p:spPr bwMode="auto">
          <a:xfrm>
            <a:off x="2699792" y="5681634"/>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泄洪消能措施模拟</a:t>
            </a:r>
          </a:p>
        </p:txBody>
      </p:sp>
      <p:sp>
        <p:nvSpPr>
          <p:cNvPr id="256" name="圆角矩形 255"/>
          <p:cNvSpPr/>
          <p:nvPr/>
        </p:nvSpPr>
        <p:spPr bwMode="auto">
          <a:xfrm>
            <a:off x="1331640" y="833438"/>
            <a:ext cx="1248407" cy="5569376"/>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eaVert"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黑体" pitchFamily="2" charset="-122"/>
              </a:rPr>
              <a:t>	</a:t>
            </a:r>
            <a:r>
              <a:rPr kumimoji="0" lang="zh-CN" altLang="en-US" sz="1800" b="0" i="0" u="none" strike="noStrike" cap="none" normalizeH="0" baseline="0" smtClean="0">
                <a:ln>
                  <a:noFill/>
                </a:ln>
                <a:solidFill>
                  <a:schemeClr val="tx1"/>
                </a:solidFill>
                <a:effectLst/>
                <a:latin typeface="Arial" charset="0"/>
                <a:ea typeface="黑体" pitchFamily="2" charset="-122"/>
              </a:rPr>
              <a:t>统一前后处理环境</a:t>
            </a:r>
            <a:endParaRPr kumimoji="0" lang="en-US" altLang="zh-CN" sz="1800" b="0" i="0" u="none" strike="noStrike" cap="none" normalizeH="0" baseline="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a:latin typeface="Arial" charset="0"/>
                <a:ea typeface="黑体" pitchFamily="2" charset="-122"/>
              </a:rPr>
              <a:t>	</a:t>
            </a:r>
            <a:r>
              <a:rPr lang="zh-CN" altLang="en-US" smtClean="0">
                <a:latin typeface="Arial" charset="0"/>
                <a:ea typeface="黑体" pitchFamily="2" charset="-122"/>
              </a:rPr>
              <a:t>单一数据源</a:t>
            </a: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57" name="矩形 256"/>
          <p:cNvSpPr/>
          <p:nvPr/>
        </p:nvSpPr>
        <p:spPr bwMode="auto">
          <a:xfrm>
            <a:off x="1043608" y="909819"/>
            <a:ext cx="331927" cy="5497641"/>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eaVert"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smtClean="0">
                <a:latin typeface="Arial" charset="0"/>
                <a:ea typeface="黑体" pitchFamily="2" charset="-122"/>
              </a:rPr>
              <a:t>设计 </a:t>
            </a:r>
            <a:r>
              <a:rPr lang="en-US" altLang="zh-CN" smtClean="0">
                <a:latin typeface="Arial" charset="0"/>
                <a:ea typeface="黑体" pitchFamily="2" charset="-122"/>
              </a:rPr>
              <a:t>——</a:t>
            </a:r>
            <a:r>
              <a:rPr lang="zh-CN" altLang="en-US" smtClean="0">
                <a:latin typeface="Arial" charset="0"/>
                <a:ea typeface="黑体" pitchFamily="2" charset="-122"/>
              </a:rPr>
              <a:t>计算数据信息接口</a:t>
            </a: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258" name="组合 257"/>
          <p:cNvGrpSpPr/>
          <p:nvPr/>
        </p:nvGrpSpPr>
        <p:grpSpPr>
          <a:xfrm>
            <a:off x="899592" y="1357805"/>
            <a:ext cx="648072" cy="5060542"/>
            <a:chOff x="899592" y="1357805"/>
            <a:chExt cx="648072" cy="5060542"/>
          </a:xfrm>
        </p:grpSpPr>
        <p:sp>
          <p:nvSpPr>
            <p:cNvPr id="181" name="左右箭头 180"/>
            <p:cNvSpPr/>
            <p:nvPr/>
          </p:nvSpPr>
          <p:spPr bwMode="auto">
            <a:xfrm>
              <a:off x="899592" y="1357805"/>
              <a:ext cx="648072" cy="364643"/>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82" name="左右箭头 181"/>
            <p:cNvSpPr/>
            <p:nvPr/>
          </p:nvSpPr>
          <p:spPr bwMode="auto">
            <a:xfrm>
              <a:off x="899592" y="3614260"/>
              <a:ext cx="648072" cy="364643"/>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83" name="左右箭头 182"/>
            <p:cNvSpPr/>
            <p:nvPr/>
          </p:nvSpPr>
          <p:spPr bwMode="auto">
            <a:xfrm>
              <a:off x="899592" y="4313341"/>
              <a:ext cx="648072" cy="364643"/>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84" name="左右箭头 183"/>
            <p:cNvSpPr/>
            <p:nvPr/>
          </p:nvSpPr>
          <p:spPr bwMode="auto">
            <a:xfrm>
              <a:off x="899592" y="6053704"/>
              <a:ext cx="648072" cy="364643"/>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85" name="左右箭头 184"/>
            <p:cNvSpPr/>
            <p:nvPr/>
          </p:nvSpPr>
          <p:spPr bwMode="auto">
            <a:xfrm>
              <a:off x="899592" y="4759945"/>
              <a:ext cx="648072" cy="364643"/>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86" name="左右箭头 185"/>
            <p:cNvSpPr/>
            <p:nvPr/>
          </p:nvSpPr>
          <p:spPr bwMode="auto">
            <a:xfrm>
              <a:off x="899592" y="5212379"/>
              <a:ext cx="648072" cy="364643"/>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87" name="左右箭头 186"/>
            <p:cNvSpPr/>
            <p:nvPr/>
          </p:nvSpPr>
          <p:spPr bwMode="auto">
            <a:xfrm>
              <a:off x="899592" y="5644427"/>
              <a:ext cx="648072" cy="364643"/>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spTree>
    <p:extLst>
      <p:ext uri="{BB962C8B-B14F-4D97-AF65-F5344CB8AC3E}">
        <p14:creationId xmlns:p14="http://schemas.microsoft.com/office/powerpoint/2010/main" val="32543024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矩形 276"/>
          <p:cNvSpPr/>
          <p:nvPr/>
        </p:nvSpPr>
        <p:spPr bwMode="auto">
          <a:xfrm>
            <a:off x="1345814" y="6056230"/>
            <a:ext cx="7592705" cy="397105"/>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278" name="组合 277"/>
          <p:cNvGrpSpPr/>
          <p:nvPr/>
        </p:nvGrpSpPr>
        <p:grpSpPr>
          <a:xfrm>
            <a:off x="3851884" y="6110136"/>
            <a:ext cx="2060481" cy="343200"/>
            <a:chOff x="213420" y="1276888"/>
            <a:chExt cx="2492494" cy="343200"/>
          </a:xfrm>
        </p:grpSpPr>
        <p:sp>
          <p:nvSpPr>
            <p:cNvPr id="279" name="椭圆 278"/>
            <p:cNvSpPr/>
            <p:nvPr/>
          </p:nvSpPr>
          <p:spPr bwMode="auto">
            <a:xfrm>
              <a:off x="251520" y="1353542"/>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280" name="流程图: 过程 279"/>
            <p:cNvSpPr/>
            <p:nvPr/>
          </p:nvSpPr>
          <p:spPr bwMode="auto">
            <a:xfrm>
              <a:off x="755576"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建模</a:t>
              </a:r>
            </a:p>
          </p:txBody>
        </p:sp>
        <p:sp>
          <p:nvSpPr>
            <p:cNvPr id="281" name="流程图: 过程 280"/>
            <p:cNvSpPr/>
            <p:nvPr/>
          </p:nvSpPr>
          <p:spPr bwMode="auto">
            <a:xfrm>
              <a:off x="1583382"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求解</a:t>
              </a:r>
            </a:p>
          </p:txBody>
        </p:sp>
        <p:sp>
          <p:nvSpPr>
            <p:cNvPr id="282" name="椭圆 281"/>
            <p:cNvSpPr/>
            <p:nvPr/>
          </p:nvSpPr>
          <p:spPr bwMode="auto">
            <a:xfrm>
              <a:off x="2414286" y="1358188"/>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283" name="TextBox 282"/>
            <p:cNvSpPr txBox="1"/>
            <p:nvPr/>
          </p:nvSpPr>
          <p:spPr>
            <a:xfrm>
              <a:off x="213420" y="1276888"/>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S</a:t>
              </a:r>
              <a:endParaRPr lang="zh-CN" altLang="en-US" sz="1600"/>
            </a:p>
          </p:txBody>
        </p:sp>
        <p:sp>
          <p:nvSpPr>
            <p:cNvPr id="284" name="TextBox 283"/>
            <p:cNvSpPr txBox="1"/>
            <p:nvPr/>
          </p:nvSpPr>
          <p:spPr>
            <a:xfrm>
              <a:off x="2375317" y="1281534"/>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E</a:t>
              </a:r>
              <a:endParaRPr lang="zh-CN" altLang="en-US" sz="1600"/>
            </a:p>
          </p:txBody>
        </p:sp>
        <p:cxnSp>
          <p:nvCxnSpPr>
            <p:cNvPr id="285" name="直接箭头连接符 284"/>
            <p:cNvCxnSpPr>
              <a:stCxn id="283" idx="3"/>
              <a:endCxn id="280" idx="1"/>
            </p:cNvCxnSpPr>
            <p:nvPr/>
          </p:nvCxnSpPr>
          <p:spPr bwMode="auto">
            <a:xfrm flipV="1">
              <a:off x="544017" y="1446008"/>
              <a:ext cx="211559" cy="157"/>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286" name="直接箭头连接符 285"/>
            <p:cNvCxnSpPr>
              <a:stCxn id="281" idx="3"/>
              <a:endCxn id="284" idx="1"/>
            </p:cNvCxnSpPr>
            <p:nvPr/>
          </p:nvCxnSpPr>
          <p:spPr bwMode="auto">
            <a:xfrm>
              <a:off x="2200997" y="1446008"/>
              <a:ext cx="174320" cy="4803"/>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287" name="直接箭头连接符 286"/>
            <p:cNvCxnSpPr>
              <a:stCxn id="280" idx="3"/>
              <a:endCxn id="281" idx="1"/>
            </p:cNvCxnSpPr>
            <p:nvPr/>
          </p:nvCxnSpPr>
          <p:spPr bwMode="auto">
            <a:xfrm>
              <a:off x="1373191" y="1446008"/>
              <a:ext cx="210191" cy="0"/>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grpSp>
      <p:sp>
        <p:nvSpPr>
          <p:cNvPr id="274" name="矩形 273"/>
          <p:cNvSpPr/>
          <p:nvPr/>
        </p:nvSpPr>
        <p:spPr bwMode="auto">
          <a:xfrm>
            <a:off x="1345814" y="4293096"/>
            <a:ext cx="7592705" cy="397105"/>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 name="圆角矩形 1"/>
          <p:cNvSpPr/>
          <p:nvPr/>
        </p:nvSpPr>
        <p:spPr bwMode="auto">
          <a:xfrm>
            <a:off x="251520" y="764704"/>
            <a:ext cx="792088" cy="5814546"/>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vert"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sz="2400" smtClean="0">
                <a:latin typeface="Arial" charset="0"/>
                <a:ea typeface="黑体" pitchFamily="2" charset="-122"/>
              </a:rPr>
              <a:t>	Microstaion+projectwise</a:t>
            </a:r>
            <a:endParaRPr kumimoji="0" lang="zh-CN" altLang="en-US" sz="2400" b="0" i="0" u="none" strike="noStrike" cap="none" normalizeH="0" baseline="0" smtClean="0">
              <a:ln>
                <a:noFill/>
              </a:ln>
              <a:solidFill>
                <a:schemeClr val="tx1"/>
              </a:solidFill>
              <a:effectLst/>
              <a:latin typeface="Arial" charset="0"/>
              <a:ea typeface="黑体" pitchFamily="2" charset="-122"/>
            </a:endParaRPr>
          </a:p>
        </p:txBody>
      </p:sp>
      <p:grpSp>
        <p:nvGrpSpPr>
          <p:cNvPr id="3" name="组合 2"/>
          <p:cNvGrpSpPr/>
          <p:nvPr/>
        </p:nvGrpSpPr>
        <p:grpSpPr>
          <a:xfrm>
            <a:off x="2771800" y="829165"/>
            <a:ext cx="5476501" cy="1982906"/>
            <a:chOff x="251519" y="3429000"/>
            <a:chExt cx="6624737" cy="2009369"/>
          </a:xfrm>
          <a:solidFill>
            <a:schemeClr val="accent3">
              <a:lumMod val="20000"/>
              <a:lumOff val="80000"/>
            </a:schemeClr>
          </a:solidFill>
        </p:grpSpPr>
        <p:grpSp>
          <p:nvGrpSpPr>
            <p:cNvPr id="4" name="组合 3"/>
            <p:cNvGrpSpPr/>
            <p:nvPr/>
          </p:nvGrpSpPr>
          <p:grpSpPr>
            <a:xfrm>
              <a:off x="251519" y="3429000"/>
              <a:ext cx="6624737" cy="2009369"/>
              <a:chOff x="251519" y="3429000"/>
              <a:chExt cx="6624737" cy="2009369"/>
            </a:xfrm>
            <a:grpFill/>
          </p:grpSpPr>
          <p:sp>
            <p:nvSpPr>
              <p:cNvPr id="6" name="矩形 5"/>
              <p:cNvSpPr/>
              <p:nvPr/>
            </p:nvSpPr>
            <p:spPr bwMode="auto">
              <a:xfrm>
                <a:off x="251519" y="3753036"/>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latin typeface="Arial" charset="0"/>
                    <a:ea typeface="黑体" pitchFamily="2" charset="-122"/>
                  </a:rPr>
                  <a:t>厂房几何</a:t>
                </a:r>
                <a:endParaRPr lang="en-US" altLang="zh-CN" sz="1100" smtClean="0">
                  <a:latin typeface="Arial" charset="0"/>
                  <a:ea typeface="黑体" pitchFamily="2" charset="-122"/>
                </a:endParaRPr>
              </a:p>
              <a:p>
                <a:r>
                  <a:rPr lang="zh-CN" altLang="en-US" sz="1100" smtClean="0">
                    <a:latin typeface="Arial" charset="0"/>
                    <a:ea typeface="黑体" pitchFamily="2" charset="-122"/>
                  </a:rPr>
                  <a:t>模型</a:t>
                </a:r>
                <a:r>
                  <a:rPr lang="zh-CN" altLang="en-US" sz="1100">
                    <a:latin typeface="Arial" charset="0"/>
                    <a:ea typeface="黑体" pitchFamily="2" charset="-122"/>
                  </a:rPr>
                  <a:t>处理</a:t>
                </a:r>
              </a:p>
            </p:txBody>
          </p:sp>
          <p:sp>
            <p:nvSpPr>
              <p:cNvPr id="7" name="矩形 6"/>
              <p:cNvSpPr/>
              <p:nvPr/>
            </p:nvSpPr>
            <p:spPr bwMode="auto">
              <a:xfrm>
                <a:off x="1115616" y="3753036"/>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计算</a:t>
                </a:r>
                <a:r>
                  <a:rPr lang="zh-CN" altLang="en-US" sz="1100" smtClean="0"/>
                  <a:t>网格</a:t>
                </a:r>
                <a:endParaRPr lang="en-US" altLang="zh-CN" sz="1100" smtClean="0"/>
              </a:p>
              <a:p>
                <a:r>
                  <a:rPr lang="zh-CN" altLang="en-US" sz="1100" smtClean="0"/>
                  <a:t>建模</a:t>
                </a:r>
                <a:endParaRPr lang="zh-CN" altLang="en-US" sz="1100"/>
              </a:p>
            </p:txBody>
          </p:sp>
          <p:cxnSp>
            <p:nvCxnSpPr>
              <p:cNvPr id="8" name="肘形连接符 7"/>
              <p:cNvCxnSpPr>
                <a:stCxn id="6" idx="3"/>
                <a:endCxn id="7" idx="1"/>
              </p:cNvCxnSpPr>
              <p:nvPr/>
            </p:nvCxnSpPr>
            <p:spPr bwMode="auto">
              <a:xfrm>
                <a:off x="959112" y="3915054"/>
                <a:ext cx="156504" cy="12700"/>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0" name="矩形 9"/>
              <p:cNvSpPr/>
              <p:nvPr/>
            </p:nvSpPr>
            <p:spPr bwMode="auto">
              <a:xfrm>
                <a:off x="1727683" y="4363390"/>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网格模型输出</a:t>
                </a:r>
                <a:endParaRPr lang="zh-CN" altLang="en-US" sz="1100"/>
              </a:p>
            </p:txBody>
          </p:sp>
          <p:cxnSp>
            <p:nvCxnSpPr>
              <p:cNvPr id="11" name="肘形连接符 10"/>
              <p:cNvCxnSpPr>
                <a:stCxn id="7" idx="2"/>
                <a:endCxn id="10" idx="1"/>
              </p:cNvCxnSpPr>
              <p:nvPr/>
            </p:nvCxnSpPr>
            <p:spPr bwMode="auto">
              <a:xfrm rot="16200000" flipH="1">
                <a:off x="1374380" y="4172105"/>
                <a:ext cx="448336" cy="258270"/>
              </a:xfrm>
              <a:prstGeom prst="bentConnector2">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2" name="矩形 11"/>
              <p:cNvSpPr/>
              <p:nvPr/>
            </p:nvSpPr>
            <p:spPr bwMode="auto">
              <a:xfrm>
                <a:off x="4211960" y="3802677"/>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工况组合</a:t>
                </a:r>
                <a:endParaRPr lang="en-US" altLang="zh-CN" sz="1100" smtClean="0"/>
              </a:p>
              <a:p>
                <a:r>
                  <a:rPr lang="zh-CN" altLang="en-US" sz="1100" smtClean="0"/>
                  <a:t>及后处理</a:t>
                </a:r>
                <a:endParaRPr lang="zh-CN" altLang="en-US" sz="1100"/>
              </a:p>
            </p:txBody>
          </p:sp>
          <p:sp>
            <p:nvSpPr>
              <p:cNvPr id="13" name="矩形 12"/>
              <p:cNvSpPr/>
              <p:nvPr/>
            </p:nvSpPr>
            <p:spPr bwMode="auto">
              <a:xfrm>
                <a:off x="5148064" y="3658661"/>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计算书</a:t>
                </a:r>
                <a:endParaRPr lang="en-US" altLang="zh-CN" sz="1100" smtClean="0"/>
              </a:p>
              <a:p>
                <a:r>
                  <a:rPr lang="zh-CN" altLang="en-US" sz="1100" smtClean="0"/>
                  <a:t>创建</a:t>
                </a:r>
                <a:endParaRPr lang="en-US" altLang="zh-CN" sz="1100" smtClean="0"/>
              </a:p>
            </p:txBody>
          </p:sp>
          <p:sp>
            <p:nvSpPr>
              <p:cNvPr id="14" name="矩形 13"/>
              <p:cNvSpPr/>
              <p:nvPr/>
            </p:nvSpPr>
            <p:spPr bwMode="auto">
              <a:xfrm>
                <a:off x="5148064" y="4148984"/>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数据信息</a:t>
                </a:r>
                <a:endParaRPr lang="en-US" altLang="zh-CN" sz="1100" smtClean="0"/>
              </a:p>
              <a:p>
                <a:r>
                  <a:rPr lang="zh-CN" altLang="en-US" sz="1100" smtClean="0"/>
                  <a:t>输出</a:t>
                </a:r>
                <a:endParaRPr lang="en-US" altLang="zh-CN" sz="1100" smtClean="0"/>
              </a:p>
            </p:txBody>
          </p:sp>
          <p:sp>
            <p:nvSpPr>
              <p:cNvPr id="15" name="菱形 14"/>
              <p:cNvSpPr/>
              <p:nvPr/>
            </p:nvSpPr>
            <p:spPr bwMode="auto">
              <a:xfrm>
                <a:off x="6012160" y="3681028"/>
                <a:ext cx="864096" cy="324036"/>
              </a:xfrm>
              <a:prstGeom prst="diamond">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计算书</a:t>
                </a:r>
                <a:endParaRPr lang="en-US" altLang="zh-CN" sz="1100" smtClean="0"/>
              </a:p>
              <a:p>
                <a:r>
                  <a:rPr lang="zh-CN" altLang="en-US" sz="1100" smtClean="0"/>
                  <a:t>审核发布</a:t>
                </a:r>
                <a:endParaRPr lang="zh-CN" altLang="en-US" sz="1100"/>
              </a:p>
            </p:txBody>
          </p:sp>
          <p:cxnSp>
            <p:nvCxnSpPr>
              <p:cNvPr id="16" name="肘形连接符 15"/>
              <p:cNvCxnSpPr>
                <a:stCxn id="25" idx="3"/>
                <a:endCxn id="12" idx="1"/>
              </p:cNvCxnSpPr>
              <p:nvPr/>
            </p:nvCxnSpPr>
            <p:spPr bwMode="auto">
              <a:xfrm>
                <a:off x="3923928" y="3515583"/>
                <a:ext cx="288032" cy="449112"/>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7" name="肘形连接符 16"/>
              <p:cNvCxnSpPr>
                <a:stCxn id="26" idx="3"/>
                <a:endCxn id="12" idx="1"/>
              </p:cNvCxnSpPr>
              <p:nvPr/>
            </p:nvCxnSpPr>
            <p:spPr bwMode="auto">
              <a:xfrm>
                <a:off x="3923928" y="3767611"/>
                <a:ext cx="288032" cy="197084"/>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8" name="肘形连接符 17"/>
              <p:cNvCxnSpPr>
                <a:stCxn id="27" idx="3"/>
                <a:endCxn id="12" idx="1"/>
              </p:cNvCxnSpPr>
              <p:nvPr/>
            </p:nvCxnSpPr>
            <p:spPr bwMode="auto">
              <a:xfrm flipV="1">
                <a:off x="3923928" y="3964695"/>
                <a:ext cx="288032" cy="49642"/>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9" name="肘形连接符 18"/>
              <p:cNvCxnSpPr>
                <a:stCxn id="28" idx="3"/>
                <a:endCxn id="12" idx="1"/>
              </p:cNvCxnSpPr>
              <p:nvPr/>
            </p:nvCxnSpPr>
            <p:spPr bwMode="auto">
              <a:xfrm flipV="1">
                <a:off x="3923928" y="3964695"/>
                <a:ext cx="288032" cy="292397"/>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0" name="肘形连接符 19"/>
              <p:cNvCxnSpPr>
                <a:stCxn id="29" idx="3"/>
                <a:endCxn id="12" idx="1"/>
              </p:cNvCxnSpPr>
              <p:nvPr/>
            </p:nvCxnSpPr>
            <p:spPr bwMode="auto">
              <a:xfrm flipV="1">
                <a:off x="3923928" y="3964695"/>
                <a:ext cx="288032" cy="527265"/>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1" name="肘形连接符 20"/>
              <p:cNvCxnSpPr>
                <a:stCxn id="30" idx="3"/>
                <a:endCxn id="12" idx="1"/>
              </p:cNvCxnSpPr>
              <p:nvPr/>
            </p:nvCxnSpPr>
            <p:spPr bwMode="auto">
              <a:xfrm flipV="1">
                <a:off x="3923928" y="3964695"/>
                <a:ext cx="288032" cy="739020"/>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2" name="肘形连接符 21"/>
              <p:cNvCxnSpPr>
                <a:stCxn id="31" idx="3"/>
                <a:endCxn id="12" idx="1"/>
              </p:cNvCxnSpPr>
              <p:nvPr/>
            </p:nvCxnSpPr>
            <p:spPr bwMode="auto">
              <a:xfrm flipV="1">
                <a:off x="3923928" y="3964695"/>
                <a:ext cx="288032" cy="955044"/>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3" name="肘形连接符 22"/>
              <p:cNvCxnSpPr>
                <a:stCxn id="32" idx="3"/>
                <a:endCxn id="12" idx="1"/>
              </p:cNvCxnSpPr>
              <p:nvPr/>
            </p:nvCxnSpPr>
            <p:spPr bwMode="auto">
              <a:xfrm flipV="1">
                <a:off x="3923928" y="3964695"/>
                <a:ext cx="288032" cy="1171068"/>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4" name="肘形连接符 23"/>
              <p:cNvCxnSpPr>
                <a:stCxn id="33" idx="3"/>
                <a:endCxn id="12" idx="1"/>
              </p:cNvCxnSpPr>
              <p:nvPr/>
            </p:nvCxnSpPr>
            <p:spPr bwMode="auto">
              <a:xfrm flipV="1">
                <a:off x="3923928" y="3964695"/>
                <a:ext cx="288032" cy="1387092"/>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25" name="矩形 24"/>
              <p:cNvSpPr/>
              <p:nvPr/>
            </p:nvSpPr>
            <p:spPr bwMode="auto">
              <a:xfrm>
                <a:off x="2915816" y="3429000"/>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结构</a:t>
                </a:r>
                <a:r>
                  <a:rPr lang="zh-CN" altLang="en-US" sz="1100" smtClean="0"/>
                  <a:t>自重工况</a:t>
                </a:r>
                <a:endParaRPr lang="zh-CN" altLang="en-US" sz="1100"/>
              </a:p>
            </p:txBody>
          </p:sp>
          <p:sp>
            <p:nvSpPr>
              <p:cNvPr id="26" name="矩形 25"/>
              <p:cNvSpPr/>
              <p:nvPr/>
            </p:nvSpPr>
            <p:spPr bwMode="auto">
              <a:xfrm>
                <a:off x="2915816" y="3681028"/>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屋面恒</a:t>
                </a:r>
                <a:r>
                  <a:rPr lang="zh-CN" altLang="en-US" sz="1100" smtClean="0"/>
                  <a:t>荷载工况</a:t>
                </a:r>
                <a:endParaRPr lang="zh-CN" altLang="en-US" sz="1100"/>
              </a:p>
            </p:txBody>
          </p:sp>
          <p:sp>
            <p:nvSpPr>
              <p:cNvPr id="27" name="矩形 26"/>
              <p:cNvSpPr/>
              <p:nvPr/>
            </p:nvSpPr>
            <p:spPr bwMode="auto">
              <a:xfrm>
                <a:off x="2915816" y="3927754"/>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屋面活荷载工况</a:t>
                </a:r>
                <a:endParaRPr lang="zh-CN" altLang="en-US" sz="1100"/>
              </a:p>
            </p:txBody>
          </p:sp>
          <p:sp>
            <p:nvSpPr>
              <p:cNvPr id="28" name="矩形 27"/>
              <p:cNvSpPr/>
              <p:nvPr/>
            </p:nvSpPr>
            <p:spPr bwMode="auto">
              <a:xfrm>
                <a:off x="2915816" y="4170509"/>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楼面活荷载工况</a:t>
                </a:r>
                <a:endParaRPr lang="zh-CN" altLang="en-US" sz="1100"/>
              </a:p>
            </p:txBody>
          </p:sp>
          <p:sp>
            <p:nvSpPr>
              <p:cNvPr id="29" name="矩形 28"/>
              <p:cNvSpPr/>
              <p:nvPr/>
            </p:nvSpPr>
            <p:spPr bwMode="auto">
              <a:xfrm>
                <a:off x="2915816" y="4405377"/>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吊车荷载工况</a:t>
                </a:r>
                <a:endParaRPr lang="zh-CN" altLang="en-US" sz="1100"/>
              </a:p>
            </p:txBody>
          </p:sp>
          <p:sp>
            <p:nvSpPr>
              <p:cNvPr id="30" name="矩形 29"/>
              <p:cNvSpPr/>
              <p:nvPr/>
            </p:nvSpPr>
            <p:spPr bwMode="auto">
              <a:xfrm>
                <a:off x="2915816" y="4617132"/>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风荷载工况</a:t>
                </a:r>
                <a:endParaRPr lang="zh-CN" altLang="en-US" sz="1100"/>
              </a:p>
            </p:txBody>
          </p:sp>
          <p:sp>
            <p:nvSpPr>
              <p:cNvPr id="31" name="矩形 30"/>
              <p:cNvSpPr/>
              <p:nvPr/>
            </p:nvSpPr>
            <p:spPr bwMode="auto">
              <a:xfrm>
                <a:off x="2915816" y="4833156"/>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温度作用工况</a:t>
                </a:r>
                <a:endParaRPr lang="zh-CN" altLang="en-US" sz="1100"/>
              </a:p>
            </p:txBody>
          </p:sp>
          <p:sp>
            <p:nvSpPr>
              <p:cNvPr id="32" name="矩形 31"/>
              <p:cNvSpPr/>
              <p:nvPr/>
            </p:nvSpPr>
            <p:spPr bwMode="auto">
              <a:xfrm>
                <a:off x="2915816" y="5049180"/>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设计洪水位工况</a:t>
                </a:r>
                <a:endParaRPr lang="zh-CN" altLang="en-US" sz="1100"/>
              </a:p>
            </p:txBody>
          </p:sp>
          <p:sp>
            <p:nvSpPr>
              <p:cNvPr id="33" name="矩形 32"/>
              <p:cNvSpPr/>
              <p:nvPr/>
            </p:nvSpPr>
            <p:spPr bwMode="auto">
              <a:xfrm>
                <a:off x="2915816" y="5265204"/>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校核</a:t>
                </a:r>
                <a:r>
                  <a:rPr lang="zh-CN" altLang="en-US" sz="1100" smtClean="0"/>
                  <a:t>洪水位工况</a:t>
                </a:r>
                <a:endParaRPr lang="zh-CN" altLang="en-US" sz="1100"/>
              </a:p>
            </p:txBody>
          </p:sp>
          <p:sp>
            <p:nvSpPr>
              <p:cNvPr id="34" name="矩形 33"/>
              <p:cNvSpPr/>
              <p:nvPr/>
            </p:nvSpPr>
            <p:spPr bwMode="auto">
              <a:xfrm>
                <a:off x="1979712" y="3753036"/>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荷载计算</a:t>
                </a:r>
                <a:endParaRPr lang="zh-CN" altLang="en-US" sz="1100"/>
              </a:p>
            </p:txBody>
          </p:sp>
          <p:cxnSp>
            <p:nvCxnSpPr>
              <p:cNvPr id="35" name="肘形连接符 34"/>
              <p:cNvCxnSpPr>
                <a:stCxn id="7" idx="3"/>
                <a:endCxn id="34" idx="1"/>
              </p:cNvCxnSpPr>
              <p:nvPr/>
            </p:nvCxnSpPr>
            <p:spPr bwMode="auto">
              <a:xfrm>
                <a:off x="1823209" y="3915054"/>
                <a:ext cx="156503" cy="12700"/>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6" name="肘形连接符 35"/>
              <p:cNvCxnSpPr>
                <a:stCxn id="34" idx="3"/>
                <a:endCxn id="25" idx="1"/>
              </p:cNvCxnSpPr>
              <p:nvPr/>
            </p:nvCxnSpPr>
            <p:spPr bwMode="auto">
              <a:xfrm flipV="1">
                <a:off x="2687305" y="3515583"/>
                <a:ext cx="228511" cy="399471"/>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7" name="肘形连接符 36"/>
              <p:cNvCxnSpPr>
                <a:stCxn id="34" idx="3"/>
                <a:endCxn id="26" idx="1"/>
              </p:cNvCxnSpPr>
              <p:nvPr/>
            </p:nvCxnSpPr>
            <p:spPr bwMode="auto">
              <a:xfrm flipV="1">
                <a:off x="2687305" y="3767611"/>
                <a:ext cx="228511" cy="147443"/>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8" name="肘形连接符 37"/>
              <p:cNvCxnSpPr>
                <a:stCxn id="34" idx="3"/>
                <a:endCxn id="27" idx="1"/>
              </p:cNvCxnSpPr>
              <p:nvPr/>
            </p:nvCxnSpPr>
            <p:spPr bwMode="auto">
              <a:xfrm>
                <a:off x="2687305" y="3915054"/>
                <a:ext cx="228511" cy="99283"/>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9" name="肘形连接符 38"/>
              <p:cNvCxnSpPr>
                <a:stCxn id="34" idx="3"/>
                <a:endCxn id="28" idx="1"/>
              </p:cNvCxnSpPr>
              <p:nvPr/>
            </p:nvCxnSpPr>
            <p:spPr bwMode="auto">
              <a:xfrm>
                <a:off x="2687305" y="3915054"/>
                <a:ext cx="228511" cy="342038"/>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0" name="肘形连接符 39"/>
              <p:cNvCxnSpPr>
                <a:stCxn id="34" idx="3"/>
                <a:endCxn id="29" idx="1"/>
              </p:cNvCxnSpPr>
              <p:nvPr/>
            </p:nvCxnSpPr>
            <p:spPr bwMode="auto">
              <a:xfrm>
                <a:off x="2687305" y="3915054"/>
                <a:ext cx="228511" cy="576906"/>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1" name="肘形连接符 40"/>
              <p:cNvCxnSpPr>
                <a:stCxn id="34" idx="3"/>
                <a:endCxn id="30" idx="1"/>
              </p:cNvCxnSpPr>
              <p:nvPr/>
            </p:nvCxnSpPr>
            <p:spPr bwMode="auto">
              <a:xfrm>
                <a:off x="2687305" y="3915054"/>
                <a:ext cx="228511" cy="788661"/>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2" name="肘形连接符 41"/>
              <p:cNvCxnSpPr>
                <a:stCxn id="34" idx="3"/>
                <a:endCxn id="31" idx="1"/>
              </p:cNvCxnSpPr>
              <p:nvPr/>
            </p:nvCxnSpPr>
            <p:spPr bwMode="auto">
              <a:xfrm>
                <a:off x="2687305" y="3915054"/>
                <a:ext cx="228511" cy="1004685"/>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3" name="肘形连接符 42"/>
              <p:cNvCxnSpPr>
                <a:stCxn id="34" idx="3"/>
                <a:endCxn id="32" idx="1"/>
              </p:cNvCxnSpPr>
              <p:nvPr/>
            </p:nvCxnSpPr>
            <p:spPr bwMode="auto">
              <a:xfrm>
                <a:off x="2687305" y="3915054"/>
                <a:ext cx="228511" cy="1220709"/>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4" name="肘形连接符 43"/>
              <p:cNvCxnSpPr>
                <a:stCxn id="34" idx="3"/>
              </p:cNvCxnSpPr>
              <p:nvPr/>
            </p:nvCxnSpPr>
            <p:spPr bwMode="auto">
              <a:xfrm>
                <a:off x="2687305" y="3915054"/>
                <a:ext cx="228511" cy="1436733"/>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5" name="肘形连接符 44"/>
              <p:cNvCxnSpPr>
                <a:stCxn id="12" idx="3"/>
                <a:endCxn id="13" idx="1"/>
              </p:cNvCxnSpPr>
              <p:nvPr/>
            </p:nvCxnSpPr>
            <p:spPr bwMode="auto">
              <a:xfrm flipV="1">
                <a:off x="4919553" y="3820679"/>
                <a:ext cx="228511" cy="144016"/>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6" name="肘形连接符 45"/>
              <p:cNvCxnSpPr>
                <a:stCxn id="12" idx="3"/>
                <a:endCxn id="14" idx="1"/>
              </p:cNvCxnSpPr>
              <p:nvPr/>
            </p:nvCxnSpPr>
            <p:spPr bwMode="auto">
              <a:xfrm>
                <a:off x="4919553" y="3964695"/>
                <a:ext cx="228511" cy="346307"/>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7" name="肘形连接符 46"/>
              <p:cNvCxnSpPr>
                <a:stCxn id="13" idx="3"/>
                <a:endCxn id="15" idx="1"/>
              </p:cNvCxnSpPr>
              <p:nvPr/>
            </p:nvCxnSpPr>
            <p:spPr bwMode="auto">
              <a:xfrm>
                <a:off x="5855657" y="3820679"/>
                <a:ext cx="156503" cy="22367"/>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grpSp>
        <p:pic>
          <p:nvPicPr>
            <p:cNvPr id="5" name="Picture 20" descr="j0433944[1]"/>
            <p:cNvPicPr>
              <a:picLocks noChangeAspect="1" noChangeArrowheads="1"/>
            </p:cNvPicPr>
            <p:nvPr/>
          </p:nvPicPr>
          <p:blipFill>
            <a:blip r:embed="rId2" cstate="print"/>
            <a:srcRect/>
            <a:stretch>
              <a:fillRect/>
            </a:stretch>
          </p:blipFill>
          <p:spPr bwMode="auto">
            <a:xfrm>
              <a:off x="368213" y="4184038"/>
              <a:ext cx="474203" cy="474203"/>
            </a:xfrm>
            <a:prstGeom prst="rect">
              <a:avLst/>
            </a:prstGeom>
            <a:grpFill/>
            <a:ln w="9525">
              <a:noFill/>
              <a:miter lim="800000"/>
              <a:headEnd/>
              <a:tailEnd/>
            </a:ln>
          </p:spPr>
        </p:pic>
      </p:grpSp>
      <p:sp>
        <p:nvSpPr>
          <p:cNvPr id="77" name="标题 1"/>
          <p:cNvSpPr txBox="1">
            <a:spLocks/>
          </p:cNvSpPr>
          <p:nvPr/>
        </p:nvSpPr>
        <p:spPr>
          <a:xfrm>
            <a:off x="107950" y="116632"/>
            <a:ext cx="6707188" cy="716806"/>
          </a:xfrm>
          <a:prstGeom prst="rect">
            <a:avLst/>
          </a:prstGeom>
        </p:spPr>
        <p:txBody>
          <a:bodyPr/>
          <a:lstStyle>
            <a:lvl1pPr algn="l" rtl="0" eaLnBrk="0" fontAlgn="base" hangingPunct="0">
              <a:spcBef>
                <a:spcPct val="0"/>
              </a:spcBef>
              <a:spcAft>
                <a:spcPct val="0"/>
              </a:spcAft>
              <a:defRPr sz="2500">
                <a:solidFill>
                  <a:schemeClr val="tx1"/>
                </a:solidFill>
                <a:latin typeface="+mj-lt"/>
                <a:ea typeface="+mj-ea"/>
                <a:cs typeface="+mj-cs"/>
              </a:defRPr>
            </a:lvl1pPr>
            <a:lvl2pPr algn="l" rtl="0" eaLnBrk="0" fontAlgn="base" hangingPunct="0">
              <a:spcBef>
                <a:spcPct val="0"/>
              </a:spcBef>
              <a:spcAft>
                <a:spcPct val="0"/>
              </a:spcAft>
              <a:defRPr sz="2500">
                <a:solidFill>
                  <a:schemeClr val="tx1"/>
                </a:solidFill>
                <a:latin typeface="Arial" charset="0"/>
                <a:ea typeface="黑体" pitchFamily="2" charset="-122"/>
              </a:defRPr>
            </a:lvl2pPr>
            <a:lvl3pPr algn="l" rtl="0" eaLnBrk="0" fontAlgn="base" hangingPunct="0">
              <a:spcBef>
                <a:spcPct val="0"/>
              </a:spcBef>
              <a:spcAft>
                <a:spcPct val="0"/>
              </a:spcAft>
              <a:defRPr sz="2500">
                <a:solidFill>
                  <a:schemeClr val="tx1"/>
                </a:solidFill>
                <a:latin typeface="Arial" charset="0"/>
                <a:ea typeface="黑体" pitchFamily="2" charset="-122"/>
              </a:defRPr>
            </a:lvl3pPr>
            <a:lvl4pPr algn="l" rtl="0" eaLnBrk="0" fontAlgn="base" hangingPunct="0">
              <a:spcBef>
                <a:spcPct val="0"/>
              </a:spcBef>
              <a:spcAft>
                <a:spcPct val="0"/>
              </a:spcAft>
              <a:defRPr sz="2500">
                <a:solidFill>
                  <a:schemeClr val="tx1"/>
                </a:solidFill>
                <a:latin typeface="Arial" charset="0"/>
                <a:ea typeface="黑体" pitchFamily="2" charset="-122"/>
              </a:defRPr>
            </a:lvl4pPr>
            <a:lvl5pPr algn="l" rtl="0" eaLnBrk="0" fontAlgn="base" hangingPunct="0">
              <a:spcBef>
                <a:spcPct val="0"/>
              </a:spcBef>
              <a:spcAft>
                <a:spcPct val="0"/>
              </a:spcAft>
              <a:defRPr sz="2500">
                <a:solidFill>
                  <a:schemeClr val="tx1"/>
                </a:solidFill>
                <a:latin typeface="Arial" charset="0"/>
                <a:ea typeface="黑体" pitchFamily="2" charset="-122"/>
              </a:defRPr>
            </a:lvl5pPr>
            <a:lvl6pPr marL="457200" algn="l" rtl="0" fontAlgn="base">
              <a:spcBef>
                <a:spcPct val="0"/>
              </a:spcBef>
              <a:spcAft>
                <a:spcPct val="0"/>
              </a:spcAft>
              <a:defRPr sz="2500">
                <a:solidFill>
                  <a:schemeClr val="tx1"/>
                </a:solidFill>
                <a:latin typeface="Arial" charset="0"/>
                <a:ea typeface="黑体" pitchFamily="2" charset="-122"/>
              </a:defRPr>
            </a:lvl6pPr>
            <a:lvl7pPr marL="914400" algn="l" rtl="0" fontAlgn="base">
              <a:spcBef>
                <a:spcPct val="0"/>
              </a:spcBef>
              <a:spcAft>
                <a:spcPct val="0"/>
              </a:spcAft>
              <a:defRPr sz="2500">
                <a:solidFill>
                  <a:schemeClr val="tx1"/>
                </a:solidFill>
                <a:latin typeface="Arial" charset="0"/>
                <a:ea typeface="黑体" pitchFamily="2" charset="-122"/>
              </a:defRPr>
            </a:lvl7pPr>
            <a:lvl8pPr marL="1371600" algn="l" rtl="0" fontAlgn="base">
              <a:spcBef>
                <a:spcPct val="0"/>
              </a:spcBef>
              <a:spcAft>
                <a:spcPct val="0"/>
              </a:spcAft>
              <a:defRPr sz="2500">
                <a:solidFill>
                  <a:schemeClr val="tx1"/>
                </a:solidFill>
                <a:latin typeface="Arial" charset="0"/>
                <a:ea typeface="黑体" pitchFamily="2" charset="-122"/>
              </a:defRPr>
            </a:lvl8pPr>
            <a:lvl9pPr marL="1828800" algn="l" rtl="0" fontAlgn="base">
              <a:spcBef>
                <a:spcPct val="0"/>
              </a:spcBef>
              <a:spcAft>
                <a:spcPct val="0"/>
              </a:spcAft>
              <a:defRPr sz="2500">
                <a:solidFill>
                  <a:schemeClr val="tx1"/>
                </a:solidFill>
                <a:latin typeface="Arial" charset="0"/>
                <a:ea typeface="黑体" pitchFamily="2" charset="-122"/>
              </a:defRPr>
            </a:lvl9pPr>
          </a:lstStyle>
          <a:p>
            <a:r>
              <a:rPr lang="zh-CN" altLang="en-US" smtClean="0">
                <a:solidFill>
                  <a:schemeClr val="bg1"/>
                </a:solidFill>
              </a:rPr>
              <a:t>基于三维设计平台扩展的一体化计算过程</a:t>
            </a:r>
            <a:endParaRPr lang="zh-CN" altLang="en-US">
              <a:solidFill>
                <a:schemeClr val="bg1"/>
              </a:solidFill>
            </a:endParaRPr>
          </a:p>
        </p:txBody>
      </p:sp>
      <p:sp>
        <p:nvSpPr>
          <p:cNvPr id="147" name="矩形 146"/>
          <p:cNvSpPr/>
          <p:nvPr/>
        </p:nvSpPr>
        <p:spPr bwMode="auto">
          <a:xfrm>
            <a:off x="1340143" y="2996952"/>
            <a:ext cx="7592705" cy="1224136"/>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9" name="组合 8"/>
          <p:cNvGrpSpPr/>
          <p:nvPr/>
        </p:nvGrpSpPr>
        <p:grpSpPr>
          <a:xfrm>
            <a:off x="2694439" y="3140968"/>
            <a:ext cx="6140030" cy="926144"/>
            <a:chOff x="3210615" y="3140968"/>
            <a:chExt cx="5623854" cy="926144"/>
          </a:xfrm>
        </p:grpSpPr>
        <p:sp>
          <p:nvSpPr>
            <p:cNvPr id="148" name="矩形 147"/>
            <p:cNvSpPr/>
            <p:nvPr/>
          </p:nvSpPr>
          <p:spPr bwMode="auto">
            <a:xfrm>
              <a:off x="3248481" y="3284984"/>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latin typeface="Arial" charset="0"/>
                  <a:ea typeface="黑体" pitchFamily="2" charset="-122"/>
                </a:rPr>
                <a:t>机墩几何</a:t>
              </a:r>
              <a:endParaRPr lang="en-US" altLang="zh-CN" sz="1100" smtClean="0">
                <a:latin typeface="Arial" charset="0"/>
                <a:ea typeface="黑体" pitchFamily="2" charset="-122"/>
              </a:endParaRPr>
            </a:p>
            <a:p>
              <a:r>
                <a:rPr lang="zh-CN" altLang="en-US" sz="1100" smtClean="0">
                  <a:latin typeface="Arial" charset="0"/>
                  <a:ea typeface="黑体" pitchFamily="2" charset="-122"/>
                </a:rPr>
                <a:t>模型</a:t>
              </a:r>
              <a:r>
                <a:rPr lang="zh-CN" altLang="en-US" sz="1100">
                  <a:latin typeface="Arial" charset="0"/>
                  <a:ea typeface="黑体" pitchFamily="2" charset="-122"/>
                </a:rPr>
                <a:t>处理</a:t>
              </a:r>
            </a:p>
          </p:txBody>
        </p:sp>
        <p:sp>
          <p:nvSpPr>
            <p:cNvPr id="149" name="矩形 148"/>
            <p:cNvSpPr/>
            <p:nvPr/>
          </p:nvSpPr>
          <p:spPr bwMode="auto">
            <a:xfrm>
              <a:off x="3933555" y="3284984"/>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计算</a:t>
              </a:r>
              <a:r>
                <a:rPr lang="zh-CN" altLang="en-US" sz="1100" smtClean="0"/>
                <a:t>网格</a:t>
              </a:r>
              <a:endParaRPr lang="en-US" altLang="zh-CN" sz="1100" smtClean="0"/>
            </a:p>
            <a:p>
              <a:r>
                <a:rPr lang="zh-CN" altLang="en-US" sz="1100" smtClean="0"/>
                <a:t>建模</a:t>
              </a:r>
              <a:endParaRPr lang="zh-CN" altLang="en-US" sz="1100"/>
            </a:p>
          </p:txBody>
        </p:sp>
        <p:cxnSp>
          <p:nvCxnSpPr>
            <p:cNvPr id="150" name="肘形连接符 149"/>
            <p:cNvCxnSpPr>
              <a:stCxn id="148" idx="3"/>
              <a:endCxn id="149" idx="1"/>
            </p:cNvCxnSpPr>
            <p:nvPr/>
          </p:nvCxnSpPr>
          <p:spPr bwMode="auto">
            <a:xfrm>
              <a:off x="3766323" y="3447002"/>
              <a:ext cx="167232" cy="12700"/>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51" name="矩形 150"/>
            <p:cNvSpPr/>
            <p:nvPr/>
          </p:nvSpPr>
          <p:spPr bwMode="auto">
            <a:xfrm>
              <a:off x="4144348" y="3743076"/>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网格模型输出</a:t>
              </a:r>
              <a:endParaRPr lang="zh-CN" altLang="en-US" sz="1100"/>
            </a:p>
          </p:txBody>
        </p:sp>
        <p:cxnSp>
          <p:nvCxnSpPr>
            <p:cNvPr id="152" name="肘形连接符 151"/>
            <p:cNvCxnSpPr>
              <a:stCxn id="149" idx="2"/>
              <a:endCxn id="151" idx="1"/>
            </p:cNvCxnSpPr>
            <p:nvPr/>
          </p:nvCxnSpPr>
          <p:spPr bwMode="auto">
            <a:xfrm rot="5400000">
              <a:off x="4020375" y="3732993"/>
              <a:ext cx="296074" cy="48128"/>
            </a:xfrm>
            <a:prstGeom prst="bentConnector4">
              <a:avLst>
                <a:gd name="adj1" fmla="val 22639"/>
                <a:gd name="adj2" fmla="val 447607"/>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53" name="矩形 152"/>
            <p:cNvSpPr/>
            <p:nvPr/>
          </p:nvSpPr>
          <p:spPr bwMode="auto">
            <a:xfrm>
              <a:off x="6937341" y="3302986"/>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工况组合</a:t>
              </a:r>
              <a:endParaRPr lang="en-US" altLang="zh-CN" sz="1100" smtClean="0"/>
            </a:p>
            <a:p>
              <a:r>
                <a:rPr lang="zh-CN" altLang="en-US" sz="1100" smtClean="0"/>
                <a:t>及后处理</a:t>
              </a:r>
              <a:endParaRPr lang="zh-CN" altLang="en-US" sz="1100"/>
            </a:p>
          </p:txBody>
        </p:sp>
        <p:sp>
          <p:nvSpPr>
            <p:cNvPr id="154" name="矩形 153"/>
            <p:cNvSpPr/>
            <p:nvPr/>
          </p:nvSpPr>
          <p:spPr bwMode="auto">
            <a:xfrm>
              <a:off x="7569717" y="3158970"/>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计算书</a:t>
              </a:r>
              <a:endParaRPr lang="en-US" altLang="zh-CN" sz="1100" smtClean="0"/>
            </a:p>
            <a:p>
              <a:r>
                <a:rPr lang="zh-CN" altLang="en-US" sz="1100" smtClean="0"/>
                <a:t>创建</a:t>
              </a:r>
              <a:endParaRPr lang="en-US" altLang="zh-CN" sz="1100" smtClean="0"/>
            </a:p>
          </p:txBody>
        </p:sp>
        <p:sp>
          <p:nvSpPr>
            <p:cNvPr id="155" name="矩形 154"/>
            <p:cNvSpPr/>
            <p:nvPr/>
          </p:nvSpPr>
          <p:spPr bwMode="auto">
            <a:xfrm>
              <a:off x="7569717" y="3649293"/>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数据信息</a:t>
              </a:r>
              <a:endParaRPr lang="en-US" altLang="zh-CN" sz="1100" smtClean="0"/>
            </a:p>
            <a:p>
              <a:r>
                <a:rPr lang="zh-CN" altLang="en-US" sz="1100" smtClean="0"/>
                <a:t>输出</a:t>
              </a:r>
              <a:endParaRPr lang="en-US" altLang="zh-CN" sz="1100" smtClean="0"/>
            </a:p>
          </p:txBody>
        </p:sp>
        <p:sp>
          <p:nvSpPr>
            <p:cNvPr id="156" name="菱形 155"/>
            <p:cNvSpPr/>
            <p:nvPr/>
          </p:nvSpPr>
          <p:spPr bwMode="auto">
            <a:xfrm>
              <a:off x="8202093" y="3392996"/>
              <a:ext cx="632376" cy="324036"/>
            </a:xfrm>
            <a:prstGeom prst="diamond">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计算书</a:t>
              </a:r>
              <a:endParaRPr lang="en-US" altLang="zh-CN" sz="1100" smtClean="0"/>
            </a:p>
            <a:p>
              <a:r>
                <a:rPr lang="zh-CN" altLang="en-US" sz="1100" smtClean="0"/>
                <a:t>审核发布</a:t>
              </a:r>
              <a:endParaRPr lang="zh-CN" altLang="en-US" sz="1100"/>
            </a:p>
          </p:txBody>
        </p:sp>
        <p:cxnSp>
          <p:nvCxnSpPr>
            <p:cNvPr id="157" name="肘形连接符 156"/>
            <p:cNvCxnSpPr>
              <a:stCxn id="160" idx="3"/>
              <a:endCxn id="153" idx="1"/>
            </p:cNvCxnSpPr>
            <p:nvPr/>
          </p:nvCxnSpPr>
          <p:spPr bwMode="auto">
            <a:xfrm>
              <a:off x="6007221" y="3232531"/>
              <a:ext cx="930120" cy="232473"/>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58" name="肘形连接符 157"/>
            <p:cNvCxnSpPr>
              <a:stCxn id="161" idx="3"/>
              <a:endCxn id="153" idx="1"/>
            </p:cNvCxnSpPr>
            <p:nvPr/>
          </p:nvCxnSpPr>
          <p:spPr bwMode="auto">
            <a:xfrm flipV="1">
              <a:off x="6094173" y="3465004"/>
              <a:ext cx="843168" cy="19555"/>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59" name="肘形连接符 158"/>
            <p:cNvCxnSpPr>
              <a:stCxn id="162" idx="3"/>
              <a:endCxn id="171" idx="1"/>
            </p:cNvCxnSpPr>
            <p:nvPr/>
          </p:nvCxnSpPr>
          <p:spPr bwMode="auto">
            <a:xfrm>
              <a:off x="6094173" y="3731285"/>
              <a:ext cx="79047" cy="12700"/>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60" name="矩形 159"/>
            <p:cNvSpPr/>
            <p:nvPr/>
          </p:nvSpPr>
          <p:spPr bwMode="auto">
            <a:xfrm>
              <a:off x="5322147" y="3140968"/>
              <a:ext cx="685074" cy="18312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结构</a:t>
              </a:r>
              <a:r>
                <a:rPr lang="zh-CN" altLang="en-US" sz="1100" smtClean="0"/>
                <a:t>自重工况</a:t>
              </a:r>
              <a:endParaRPr lang="zh-CN" altLang="en-US" sz="1100"/>
            </a:p>
          </p:txBody>
        </p:sp>
        <p:sp>
          <p:nvSpPr>
            <p:cNvPr id="161" name="矩形 160"/>
            <p:cNvSpPr/>
            <p:nvPr/>
          </p:nvSpPr>
          <p:spPr bwMode="auto">
            <a:xfrm>
              <a:off x="5409100" y="3392996"/>
              <a:ext cx="685074" cy="18312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水力荷载工况</a:t>
              </a:r>
              <a:endParaRPr lang="zh-CN" altLang="en-US" sz="1100"/>
            </a:p>
          </p:txBody>
        </p:sp>
        <p:sp>
          <p:nvSpPr>
            <p:cNvPr id="162" name="矩形 161"/>
            <p:cNvSpPr/>
            <p:nvPr/>
          </p:nvSpPr>
          <p:spPr bwMode="auto">
            <a:xfrm>
              <a:off x="5409100" y="3639722"/>
              <a:ext cx="685074" cy="18312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模态计算</a:t>
              </a:r>
              <a:endParaRPr lang="zh-CN" altLang="en-US" sz="1100"/>
            </a:p>
          </p:txBody>
        </p:sp>
        <p:sp>
          <p:nvSpPr>
            <p:cNvPr id="163" name="矩形 162"/>
            <p:cNvSpPr/>
            <p:nvPr/>
          </p:nvSpPr>
          <p:spPr bwMode="auto">
            <a:xfrm>
              <a:off x="4724026" y="3474964"/>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荷载计算</a:t>
              </a:r>
              <a:endParaRPr lang="zh-CN" altLang="en-US" sz="1100"/>
            </a:p>
          </p:txBody>
        </p:sp>
        <p:cxnSp>
          <p:nvCxnSpPr>
            <p:cNvPr id="164" name="肘形连接符 163"/>
            <p:cNvCxnSpPr>
              <a:stCxn id="149" idx="3"/>
              <a:endCxn id="163" idx="1"/>
            </p:cNvCxnSpPr>
            <p:nvPr/>
          </p:nvCxnSpPr>
          <p:spPr bwMode="auto">
            <a:xfrm>
              <a:off x="4451397" y="3447002"/>
              <a:ext cx="272629" cy="189980"/>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65" name="肘形连接符 164"/>
            <p:cNvCxnSpPr>
              <a:stCxn id="163" idx="3"/>
              <a:endCxn id="160" idx="1"/>
            </p:cNvCxnSpPr>
            <p:nvPr/>
          </p:nvCxnSpPr>
          <p:spPr bwMode="auto">
            <a:xfrm flipV="1">
              <a:off x="5241867" y="3232531"/>
              <a:ext cx="80280" cy="404451"/>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66" name="肘形连接符 165"/>
            <p:cNvCxnSpPr>
              <a:stCxn id="163" idx="3"/>
              <a:endCxn id="161" idx="1"/>
            </p:cNvCxnSpPr>
            <p:nvPr/>
          </p:nvCxnSpPr>
          <p:spPr bwMode="auto">
            <a:xfrm flipV="1">
              <a:off x="5241867" y="3484559"/>
              <a:ext cx="167232" cy="152423"/>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67" name="肘形连接符 166"/>
            <p:cNvCxnSpPr>
              <a:stCxn id="163" idx="3"/>
              <a:endCxn id="162" idx="1"/>
            </p:cNvCxnSpPr>
            <p:nvPr/>
          </p:nvCxnSpPr>
          <p:spPr bwMode="auto">
            <a:xfrm>
              <a:off x="5241867" y="3636982"/>
              <a:ext cx="167232" cy="94303"/>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68" name="肘形连接符 167"/>
            <p:cNvCxnSpPr>
              <a:stCxn id="153" idx="3"/>
              <a:endCxn id="154" idx="1"/>
            </p:cNvCxnSpPr>
            <p:nvPr/>
          </p:nvCxnSpPr>
          <p:spPr bwMode="auto">
            <a:xfrm flipV="1">
              <a:off x="7455183" y="3320988"/>
              <a:ext cx="114534" cy="144016"/>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69" name="肘形连接符 168"/>
            <p:cNvCxnSpPr>
              <a:stCxn id="153" idx="3"/>
              <a:endCxn id="155" idx="1"/>
            </p:cNvCxnSpPr>
            <p:nvPr/>
          </p:nvCxnSpPr>
          <p:spPr bwMode="auto">
            <a:xfrm>
              <a:off x="7455183" y="3465004"/>
              <a:ext cx="114534" cy="346307"/>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70" name="肘形连接符 169"/>
            <p:cNvCxnSpPr>
              <a:stCxn id="154" idx="3"/>
              <a:endCxn id="156" idx="1"/>
            </p:cNvCxnSpPr>
            <p:nvPr/>
          </p:nvCxnSpPr>
          <p:spPr bwMode="auto">
            <a:xfrm>
              <a:off x="8087559" y="3320988"/>
              <a:ext cx="114534" cy="234026"/>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71" name="矩形 170"/>
            <p:cNvSpPr/>
            <p:nvPr/>
          </p:nvSpPr>
          <p:spPr bwMode="auto">
            <a:xfrm>
              <a:off x="6173220" y="3639722"/>
              <a:ext cx="685074" cy="18312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谐振工况</a:t>
              </a:r>
              <a:r>
                <a:rPr lang="zh-CN" altLang="en-US" sz="1100"/>
                <a:t>计算</a:t>
              </a:r>
            </a:p>
          </p:txBody>
        </p:sp>
        <p:cxnSp>
          <p:nvCxnSpPr>
            <p:cNvPr id="172" name="肘形连接符 171"/>
            <p:cNvCxnSpPr>
              <a:stCxn id="171" idx="3"/>
              <a:endCxn id="153" idx="1"/>
            </p:cNvCxnSpPr>
            <p:nvPr/>
          </p:nvCxnSpPr>
          <p:spPr bwMode="auto">
            <a:xfrm flipV="1">
              <a:off x="6858294" y="3465004"/>
              <a:ext cx="79047" cy="266281"/>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pic>
          <p:nvPicPr>
            <p:cNvPr id="175" name="Picture 7" descr="j0433941[1]"/>
            <p:cNvPicPr>
              <a:picLocks noChangeAspect="1" noChangeArrowheads="1"/>
            </p:cNvPicPr>
            <p:nvPr/>
          </p:nvPicPr>
          <p:blipFill>
            <a:blip r:embed="rId3" cstate="print"/>
            <a:srcRect/>
            <a:stretch>
              <a:fillRect/>
            </a:stretch>
          </p:blipFill>
          <p:spPr bwMode="auto">
            <a:xfrm>
              <a:off x="3210615" y="3501243"/>
              <a:ext cx="347038" cy="474203"/>
            </a:xfrm>
            <a:prstGeom prst="rect">
              <a:avLst/>
            </a:prstGeom>
            <a:noFill/>
            <a:ln w="9525">
              <a:noFill/>
              <a:miter lim="800000"/>
              <a:headEnd/>
              <a:tailEnd/>
            </a:ln>
          </p:spPr>
        </p:pic>
      </p:grpSp>
      <p:sp>
        <p:nvSpPr>
          <p:cNvPr id="216" name="圆角矩形 215"/>
          <p:cNvSpPr/>
          <p:nvPr/>
        </p:nvSpPr>
        <p:spPr bwMode="auto">
          <a:xfrm>
            <a:off x="2699792" y="2996952"/>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机墩结构强度计算</a:t>
            </a:r>
          </a:p>
        </p:txBody>
      </p:sp>
      <p:grpSp>
        <p:nvGrpSpPr>
          <p:cNvPr id="264" name="组合 263"/>
          <p:cNvGrpSpPr/>
          <p:nvPr/>
        </p:nvGrpSpPr>
        <p:grpSpPr>
          <a:xfrm>
            <a:off x="3851884" y="4347002"/>
            <a:ext cx="2060481" cy="343200"/>
            <a:chOff x="213420" y="1276888"/>
            <a:chExt cx="2492494" cy="343200"/>
          </a:xfrm>
        </p:grpSpPr>
        <p:sp>
          <p:nvSpPr>
            <p:cNvPr id="265" name="椭圆 264"/>
            <p:cNvSpPr/>
            <p:nvPr/>
          </p:nvSpPr>
          <p:spPr bwMode="auto">
            <a:xfrm>
              <a:off x="251520" y="1353542"/>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266" name="流程图: 过程 265"/>
            <p:cNvSpPr/>
            <p:nvPr/>
          </p:nvSpPr>
          <p:spPr bwMode="auto">
            <a:xfrm>
              <a:off x="755576"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建模</a:t>
              </a:r>
            </a:p>
          </p:txBody>
        </p:sp>
        <p:sp>
          <p:nvSpPr>
            <p:cNvPr id="267" name="流程图: 过程 266"/>
            <p:cNvSpPr/>
            <p:nvPr/>
          </p:nvSpPr>
          <p:spPr bwMode="auto">
            <a:xfrm>
              <a:off x="1583382"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求解</a:t>
              </a:r>
            </a:p>
          </p:txBody>
        </p:sp>
        <p:sp>
          <p:nvSpPr>
            <p:cNvPr id="268" name="椭圆 267"/>
            <p:cNvSpPr/>
            <p:nvPr/>
          </p:nvSpPr>
          <p:spPr bwMode="auto">
            <a:xfrm>
              <a:off x="2414286" y="1358188"/>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269" name="TextBox 268"/>
            <p:cNvSpPr txBox="1"/>
            <p:nvPr/>
          </p:nvSpPr>
          <p:spPr>
            <a:xfrm>
              <a:off x="213420" y="1276888"/>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S</a:t>
              </a:r>
              <a:endParaRPr lang="zh-CN" altLang="en-US" sz="1600"/>
            </a:p>
          </p:txBody>
        </p:sp>
        <p:sp>
          <p:nvSpPr>
            <p:cNvPr id="270" name="TextBox 269"/>
            <p:cNvSpPr txBox="1"/>
            <p:nvPr/>
          </p:nvSpPr>
          <p:spPr>
            <a:xfrm>
              <a:off x="2375317" y="1281534"/>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E</a:t>
              </a:r>
              <a:endParaRPr lang="zh-CN" altLang="en-US" sz="1600"/>
            </a:p>
          </p:txBody>
        </p:sp>
        <p:cxnSp>
          <p:nvCxnSpPr>
            <p:cNvPr id="271" name="直接箭头连接符 270"/>
            <p:cNvCxnSpPr>
              <a:stCxn id="269" idx="3"/>
              <a:endCxn id="266" idx="1"/>
            </p:cNvCxnSpPr>
            <p:nvPr/>
          </p:nvCxnSpPr>
          <p:spPr bwMode="auto">
            <a:xfrm flipV="1">
              <a:off x="544017" y="1446008"/>
              <a:ext cx="211559" cy="157"/>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272" name="直接箭头连接符 271"/>
            <p:cNvCxnSpPr>
              <a:stCxn id="267" idx="3"/>
              <a:endCxn id="270" idx="1"/>
            </p:cNvCxnSpPr>
            <p:nvPr/>
          </p:nvCxnSpPr>
          <p:spPr bwMode="auto">
            <a:xfrm>
              <a:off x="2200997" y="1446008"/>
              <a:ext cx="174320" cy="4803"/>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273" name="直接箭头连接符 272"/>
            <p:cNvCxnSpPr>
              <a:stCxn id="266" idx="3"/>
              <a:endCxn id="267" idx="1"/>
            </p:cNvCxnSpPr>
            <p:nvPr/>
          </p:nvCxnSpPr>
          <p:spPr bwMode="auto">
            <a:xfrm>
              <a:off x="1373191" y="1446008"/>
              <a:ext cx="210191" cy="0"/>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grpSp>
      <p:sp>
        <p:nvSpPr>
          <p:cNvPr id="275" name="圆角矩形 274"/>
          <p:cNvSpPr/>
          <p:nvPr/>
        </p:nvSpPr>
        <p:spPr bwMode="auto">
          <a:xfrm>
            <a:off x="2699792" y="4350548"/>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大坝结构应力计算</a:t>
            </a:r>
          </a:p>
        </p:txBody>
      </p:sp>
      <p:sp>
        <p:nvSpPr>
          <p:cNvPr id="276" name="圆角矩形 275"/>
          <p:cNvSpPr/>
          <p:nvPr/>
        </p:nvSpPr>
        <p:spPr bwMode="auto">
          <a:xfrm>
            <a:off x="2699792" y="6130685"/>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其他</a:t>
            </a:r>
            <a:r>
              <a:rPr kumimoji="0" lang="en-US" altLang="zh-CN" sz="1600" b="0" i="0" u="none" strike="noStrike" cap="none" normalizeH="0" baseline="0" smtClean="0">
                <a:ln>
                  <a:noFill/>
                </a:ln>
                <a:solidFill>
                  <a:schemeClr val="tx1"/>
                </a:solidFill>
                <a:effectLst/>
                <a:latin typeface="Arial" charset="0"/>
                <a:ea typeface="黑体" pitchFamily="2" charset="-122"/>
              </a:rPr>
              <a:t>CAE</a:t>
            </a:r>
            <a:r>
              <a:rPr kumimoji="0" lang="zh-CN" altLang="en-US" sz="1600" b="0" i="0" u="none" strike="noStrike" cap="none" normalizeH="0" baseline="0" smtClean="0">
                <a:ln>
                  <a:noFill/>
                </a:ln>
                <a:solidFill>
                  <a:schemeClr val="tx1"/>
                </a:solidFill>
                <a:effectLst/>
                <a:latin typeface="Arial" charset="0"/>
                <a:ea typeface="黑体" pitchFamily="2" charset="-122"/>
              </a:rPr>
              <a:t>计算仿真</a:t>
            </a:r>
          </a:p>
        </p:txBody>
      </p:sp>
      <p:sp>
        <p:nvSpPr>
          <p:cNvPr id="299" name="矩形 298"/>
          <p:cNvSpPr/>
          <p:nvPr/>
        </p:nvSpPr>
        <p:spPr bwMode="auto">
          <a:xfrm>
            <a:off x="1345814" y="4739700"/>
            <a:ext cx="7592705" cy="397105"/>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300" name="组合 299"/>
          <p:cNvGrpSpPr/>
          <p:nvPr/>
        </p:nvGrpSpPr>
        <p:grpSpPr>
          <a:xfrm>
            <a:off x="4631179" y="4793606"/>
            <a:ext cx="2060481" cy="343200"/>
            <a:chOff x="213420" y="1276888"/>
            <a:chExt cx="2492494" cy="343200"/>
          </a:xfrm>
        </p:grpSpPr>
        <p:sp>
          <p:nvSpPr>
            <p:cNvPr id="301" name="椭圆 300"/>
            <p:cNvSpPr/>
            <p:nvPr/>
          </p:nvSpPr>
          <p:spPr bwMode="auto">
            <a:xfrm>
              <a:off x="251520" y="1353542"/>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02" name="流程图: 过程 301"/>
            <p:cNvSpPr/>
            <p:nvPr/>
          </p:nvSpPr>
          <p:spPr bwMode="auto">
            <a:xfrm>
              <a:off x="755576"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建模</a:t>
              </a:r>
            </a:p>
          </p:txBody>
        </p:sp>
        <p:sp>
          <p:nvSpPr>
            <p:cNvPr id="303" name="流程图: 过程 302"/>
            <p:cNvSpPr/>
            <p:nvPr/>
          </p:nvSpPr>
          <p:spPr bwMode="auto">
            <a:xfrm>
              <a:off x="1583382"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求解</a:t>
              </a:r>
            </a:p>
          </p:txBody>
        </p:sp>
        <p:sp>
          <p:nvSpPr>
            <p:cNvPr id="304" name="椭圆 303"/>
            <p:cNvSpPr/>
            <p:nvPr/>
          </p:nvSpPr>
          <p:spPr bwMode="auto">
            <a:xfrm>
              <a:off x="2414286" y="1358188"/>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05" name="TextBox 304"/>
            <p:cNvSpPr txBox="1"/>
            <p:nvPr/>
          </p:nvSpPr>
          <p:spPr>
            <a:xfrm>
              <a:off x="213420" y="1276888"/>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S</a:t>
              </a:r>
              <a:endParaRPr lang="zh-CN" altLang="en-US" sz="1600"/>
            </a:p>
          </p:txBody>
        </p:sp>
        <p:sp>
          <p:nvSpPr>
            <p:cNvPr id="306" name="TextBox 305"/>
            <p:cNvSpPr txBox="1"/>
            <p:nvPr/>
          </p:nvSpPr>
          <p:spPr>
            <a:xfrm>
              <a:off x="2375317" y="1281534"/>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E</a:t>
              </a:r>
              <a:endParaRPr lang="zh-CN" altLang="en-US" sz="1600"/>
            </a:p>
          </p:txBody>
        </p:sp>
        <p:cxnSp>
          <p:nvCxnSpPr>
            <p:cNvPr id="307" name="直接箭头连接符 306"/>
            <p:cNvCxnSpPr>
              <a:stCxn id="305" idx="3"/>
              <a:endCxn id="302" idx="1"/>
            </p:cNvCxnSpPr>
            <p:nvPr/>
          </p:nvCxnSpPr>
          <p:spPr bwMode="auto">
            <a:xfrm flipV="1">
              <a:off x="544017" y="1446008"/>
              <a:ext cx="211559" cy="157"/>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08" name="直接箭头连接符 307"/>
            <p:cNvCxnSpPr>
              <a:stCxn id="303" idx="3"/>
              <a:endCxn id="306" idx="1"/>
            </p:cNvCxnSpPr>
            <p:nvPr/>
          </p:nvCxnSpPr>
          <p:spPr bwMode="auto">
            <a:xfrm>
              <a:off x="2200997" y="1446008"/>
              <a:ext cx="174320" cy="4803"/>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09" name="直接箭头连接符 308"/>
            <p:cNvCxnSpPr>
              <a:stCxn id="302" idx="3"/>
              <a:endCxn id="303" idx="1"/>
            </p:cNvCxnSpPr>
            <p:nvPr/>
          </p:nvCxnSpPr>
          <p:spPr bwMode="auto">
            <a:xfrm>
              <a:off x="1373191" y="1446008"/>
              <a:ext cx="210191" cy="0"/>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grpSp>
      <p:sp>
        <p:nvSpPr>
          <p:cNvPr id="310" name="圆角矩形 309"/>
          <p:cNvSpPr/>
          <p:nvPr/>
        </p:nvSpPr>
        <p:spPr bwMode="auto">
          <a:xfrm>
            <a:off x="2699792" y="4797152"/>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洞室围岩稳定性计算</a:t>
            </a:r>
          </a:p>
        </p:txBody>
      </p:sp>
      <p:sp>
        <p:nvSpPr>
          <p:cNvPr id="312" name="矩形 311"/>
          <p:cNvSpPr/>
          <p:nvPr/>
        </p:nvSpPr>
        <p:spPr bwMode="auto">
          <a:xfrm>
            <a:off x="1345814" y="5192134"/>
            <a:ext cx="7592705" cy="397105"/>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313" name="组合 312"/>
          <p:cNvGrpSpPr/>
          <p:nvPr/>
        </p:nvGrpSpPr>
        <p:grpSpPr>
          <a:xfrm>
            <a:off x="5524121" y="5246040"/>
            <a:ext cx="2060481" cy="343200"/>
            <a:chOff x="213420" y="1276888"/>
            <a:chExt cx="2492494" cy="343200"/>
          </a:xfrm>
        </p:grpSpPr>
        <p:sp>
          <p:nvSpPr>
            <p:cNvPr id="314" name="椭圆 313"/>
            <p:cNvSpPr/>
            <p:nvPr/>
          </p:nvSpPr>
          <p:spPr bwMode="auto">
            <a:xfrm>
              <a:off x="251520" y="1353542"/>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15" name="流程图: 过程 314"/>
            <p:cNvSpPr/>
            <p:nvPr/>
          </p:nvSpPr>
          <p:spPr bwMode="auto">
            <a:xfrm>
              <a:off x="755576"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建模</a:t>
              </a:r>
            </a:p>
          </p:txBody>
        </p:sp>
        <p:sp>
          <p:nvSpPr>
            <p:cNvPr id="316" name="流程图: 过程 315"/>
            <p:cNvSpPr/>
            <p:nvPr/>
          </p:nvSpPr>
          <p:spPr bwMode="auto">
            <a:xfrm>
              <a:off x="1583382"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求解</a:t>
              </a:r>
            </a:p>
          </p:txBody>
        </p:sp>
        <p:sp>
          <p:nvSpPr>
            <p:cNvPr id="317" name="椭圆 316"/>
            <p:cNvSpPr/>
            <p:nvPr/>
          </p:nvSpPr>
          <p:spPr bwMode="auto">
            <a:xfrm>
              <a:off x="2414286" y="1358188"/>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18" name="TextBox 317"/>
            <p:cNvSpPr txBox="1"/>
            <p:nvPr/>
          </p:nvSpPr>
          <p:spPr>
            <a:xfrm>
              <a:off x="213420" y="1276888"/>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S</a:t>
              </a:r>
              <a:endParaRPr lang="zh-CN" altLang="en-US" sz="1600"/>
            </a:p>
          </p:txBody>
        </p:sp>
        <p:sp>
          <p:nvSpPr>
            <p:cNvPr id="319" name="TextBox 318"/>
            <p:cNvSpPr txBox="1"/>
            <p:nvPr/>
          </p:nvSpPr>
          <p:spPr>
            <a:xfrm>
              <a:off x="2375317" y="1281534"/>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E</a:t>
              </a:r>
              <a:endParaRPr lang="zh-CN" altLang="en-US" sz="1600"/>
            </a:p>
          </p:txBody>
        </p:sp>
        <p:cxnSp>
          <p:nvCxnSpPr>
            <p:cNvPr id="320" name="直接箭头连接符 319"/>
            <p:cNvCxnSpPr>
              <a:stCxn id="318" idx="3"/>
              <a:endCxn id="315" idx="1"/>
            </p:cNvCxnSpPr>
            <p:nvPr/>
          </p:nvCxnSpPr>
          <p:spPr bwMode="auto">
            <a:xfrm flipV="1">
              <a:off x="544017" y="1446008"/>
              <a:ext cx="211559" cy="157"/>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21" name="直接箭头连接符 320"/>
            <p:cNvCxnSpPr>
              <a:stCxn id="316" idx="3"/>
              <a:endCxn id="319" idx="1"/>
            </p:cNvCxnSpPr>
            <p:nvPr/>
          </p:nvCxnSpPr>
          <p:spPr bwMode="auto">
            <a:xfrm>
              <a:off x="2200997" y="1446008"/>
              <a:ext cx="174320" cy="4803"/>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22" name="直接箭头连接符 321"/>
            <p:cNvCxnSpPr>
              <a:stCxn id="315" idx="3"/>
              <a:endCxn id="316" idx="1"/>
            </p:cNvCxnSpPr>
            <p:nvPr/>
          </p:nvCxnSpPr>
          <p:spPr bwMode="auto">
            <a:xfrm>
              <a:off x="1373191" y="1446008"/>
              <a:ext cx="210191" cy="0"/>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grpSp>
      <p:sp>
        <p:nvSpPr>
          <p:cNvPr id="323" name="圆角矩形 322"/>
          <p:cNvSpPr/>
          <p:nvPr/>
        </p:nvSpPr>
        <p:spPr bwMode="auto">
          <a:xfrm>
            <a:off x="2699792" y="5249586"/>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海洋工程水动力计算</a:t>
            </a:r>
          </a:p>
        </p:txBody>
      </p:sp>
      <p:sp>
        <p:nvSpPr>
          <p:cNvPr id="325" name="矩形 324"/>
          <p:cNvSpPr/>
          <p:nvPr/>
        </p:nvSpPr>
        <p:spPr bwMode="auto">
          <a:xfrm>
            <a:off x="1345814" y="5624182"/>
            <a:ext cx="7592705" cy="397105"/>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326" name="组合 325"/>
          <p:cNvGrpSpPr/>
          <p:nvPr/>
        </p:nvGrpSpPr>
        <p:grpSpPr>
          <a:xfrm>
            <a:off x="4398031" y="5678088"/>
            <a:ext cx="2060481" cy="343200"/>
            <a:chOff x="213420" y="1276888"/>
            <a:chExt cx="2492494" cy="343200"/>
          </a:xfrm>
        </p:grpSpPr>
        <p:sp>
          <p:nvSpPr>
            <p:cNvPr id="327" name="椭圆 326"/>
            <p:cNvSpPr/>
            <p:nvPr/>
          </p:nvSpPr>
          <p:spPr bwMode="auto">
            <a:xfrm>
              <a:off x="251520" y="1353542"/>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28" name="流程图: 过程 327"/>
            <p:cNvSpPr/>
            <p:nvPr/>
          </p:nvSpPr>
          <p:spPr bwMode="auto">
            <a:xfrm>
              <a:off x="755576"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建模</a:t>
              </a:r>
            </a:p>
          </p:txBody>
        </p:sp>
        <p:sp>
          <p:nvSpPr>
            <p:cNvPr id="329" name="流程图: 过程 328"/>
            <p:cNvSpPr/>
            <p:nvPr/>
          </p:nvSpPr>
          <p:spPr bwMode="auto">
            <a:xfrm>
              <a:off x="1583382"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求解</a:t>
              </a:r>
            </a:p>
          </p:txBody>
        </p:sp>
        <p:sp>
          <p:nvSpPr>
            <p:cNvPr id="330" name="椭圆 329"/>
            <p:cNvSpPr/>
            <p:nvPr/>
          </p:nvSpPr>
          <p:spPr bwMode="auto">
            <a:xfrm>
              <a:off x="2414286" y="1358188"/>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31" name="TextBox 330"/>
            <p:cNvSpPr txBox="1"/>
            <p:nvPr/>
          </p:nvSpPr>
          <p:spPr>
            <a:xfrm>
              <a:off x="213420" y="1276888"/>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S</a:t>
              </a:r>
              <a:endParaRPr lang="zh-CN" altLang="en-US" sz="1600"/>
            </a:p>
          </p:txBody>
        </p:sp>
        <p:sp>
          <p:nvSpPr>
            <p:cNvPr id="332" name="TextBox 331"/>
            <p:cNvSpPr txBox="1"/>
            <p:nvPr/>
          </p:nvSpPr>
          <p:spPr>
            <a:xfrm>
              <a:off x="2375317" y="1281534"/>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E</a:t>
              </a:r>
              <a:endParaRPr lang="zh-CN" altLang="en-US" sz="1600"/>
            </a:p>
          </p:txBody>
        </p:sp>
        <p:cxnSp>
          <p:nvCxnSpPr>
            <p:cNvPr id="333" name="直接箭头连接符 332"/>
            <p:cNvCxnSpPr>
              <a:stCxn id="331" idx="3"/>
              <a:endCxn id="328" idx="1"/>
            </p:cNvCxnSpPr>
            <p:nvPr/>
          </p:nvCxnSpPr>
          <p:spPr bwMode="auto">
            <a:xfrm flipV="1">
              <a:off x="544017" y="1446008"/>
              <a:ext cx="211559" cy="157"/>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34" name="直接箭头连接符 333"/>
            <p:cNvCxnSpPr>
              <a:stCxn id="329" idx="3"/>
              <a:endCxn id="332" idx="1"/>
            </p:cNvCxnSpPr>
            <p:nvPr/>
          </p:nvCxnSpPr>
          <p:spPr bwMode="auto">
            <a:xfrm>
              <a:off x="2200997" y="1446008"/>
              <a:ext cx="174320" cy="4803"/>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35" name="直接箭头连接符 334"/>
            <p:cNvCxnSpPr>
              <a:stCxn id="328" idx="3"/>
              <a:endCxn id="329" idx="1"/>
            </p:cNvCxnSpPr>
            <p:nvPr/>
          </p:nvCxnSpPr>
          <p:spPr bwMode="auto">
            <a:xfrm>
              <a:off x="1373191" y="1446008"/>
              <a:ext cx="210191" cy="0"/>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grpSp>
      <p:sp>
        <p:nvSpPr>
          <p:cNvPr id="336" name="圆角矩形 335"/>
          <p:cNvSpPr/>
          <p:nvPr/>
        </p:nvSpPr>
        <p:spPr bwMode="auto">
          <a:xfrm>
            <a:off x="2699792" y="5681634"/>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泄洪消能措施模拟</a:t>
            </a:r>
          </a:p>
        </p:txBody>
      </p:sp>
      <p:sp>
        <p:nvSpPr>
          <p:cNvPr id="214" name="矩形 213"/>
          <p:cNvSpPr/>
          <p:nvPr/>
        </p:nvSpPr>
        <p:spPr bwMode="auto">
          <a:xfrm>
            <a:off x="1375535" y="764705"/>
            <a:ext cx="7558522" cy="2191648"/>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56" name="圆角矩形 255"/>
          <p:cNvSpPr/>
          <p:nvPr/>
        </p:nvSpPr>
        <p:spPr bwMode="auto">
          <a:xfrm>
            <a:off x="1331640" y="833438"/>
            <a:ext cx="1248407" cy="5569376"/>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eaVert"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黑体" pitchFamily="2" charset="-122"/>
              </a:rPr>
              <a:t>	</a:t>
            </a:r>
            <a:r>
              <a:rPr kumimoji="0" lang="zh-CN" altLang="en-US" sz="1800" b="0" i="0" u="none" strike="noStrike" cap="none" normalizeH="0" baseline="0" smtClean="0">
                <a:ln>
                  <a:noFill/>
                </a:ln>
                <a:solidFill>
                  <a:schemeClr val="tx1"/>
                </a:solidFill>
                <a:effectLst/>
                <a:latin typeface="Arial" charset="0"/>
                <a:ea typeface="黑体" pitchFamily="2" charset="-122"/>
              </a:rPr>
              <a:t>统一前后处理环境</a:t>
            </a:r>
            <a:endParaRPr kumimoji="0" lang="en-US" altLang="zh-CN" sz="1800" b="0" i="0" u="none" strike="noStrike" cap="none" normalizeH="0" baseline="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a:latin typeface="Arial" charset="0"/>
                <a:ea typeface="黑体" pitchFamily="2" charset="-122"/>
              </a:rPr>
              <a:t>	</a:t>
            </a:r>
            <a:r>
              <a:rPr lang="zh-CN" altLang="en-US" smtClean="0">
                <a:latin typeface="Arial" charset="0"/>
                <a:ea typeface="黑体" pitchFamily="2" charset="-122"/>
              </a:rPr>
              <a:t>单一数据源</a:t>
            </a: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57" name="矩形 256"/>
          <p:cNvSpPr/>
          <p:nvPr/>
        </p:nvSpPr>
        <p:spPr bwMode="auto">
          <a:xfrm>
            <a:off x="1043608" y="909819"/>
            <a:ext cx="331927" cy="5497641"/>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eaVert"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smtClean="0">
                <a:latin typeface="Arial" charset="0"/>
                <a:ea typeface="黑体" pitchFamily="2" charset="-122"/>
              </a:rPr>
              <a:t>设计 </a:t>
            </a:r>
            <a:r>
              <a:rPr lang="en-US" altLang="zh-CN" smtClean="0">
                <a:latin typeface="Arial" charset="0"/>
                <a:ea typeface="黑体" pitchFamily="2" charset="-122"/>
              </a:rPr>
              <a:t>——</a:t>
            </a:r>
            <a:r>
              <a:rPr lang="zh-CN" altLang="en-US" smtClean="0">
                <a:latin typeface="Arial" charset="0"/>
                <a:ea typeface="黑体" pitchFamily="2" charset="-122"/>
              </a:rPr>
              <a:t>计算数据信息接口</a:t>
            </a: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176" name="组合 175"/>
          <p:cNvGrpSpPr/>
          <p:nvPr/>
        </p:nvGrpSpPr>
        <p:grpSpPr>
          <a:xfrm>
            <a:off x="3131840" y="1225921"/>
            <a:ext cx="5543904" cy="1365345"/>
            <a:chOff x="2075604" y="1169506"/>
            <a:chExt cx="5543904" cy="1365345"/>
          </a:xfrm>
        </p:grpSpPr>
        <p:pic>
          <p:nvPicPr>
            <p:cNvPr id="17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8108" y="1935627"/>
              <a:ext cx="1002594" cy="599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6121" y="1301391"/>
              <a:ext cx="1063387" cy="986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9" name="Picture 6" descr="http://www.findsim.net/media/img/softwares/disp/2011/03/23/verity_for_abaqus.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40482" y="1169506"/>
              <a:ext cx="910439" cy="546895"/>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75604" y="1517481"/>
              <a:ext cx="1101750" cy="63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39566" y="1510185"/>
              <a:ext cx="1157733" cy="697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9" name="组合 188"/>
          <p:cNvGrpSpPr/>
          <p:nvPr/>
        </p:nvGrpSpPr>
        <p:grpSpPr>
          <a:xfrm>
            <a:off x="2643931" y="1189529"/>
            <a:ext cx="2182434" cy="209638"/>
            <a:chOff x="2643931" y="1111713"/>
            <a:chExt cx="2182434" cy="209638"/>
          </a:xfrm>
        </p:grpSpPr>
        <p:sp>
          <p:nvSpPr>
            <p:cNvPr id="190" name="燕尾形 189"/>
            <p:cNvSpPr/>
            <p:nvPr/>
          </p:nvSpPr>
          <p:spPr bwMode="auto">
            <a:xfrm>
              <a:off x="2643931" y="1111713"/>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91" name="燕尾形 190"/>
            <p:cNvSpPr/>
            <p:nvPr/>
          </p:nvSpPr>
          <p:spPr bwMode="auto">
            <a:xfrm>
              <a:off x="2903278" y="1111713"/>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92" name="燕尾形 191"/>
            <p:cNvSpPr/>
            <p:nvPr/>
          </p:nvSpPr>
          <p:spPr bwMode="auto">
            <a:xfrm>
              <a:off x="3177988" y="1111713"/>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93" name="燕尾形 192"/>
            <p:cNvSpPr/>
            <p:nvPr/>
          </p:nvSpPr>
          <p:spPr bwMode="auto">
            <a:xfrm>
              <a:off x="3455260" y="1111713"/>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94" name="燕尾形 193"/>
            <p:cNvSpPr/>
            <p:nvPr/>
          </p:nvSpPr>
          <p:spPr bwMode="auto">
            <a:xfrm>
              <a:off x="3732332" y="1111713"/>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95" name="燕尾形 194"/>
            <p:cNvSpPr/>
            <p:nvPr/>
          </p:nvSpPr>
          <p:spPr bwMode="auto">
            <a:xfrm>
              <a:off x="3996558" y="1111713"/>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96" name="燕尾形 195"/>
            <p:cNvSpPr/>
            <p:nvPr/>
          </p:nvSpPr>
          <p:spPr bwMode="auto">
            <a:xfrm>
              <a:off x="4267354" y="1111713"/>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97" name="燕尾形 196"/>
            <p:cNvSpPr/>
            <p:nvPr/>
          </p:nvSpPr>
          <p:spPr bwMode="auto">
            <a:xfrm>
              <a:off x="4565012" y="1111713"/>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grpSp>
        <p:nvGrpSpPr>
          <p:cNvPr id="198" name="组合 197"/>
          <p:cNvGrpSpPr/>
          <p:nvPr/>
        </p:nvGrpSpPr>
        <p:grpSpPr>
          <a:xfrm>
            <a:off x="6444208" y="2643443"/>
            <a:ext cx="2084235" cy="209638"/>
            <a:chOff x="6444208" y="2565627"/>
            <a:chExt cx="2084235" cy="209638"/>
          </a:xfrm>
        </p:grpSpPr>
        <p:sp>
          <p:nvSpPr>
            <p:cNvPr id="199" name="燕尾形 198"/>
            <p:cNvSpPr/>
            <p:nvPr/>
          </p:nvSpPr>
          <p:spPr bwMode="auto">
            <a:xfrm rot="10800000">
              <a:off x="7178689" y="2565627"/>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00" name="燕尾形 199"/>
            <p:cNvSpPr/>
            <p:nvPr/>
          </p:nvSpPr>
          <p:spPr bwMode="auto">
            <a:xfrm rot="10800000">
              <a:off x="7438036" y="2565627"/>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01" name="燕尾形 200"/>
            <p:cNvSpPr/>
            <p:nvPr/>
          </p:nvSpPr>
          <p:spPr bwMode="auto">
            <a:xfrm rot="10800000">
              <a:off x="7712746" y="2565627"/>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02" name="燕尾形 201"/>
            <p:cNvSpPr/>
            <p:nvPr/>
          </p:nvSpPr>
          <p:spPr bwMode="auto">
            <a:xfrm rot="10800000">
              <a:off x="7990018" y="2565627"/>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03" name="燕尾形 202"/>
            <p:cNvSpPr/>
            <p:nvPr/>
          </p:nvSpPr>
          <p:spPr bwMode="auto">
            <a:xfrm rot="10800000">
              <a:off x="8267090" y="2565627"/>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04" name="燕尾形 203"/>
            <p:cNvSpPr/>
            <p:nvPr/>
          </p:nvSpPr>
          <p:spPr bwMode="auto">
            <a:xfrm rot="10800000">
              <a:off x="6919749" y="2565627"/>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05" name="燕尾形 204"/>
            <p:cNvSpPr/>
            <p:nvPr/>
          </p:nvSpPr>
          <p:spPr bwMode="auto">
            <a:xfrm rot="10800000">
              <a:off x="6673828" y="2565627"/>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06" name="燕尾形 205"/>
            <p:cNvSpPr/>
            <p:nvPr/>
          </p:nvSpPr>
          <p:spPr bwMode="auto">
            <a:xfrm rot="10800000">
              <a:off x="6444208" y="2565627"/>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sp>
        <p:nvSpPr>
          <p:cNvPr id="215" name="圆角矩形 214"/>
          <p:cNvSpPr/>
          <p:nvPr/>
        </p:nvSpPr>
        <p:spPr bwMode="auto">
          <a:xfrm>
            <a:off x="2699792" y="834513"/>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厂房静强度计算</a:t>
            </a:r>
          </a:p>
        </p:txBody>
      </p:sp>
      <p:grpSp>
        <p:nvGrpSpPr>
          <p:cNvPr id="263" name="组合 262"/>
          <p:cNvGrpSpPr/>
          <p:nvPr/>
        </p:nvGrpSpPr>
        <p:grpSpPr>
          <a:xfrm>
            <a:off x="4233590" y="1317714"/>
            <a:ext cx="3440771" cy="1140895"/>
            <a:chOff x="4233590" y="1317714"/>
            <a:chExt cx="3440771" cy="1140895"/>
          </a:xfrm>
        </p:grpSpPr>
        <p:grpSp>
          <p:nvGrpSpPr>
            <p:cNvPr id="261" name="组合 260"/>
            <p:cNvGrpSpPr/>
            <p:nvPr/>
          </p:nvGrpSpPr>
          <p:grpSpPr>
            <a:xfrm>
              <a:off x="4279243" y="1397641"/>
              <a:ext cx="3276301" cy="946757"/>
              <a:chOff x="4279243" y="1397641"/>
              <a:chExt cx="3276301" cy="946757"/>
            </a:xfrm>
          </p:grpSpPr>
          <p:sp>
            <p:nvSpPr>
              <p:cNvPr id="259" name="右箭头 258"/>
              <p:cNvSpPr/>
              <p:nvPr/>
            </p:nvSpPr>
            <p:spPr bwMode="auto">
              <a:xfrm>
                <a:off x="4279243" y="1751249"/>
                <a:ext cx="328866" cy="159885"/>
              </a:xfrm>
              <a:prstGeom prs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07" name="右箭头 206"/>
              <p:cNvSpPr/>
              <p:nvPr/>
            </p:nvSpPr>
            <p:spPr bwMode="auto">
              <a:xfrm>
                <a:off x="5890919" y="1573391"/>
                <a:ext cx="328866" cy="159885"/>
              </a:xfrm>
              <a:prstGeom prs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08" name="右箭头 207"/>
              <p:cNvSpPr/>
              <p:nvPr/>
            </p:nvSpPr>
            <p:spPr bwMode="auto">
              <a:xfrm>
                <a:off x="5881362" y="2049900"/>
                <a:ext cx="328866" cy="159885"/>
              </a:xfrm>
              <a:prstGeom prs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09" name="右箭头 208"/>
              <p:cNvSpPr/>
              <p:nvPr/>
            </p:nvSpPr>
            <p:spPr bwMode="auto">
              <a:xfrm>
                <a:off x="7226678" y="1397641"/>
                <a:ext cx="328866" cy="159885"/>
              </a:xfrm>
              <a:prstGeom prs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10" name="右箭头 209"/>
              <p:cNvSpPr/>
              <p:nvPr/>
            </p:nvSpPr>
            <p:spPr bwMode="auto">
              <a:xfrm>
                <a:off x="7226678" y="2184513"/>
                <a:ext cx="328866" cy="159885"/>
              </a:xfrm>
              <a:prstGeom prs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sp>
          <p:nvSpPr>
            <p:cNvPr id="262" name="矩形 261"/>
            <p:cNvSpPr/>
            <p:nvPr/>
          </p:nvSpPr>
          <p:spPr bwMode="auto">
            <a:xfrm>
              <a:off x="4233590" y="1935627"/>
              <a:ext cx="437737" cy="248886"/>
            </a:xfrm>
            <a:prstGeom prst="rect">
              <a:avLst/>
            </a:prstGeom>
            <a:no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smtClean="0">
                  <a:ln>
                    <a:noFill/>
                  </a:ln>
                  <a:solidFill>
                    <a:schemeClr val="tx1"/>
                  </a:solidFill>
                  <a:effectLst/>
                  <a:latin typeface="Arial" charset="0"/>
                  <a:ea typeface="黑体" pitchFamily="2" charset="-122"/>
                </a:rPr>
                <a:t>数据</a:t>
              </a:r>
            </a:p>
          </p:txBody>
        </p:sp>
        <p:sp>
          <p:nvSpPr>
            <p:cNvPr id="211" name="矩形 210"/>
            <p:cNvSpPr/>
            <p:nvPr/>
          </p:nvSpPr>
          <p:spPr bwMode="auto">
            <a:xfrm>
              <a:off x="5848171" y="1317714"/>
              <a:ext cx="437737" cy="248886"/>
            </a:xfrm>
            <a:prstGeom prst="rect">
              <a:avLst/>
            </a:prstGeom>
            <a:no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smtClean="0">
                  <a:ln>
                    <a:noFill/>
                  </a:ln>
                  <a:solidFill>
                    <a:schemeClr val="tx1"/>
                  </a:solidFill>
                  <a:effectLst/>
                  <a:latin typeface="Arial" charset="0"/>
                  <a:ea typeface="黑体" pitchFamily="2" charset="-122"/>
                </a:rPr>
                <a:t>数据</a:t>
              </a:r>
            </a:p>
          </p:txBody>
        </p:sp>
        <p:sp>
          <p:nvSpPr>
            <p:cNvPr id="212" name="矩形 211"/>
            <p:cNvSpPr/>
            <p:nvPr/>
          </p:nvSpPr>
          <p:spPr bwMode="auto">
            <a:xfrm>
              <a:off x="5823486" y="2209723"/>
              <a:ext cx="437737" cy="248886"/>
            </a:xfrm>
            <a:prstGeom prst="rect">
              <a:avLst/>
            </a:prstGeom>
            <a:no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smtClean="0">
                  <a:ln>
                    <a:noFill/>
                  </a:ln>
                  <a:solidFill>
                    <a:schemeClr val="tx1"/>
                  </a:solidFill>
                  <a:effectLst/>
                  <a:latin typeface="Arial" charset="0"/>
                  <a:ea typeface="黑体" pitchFamily="2" charset="-122"/>
                </a:rPr>
                <a:t>数据</a:t>
              </a:r>
            </a:p>
          </p:txBody>
        </p:sp>
        <p:sp>
          <p:nvSpPr>
            <p:cNvPr id="213" name="矩形 212"/>
            <p:cNvSpPr/>
            <p:nvPr/>
          </p:nvSpPr>
          <p:spPr bwMode="auto">
            <a:xfrm>
              <a:off x="7226678" y="1566600"/>
              <a:ext cx="437737" cy="248886"/>
            </a:xfrm>
            <a:prstGeom prst="rect">
              <a:avLst/>
            </a:prstGeom>
            <a:no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smtClean="0">
                  <a:ln>
                    <a:noFill/>
                  </a:ln>
                  <a:solidFill>
                    <a:schemeClr val="tx1"/>
                  </a:solidFill>
                  <a:effectLst/>
                  <a:latin typeface="Arial" charset="0"/>
                  <a:ea typeface="黑体" pitchFamily="2" charset="-122"/>
                </a:rPr>
                <a:t>数据</a:t>
              </a:r>
            </a:p>
          </p:txBody>
        </p:sp>
        <p:sp>
          <p:nvSpPr>
            <p:cNvPr id="217" name="矩形 216"/>
            <p:cNvSpPr/>
            <p:nvPr/>
          </p:nvSpPr>
          <p:spPr bwMode="auto">
            <a:xfrm>
              <a:off x="7236624" y="1957927"/>
              <a:ext cx="437737" cy="248886"/>
            </a:xfrm>
            <a:prstGeom prst="rect">
              <a:avLst/>
            </a:prstGeom>
            <a:no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smtClean="0">
                  <a:ln>
                    <a:noFill/>
                  </a:ln>
                  <a:solidFill>
                    <a:schemeClr val="tx1"/>
                  </a:solidFill>
                  <a:effectLst/>
                  <a:latin typeface="Arial" charset="0"/>
                  <a:ea typeface="黑体" pitchFamily="2" charset="-122"/>
                </a:rPr>
                <a:t>数据</a:t>
              </a:r>
            </a:p>
          </p:txBody>
        </p:sp>
      </p:grpSp>
      <p:grpSp>
        <p:nvGrpSpPr>
          <p:cNvPr id="258" name="组合 257"/>
          <p:cNvGrpSpPr/>
          <p:nvPr/>
        </p:nvGrpSpPr>
        <p:grpSpPr>
          <a:xfrm>
            <a:off x="899592" y="1357805"/>
            <a:ext cx="648072" cy="5060542"/>
            <a:chOff x="899592" y="1357805"/>
            <a:chExt cx="648072" cy="5060542"/>
          </a:xfrm>
        </p:grpSpPr>
        <p:sp>
          <p:nvSpPr>
            <p:cNvPr id="181" name="左右箭头 180"/>
            <p:cNvSpPr/>
            <p:nvPr/>
          </p:nvSpPr>
          <p:spPr bwMode="auto">
            <a:xfrm>
              <a:off x="899592" y="1357805"/>
              <a:ext cx="648072" cy="364643"/>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82" name="左右箭头 181"/>
            <p:cNvSpPr/>
            <p:nvPr/>
          </p:nvSpPr>
          <p:spPr bwMode="auto">
            <a:xfrm>
              <a:off x="899592" y="3614260"/>
              <a:ext cx="648072" cy="364643"/>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83" name="左右箭头 182"/>
            <p:cNvSpPr/>
            <p:nvPr/>
          </p:nvSpPr>
          <p:spPr bwMode="auto">
            <a:xfrm>
              <a:off x="899592" y="4313341"/>
              <a:ext cx="648072" cy="364643"/>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84" name="左右箭头 183"/>
            <p:cNvSpPr/>
            <p:nvPr/>
          </p:nvSpPr>
          <p:spPr bwMode="auto">
            <a:xfrm>
              <a:off x="899592" y="6053704"/>
              <a:ext cx="648072" cy="364643"/>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85" name="左右箭头 184"/>
            <p:cNvSpPr/>
            <p:nvPr/>
          </p:nvSpPr>
          <p:spPr bwMode="auto">
            <a:xfrm>
              <a:off x="899592" y="4759945"/>
              <a:ext cx="648072" cy="364643"/>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86" name="左右箭头 185"/>
            <p:cNvSpPr/>
            <p:nvPr/>
          </p:nvSpPr>
          <p:spPr bwMode="auto">
            <a:xfrm>
              <a:off x="899592" y="5212379"/>
              <a:ext cx="648072" cy="364643"/>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87" name="左右箭头 186"/>
            <p:cNvSpPr/>
            <p:nvPr/>
          </p:nvSpPr>
          <p:spPr bwMode="auto">
            <a:xfrm>
              <a:off x="899592" y="5644427"/>
              <a:ext cx="648072" cy="364643"/>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sp>
        <p:nvSpPr>
          <p:cNvPr id="260" name="TextBox 259"/>
          <p:cNvSpPr txBox="1"/>
          <p:nvPr/>
        </p:nvSpPr>
        <p:spPr>
          <a:xfrm>
            <a:off x="3164631" y="2300271"/>
            <a:ext cx="2688903" cy="523220"/>
          </a:xfrm>
          <a:prstGeom prst="rect">
            <a:avLst/>
          </a:prstGeom>
          <a:noFill/>
        </p:spPr>
        <p:txBody>
          <a:bodyPr wrap="square" rtlCol="0">
            <a:spAutoFit/>
          </a:bodyPr>
          <a:lstStyle/>
          <a:p>
            <a:pPr marL="285750" indent="-285750">
              <a:buFont typeface="Arial" pitchFamily="34" charset="0"/>
              <a:buChar char="•"/>
            </a:pPr>
            <a:r>
              <a:rPr lang="zh-CN" altLang="en-US" sz="1400" smtClean="0"/>
              <a:t>软件工具的整合封装</a:t>
            </a:r>
            <a:endParaRPr lang="en-US" altLang="zh-CN" sz="1400" smtClean="0"/>
          </a:p>
          <a:p>
            <a:pPr marL="285750" indent="-285750">
              <a:buFont typeface="Arial" pitchFamily="34" charset="0"/>
              <a:buChar char="•"/>
            </a:pPr>
            <a:r>
              <a:rPr lang="zh-CN" altLang="en-US" sz="1400" smtClean="0"/>
              <a:t>计算</a:t>
            </a:r>
            <a:r>
              <a:rPr lang="en-US" altLang="zh-CN" sz="1400" smtClean="0"/>
              <a:t>-</a:t>
            </a:r>
            <a:r>
              <a:rPr lang="zh-CN" altLang="en-US" sz="1400" smtClean="0"/>
              <a:t>计算的数据传递、接口</a:t>
            </a:r>
            <a:endParaRPr lang="zh-CN" altLang="en-US" sz="1400"/>
          </a:p>
        </p:txBody>
      </p:sp>
    </p:spTree>
    <p:extLst>
      <p:ext uri="{BB962C8B-B14F-4D97-AF65-F5344CB8AC3E}">
        <p14:creationId xmlns:p14="http://schemas.microsoft.com/office/powerpoint/2010/main" val="76511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6"/>
                                        </p:tgtEl>
                                        <p:attrNameLst>
                                          <p:attrName>style.visibility</p:attrName>
                                        </p:attrNameLst>
                                      </p:cBhvr>
                                      <p:to>
                                        <p:strVal val="visible"/>
                                      </p:to>
                                    </p:set>
                                    <p:anim calcmode="lin" valueType="num">
                                      <p:cBhvr additive="base">
                                        <p:cTn id="7" dur="500" fill="hold"/>
                                        <p:tgtEl>
                                          <p:spTgt spid="176"/>
                                        </p:tgtEl>
                                        <p:attrNameLst>
                                          <p:attrName>ppt_x</p:attrName>
                                        </p:attrNameLst>
                                      </p:cBhvr>
                                      <p:tavLst>
                                        <p:tav tm="0">
                                          <p:val>
                                            <p:strVal val="#ppt_x"/>
                                          </p:val>
                                        </p:tav>
                                        <p:tav tm="100000">
                                          <p:val>
                                            <p:strVal val="#ppt_x"/>
                                          </p:val>
                                        </p:tav>
                                      </p:tavLst>
                                    </p:anim>
                                    <p:anim calcmode="lin" valueType="num">
                                      <p:cBhvr additive="base">
                                        <p:cTn id="8" dur="500" fill="hold"/>
                                        <p:tgtEl>
                                          <p:spTgt spid="17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63"/>
                                        </p:tgtEl>
                                        <p:attrNameLst>
                                          <p:attrName>style.visibility</p:attrName>
                                        </p:attrNameLst>
                                      </p:cBhvr>
                                      <p:to>
                                        <p:strVal val="visible"/>
                                      </p:to>
                                    </p:set>
                                    <p:anim calcmode="lin" valueType="num">
                                      <p:cBhvr additive="base">
                                        <p:cTn id="13" dur="500" fill="hold"/>
                                        <p:tgtEl>
                                          <p:spTgt spid="263"/>
                                        </p:tgtEl>
                                        <p:attrNameLst>
                                          <p:attrName>ppt_x</p:attrName>
                                        </p:attrNameLst>
                                      </p:cBhvr>
                                      <p:tavLst>
                                        <p:tav tm="0">
                                          <p:val>
                                            <p:strVal val="0-#ppt_w/2"/>
                                          </p:val>
                                        </p:tav>
                                        <p:tav tm="100000">
                                          <p:val>
                                            <p:strVal val="#ppt_x"/>
                                          </p:val>
                                        </p:tav>
                                      </p:tavLst>
                                    </p:anim>
                                    <p:anim calcmode="lin" valueType="num">
                                      <p:cBhvr additive="base">
                                        <p:cTn id="14"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89"/>
                                        </p:tgtEl>
                                        <p:attrNameLst>
                                          <p:attrName>style.visibility</p:attrName>
                                        </p:attrNameLst>
                                      </p:cBhvr>
                                      <p:to>
                                        <p:strVal val="visible"/>
                                      </p:to>
                                    </p:set>
                                    <p:anim calcmode="lin" valueType="num">
                                      <p:cBhvr additive="base">
                                        <p:cTn id="19" dur="500" fill="hold"/>
                                        <p:tgtEl>
                                          <p:spTgt spid="189"/>
                                        </p:tgtEl>
                                        <p:attrNameLst>
                                          <p:attrName>ppt_x</p:attrName>
                                        </p:attrNameLst>
                                      </p:cBhvr>
                                      <p:tavLst>
                                        <p:tav tm="0">
                                          <p:val>
                                            <p:strVal val="0-#ppt_w/2"/>
                                          </p:val>
                                        </p:tav>
                                        <p:tav tm="100000">
                                          <p:val>
                                            <p:strVal val="#ppt_x"/>
                                          </p:val>
                                        </p:tav>
                                      </p:tavLst>
                                    </p:anim>
                                    <p:anim calcmode="lin" valueType="num">
                                      <p:cBhvr additive="base">
                                        <p:cTn id="20" dur="500" fill="hold"/>
                                        <p:tgtEl>
                                          <p:spTgt spid="189"/>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500" fill="hold"/>
                                        <p:tgtEl>
                                          <p:spTgt spid="198"/>
                                        </p:tgtEl>
                                        <p:attrNameLst>
                                          <p:attrName>ppt_x</p:attrName>
                                        </p:attrNameLst>
                                      </p:cBhvr>
                                      <p:tavLst>
                                        <p:tav tm="0">
                                          <p:val>
                                            <p:strVal val="1+#ppt_w/2"/>
                                          </p:val>
                                        </p:tav>
                                        <p:tav tm="100000">
                                          <p:val>
                                            <p:strVal val="#ppt_x"/>
                                          </p:val>
                                        </p:tav>
                                      </p:tavLst>
                                    </p:anim>
                                    <p:anim calcmode="lin" valueType="num">
                                      <p:cBhvr additive="base">
                                        <p:cTn id="24" dur="500" fill="hold"/>
                                        <p:tgtEl>
                                          <p:spTgt spid="1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矩形 276"/>
          <p:cNvSpPr/>
          <p:nvPr/>
        </p:nvSpPr>
        <p:spPr bwMode="auto">
          <a:xfrm>
            <a:off x="1345814" y="6056230"/>
            <a:ext cx="7592705" cy="397105"/>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278" name="组合 277"/>
          <p:cNvGrpSpPr/>
          <p:nvPr/>
        </p:nvGrpSpPr>
        <p:grpSpPr>
          <a:xfrm>
            <a:off x="3851884" y="6110136"/>
            <a:ext cx="2060481" cy="343200"/>
            <a:chOff x="213420" y="1276888"/>
            <a:chExt cx="2492494" cy="343200"/>
          </a:xfrm>
        </p:grpSpPr>
        <p:sp>
          <p:nvSpPr>
            <p:cNvPr id="279" name="椭圆 278"/>
            <p:cNvSpPr/>
            <p:nvPr/>
          </p:nvSpPr>
          <p:spPr bwMode="auto">
            <a:xfrm>
              <a:off x="251520" y="1353542"/>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280" name="流程图: 过程 279"/>
            <p:cNvSpPr/>
            <p:nvPr/>
          </p:nvSpPr>
          <p:spPr bwMode="auto">
            <a:xfrm>
              <a:off x="755576"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建模</a:t>
              </a:r>
            </a:p>
          </p:txBody>
        </p:sp>
        <p:sp>
          <p:nvSpPr>
            <p:cNvPr id="281" name="流程图: 过程 280"/>
            <p:cNvSpPr/>
            <p:nvPr/>
          </p:nvSpPr>
          <p:spPr bwMode="auto">
            <a:xfrm>
              <a:off x="1583382"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求解</a:t>
              </a:r>
            </a:p>
          </p:txBody>
        </p:sp>
        <p:sp>
          <p:nvSpPr>
            <p:cNvPr id="282" name="椭圆 281"/>
            <p:cNvSpPr/>
            <p:nvPr/>
          </p:nvSpPr>
          <p:spPr bwMode="auto">
            <a:xfrm>
              <a:off x="2414286" y="1358188"/>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283" name="TextBox 282"/>
            <p:cNvSpPr txBox="1"/>
            <p:nvPr/>
          </p:nvSpPr>
          <p:spPr>
            <a:xfrm>
              <a:off x="213420" y="1276888"/>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S</a:t>
              </a:r>
              <a:endParaRPr lang="zh-CN" altLang="en-US" sz="1600"/>
            </a:p>
          </p:txBody>
        </p:sp>
        <p:sp>
          <p:nvSpPr>
            <p:cNvPr id="284" name="TextBox 283"/>
            <p:cNvSpPr txBox="1"/>
            <p:nvPr/>
          </p:nvSpPr>
          <p:spPr>
            <a:xfrm>
              <a:off x="2375317" y="1281534"/>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E</a:t>
              </a:r>
              <a:endParaRPr lang="zh-CN" altLang="en-US" sz="1600"/>
            </a:p>
          </p:txBody>
        </p:sp>
        <p:cxnSp>
          <p:nvCxnSpPr>
            <p:cNvPr id="285" name="直接箭头连接符 284"/>
            <p:cNvCxnSpPr>
              <a:stCxn id="283" idx="3"/>
              <a:endCxn id="280" idx="1"/>
            </p:cNvCxnSpPr>
            <p:nvPr/>
          </p:nvCxnSpPr>
          <p:spPr bwMode="auto">
            <a:xfrm flipV="1">
              <a:off x="544017" y="1446008"/>
              <a:ext cx="211559" cy="157"/>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286" name="直接箭头连接符 285"/>
            <p:cNvCxnSpPr>
              <a:stCxn id="281" idx="3"/>
              <a:endCxn id="284" idx="1"/>
            </p:cNvCxnSpPr>
            <p:nvPr/>
          </p:nvCxnSpPr>
          <p:spPr bwMode="auto">
            <a:xfrm>
              <a:off x="2200997" y="1446008"/>
              <a:ext cx="174320" cy="4803"/>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287" name="直接箭头连接符 286"/>
            <p:cNvCxnSpPr>
              <a:stCxn id="280" idx="3"/>
              <a:endCxn id="281" idx="1"/>
            </p:cNvCxnSpPr>
            <p:nvPr/>
          </p:nvCxnSpPr>
          <p:spPr bwMode="auto">
            <a:xfrm>
              <a:off x="1373191" y="1446008"/>
              <a:ext cx="210191" cy="0"/>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grpSp>
      <p:sp>
        <p:nvSpPr>
          <p:cNvPr id="274" name="矩形 273"/>
          <p:cNvSpPr/>
          <p:nvPr/>
        </p:nvSpPr>
        <p:spPr bwMode="auto">
          <a:xfrm>
            <a:off x="1345814" y="4293096"/>
            <a:ext cx="7592705" cy="397105"/>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3" name="组合 2"/>
          <p:cNvGrpSpPr/>
          <p:nvPr/>
        </p:nvGrpSpPr>
        <p:grpSpPr>
          <a:xfrm>
            <a:off x="2771800" y="829165"/>
            <a:ext cx="5476501" cy="1982906"/>
            <a:chOff x="251519" y="3429000"/>
            <a:chExt cx="6624737" cy="2009369"/>
          </a:xfrm>
          <a:solidFill>
            <a:schemeClr val="accent3">
              <a:lumMod val="20000"/>
              <a:lumOff val="80000"/>
            </a:schemeClr>
          </a:solidFill>
        </p:grpSpPr>
        <p:grpSp>
          <p:nvGrpSpPr>
            <p:cNvPr id="4" name="组合 3"/>
            <p:cNvGrpSpPr/>
            <p:nvPr/>
          </p:nvGrpSpPr>
          <p:grpSpPr>
            <a:xfrm>
              <a:off x="251519" y="3429000"/>
              <a:ext cx="6624737" cy="2009369"/>
              <a:chOff x="251519" y="3429000"/>
              <a:chExt cx="6624737" cy="2009369"/>
            </a:xfrm>
            <a:grpFill/>
          </p:grpSpPr>
          <p:sp>
            <p:nvSpPr>
              <p:cNvPr id="6" name="矩形 5"/>
              <p:cNvSpPr/>
              <p:nvPr/>
            </p:nvSpPr>
            <p:spPr bwMode="auto">
              <a:xfrm>
                <a:off x="251519" y="3753036"/>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latin typeface="Arial" charset="0"/>
                    <a:ea typeface="黑体" pitchFamily="2" charset="-122"/>
                  </a:rPr>
                  <a:t>厂房几何</a:t>
                </a:r>
                <a:endParaRPr lang="en-US" altLang="zh-CN" sz="1100" smtClean="0">
                  <a:latin typeface="Arial" charset="0"/>
                  <a:ea typeface="黑体" pitchFamily="2" charset="-122"/>
                </a:endParaRPr>
              </a:p>
              <a:p>
                <a:r>
                  <a:rPr lang="zh-CN" altLang="en-US" sz="1100" smtClean="0">
                    <a:latin typeface="Arial" charset="0"/>
                    <a:ea typeface="黑体" pitchFamily="2" charset="-122"/>
                  </a:rPr>
                  <a:t>模型</a:t>
                </a:r>
                <a:r>
                  <a:rPr lang="zh-CN" altLang="en-US" sz="1100">
                    <a:latin typeface="Arial" charset="0"/>
                    <a:ea typeface="黑体" pitchFamily="2" charset="-122"/>
                  </a:rPr>
                  <a:t>处理</a:t>
                </a:r>
              </a:p>
            </p:txBody>
          </p:sp>
          <p:sp>
            <p:nvSpPr>
              <p:cNvPr id="7" name="矩形 6"/>
              <p:cNvSpPr/>
              <p:nvPr/>
            </p:nvSpPr>
            <p:spPr bwMode="auto">
              <a:xfrm>
                <a:off x="1115616" y="3753036"/>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计算</a:t>
                </a:r>
                <a:r>
                  <a:rPr lang="zh-CN" altLang="en-US" sz="1100" smtClean="0"/>
                  <a:t>网格</a:t>
                </a:r>
                <a:endParaRPr lang="en-US" altLang="zh-CN" sz="1100" smtClean="0"/>
              </a:p>
              <a:p>
                <a:r>
                  <a:rPr lang="zh-CN" altLang="en-US" sz="1100" smtClean="0"/>
                  <a:t>建模</a:t>
                </a:r>
                <a:endParaRPr lang="zh-CN" altLang="en-US" sz="1100"/>
              </a:p>
            </p:txBody>
          </p:sp>
          <p:cxnSp>
            <p:nvCxnSpPr>
              <p:cNvPr id="8" name="肘形连接符 7"/>
              <p:cNvCxnSpPr>
                <a:stCxn id="6" idx="3"/>
                <a:endCxn id="7" idx="1"/>
              </p:cNvCxnSpPr>
              <p:nvPr/>
            </p:nvCxnSpPr>
            <p:spPr bwMode="auto">
              <a:xfrm>
                <a:off x="959112" y="3915054"/>
                <a:ext cx="156504" cy="12700"/>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0" name="矩形 9"/>
              <p:cNvSpPr/>
              <p:nvPr/>
            </p:nvSpPr>
            <p:spPr bwMode="auto">
              <a:xfrm>
                <a:off x="1727683" y="4363390"/>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网格模型输出</a:t>
                </a:r>
                <a:endParaRPr lang="zh-CN" altLang="en-US" sz="1100"/>
              </a:p>
            </p:txBody>
          </p:sp>
          <p:cxnSp>
            <p:nvCxnSpPr>
              <p:cNvPr id="11" name="肘形连接符 10"/>
              <p:cNvCxnSpPr>
                <a:stCxn id="7" idx="2"/>
                <a:endCxn id="10" idx="1"/>
              </p:cNvCxnSpPr>
              <p:nvPr/>
            </p:nvCxnSpPr>
            <p:spPr bwMode="auto">
              <a:xfrm rot="16200000" flipH="1">
                <a:off x="1374380" y="4172105"/>
                <a:ext cx="448336" cy="258270"/>
              </a:xfrm>
              <a:prstGeom prst="bentConnector2">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2" name="矩形 11"/>
              <p:cNvSpPr/>
              <p:nvPr/>
            </p:nvSpPr>
            <p:spPr bwMode="auto">
              <a:xfrm>
                <a:off x="4211960" y="3802677"/>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工况组合</a:t>
                </a:r>
                <a:endParaRPr lang="en-US" altLang="zh-CN" sz="1100" smtClean="0"/>
              </a:p>
              <a:p>
                <a:r>
                  <a:rPr lang="zh-CN" altLang="en-US" sz="1100" smtClean="0"/>
                  <a:t>及后处理</a:t>
                </a:r>
                <a:endParaRPr lang="zh-CN" altLang="en-US" sz="1100"/>
              </a:p>
            </p:txBody>
          </p:sp>
          <p:sp>
            <p:nvSpPr>
              <p:cNvPr id="13" name="矩形 12"/>
              <p:cNvSpPr/>
              <p:nvPr/>
            </p:nvSpPr>
            <p:spPr bwMode="auto">
              <a:xfrm>
                <a:off x="5148064" y="3658661"/>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计算书</a:t>
                </a:r>
                <a:endParaRPr lang="en-US" altLang="zh-CN" sz="1100" smtClean="0"/>
              </a:p>
              <a:p>
                <a:r>
                  <a:rPr lang="zh-CN" altLang="en-US" sz="1100" smtClean="0"/>
                  <a:t>创建</a:t>
                </a:r>
                <a:endParaRPr lang="en-US" altLang="zh-CN" sz="1100" smtClean="0"/>
              </a:p>
            </p:txBody>
          </p:sp>
          <p:sp>
            <p:nvSpPr>
              <p:cNvPr id="14" name="矩形 13"/>
              <p:cNvSpPr/>
              <p:nvPr/>
            </p:nvSpPr>
            <p:spPr bwMode="auto">
              <a:xfrm>
                <a:off x="5148064" y="4148984"/>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数据信息</a:t>
                </a:r>
                <a:endParaRPr lang="en-US" altLang="zh-CN" sz="1100" smtClean="0"/>
              </a:p>
              <a:p>
                <a:r>
                  <a:rPr lang="zh-CN" altLang="en-US" sz="1100" smtClean="0"/>
                  <a:t>输出</a:t>
                </a:r>
                <a:endParaRPr lang="en-US" altLang="zh-CN" sz="1100" smtClean="0"/>
              </a:p>
            </p:txBody>
          </p:sp>
          <p:sp>
            <p:nvSpPr>
              <p:cNvPr id="15" name="菱形 14"/>
              <p:cNvSpPr/>
              <p:nvPr/>
            </p:nvSpPr>
            <p:spPr bwMode="auto">
              <a:xfrm>
                <a:off x="6012160" y="3681028"/>
                <a:ext cx="864096" cy="324036"/>
              </a:xfrm>
              <a:prstGeom prst="diamond">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计算书</a:t>
                </a:r>
                <a:endParaRPr lang="en-US" altLang="zh-CN" sz="1100" smtClean="0"/>
              </a:p>
              <a:p>
                <a:r>
                  <a:rPr lang="zh-CN" altLang="en-US" sz="1100" smtClean="0"/>
                  <a:t>审核发布</a:t>
                </a:r>
                <a:endParaRPr lang="zh-CN" altLang="en-US" sz="1100"/>
              </a:p>
            </p:txBody>
          </p:sp>
          <p:cxnSp>
            <p:nvCxnSpPr>
              <p:cNvPr id="16" name="肘形连接符 15"/>
              <p:cNvCxnSpPr>
                <a:stCxn id="25" idx="3"/>
                <a:endCxn id="12" idx="1"/>
              </p:cNvCxnSpPr>
              <p:nvPr/>
            </p:nvCxnSpPr>
            <p:spPr bwMode="auto">
              <a:xfrm>
                <a:off x="3923928" y="3515583"/>
                <a:ext cx="288032" cy="449112"/>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7" name="肘形连接符 16"/>
              <p:cNvCxnSpPr>
                <a:stCxn id="26" idx="3"/>
                <a:endCxn id="12" idx="1"/>
              </p:cNvCxnSpPr>
              <p:nvPr/>
            </p:nvCxnSpPr>
            <p:spPr bwMode="auto">
              <a:xfrm>
                <a:off x="3923928" y="3767611"/>
                <a:ext cx="288032" cy="197084"/>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8" name="肘形连接符 17"/>
              <p:cNvCxnSpPr>
                <a:stCxn id="27" idx="3"/>
                <a:endCxn id="12" idx="1"/>
              </p:cNvCxnSpPr>
              <p:nvPr/>
            </p:nvCxnSpPr>
            <p:spPr bwMode="auto">
              <a:xfrm flipV="1">
                <a:off x="3923928" y="3964695"/>
                <a:ext cx="288032" cy="49642"/>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9" name="肘形连接符 18"/>
              <p:cNvCxnSpPr>
                <a:stCxn id="28" idx="3"/>
                <a:endCxn id="12" idx="1"/>
              </p:cNvCxnSpPr>
              <p:nvPr/>
            </p:nvCxnSpPr>
            <p:spPr bwMode="auto">
              <a:xfrm flipV="1">
                <a:off x="3923928" y="3964695"/>
                <a:ext cx="288032" cy="292397"/>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0" name="肘形连接符 19"/>
              <p:cNvCxnSpPr>
                <a:stCxn id="29" idx="3"/>
                <a:endCxn id="12" idx="1"/>
              </p:cNvCxnSpPr>
              <p:nvPr/>
            </p:nvCxnSpPr>
            <p:spPr bwMode="auto">
              <a:xfrm flipV="1">
                <a:off x="3923928" y="3964695"/>
                <a:ext cx="288032" cy="527265"/>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1" name="肘形连接符 20"/>
              <p:cNvCxnSpPr>
                <a:stCxn id="30" idx="3"/>
                <a:endCxn id="12" idx="1"/>
              </p:cNvCxnSpPr>
              <p:nvPr/>
            </p:nvCxnSpPr>
            <p:spPr bwMode="auto">
              <a:xfrm flipV="1">
                <a:off x="3923928" y="3964695"/>
                <a:ext cx="288032" cy="739020"/>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2" name="肘形连接符 21"/>
              <p:cNvCxnSpPr>
                <a:stCxn id="31" idx="3"/>
                <a:endCxn id="12" idx="1"/>
              </p:cNvCxnSpPr>
              <p:nvPr/>
            </p:nvCxnSpPr>
            <p:spPr bwMode="auto">
              <a:xfrm flipV="1">
                <a:off x="3923928" y="3964695"/>
                <a:ext cx="288032" cy="955044"/>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3" name="肘形连接符 22"/>
              <p:cNvCxnSpPr>
                <a:stCxn id="32" idx="3"/>
                <a:endCxn id="12" idx="1"/>
              </p:cNvCxnSpPr>
              <p:nvPr/>
            </p:nvCxnSpPr>
            <p:spPr bwMode="auto">
              <a:xfrm flipV="1">
                <a:off x="3923928" y="3964695"/>
                <a:ext cx="288032" cy="1171068"/>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24" name="肘形连接符 23"/>
              <p:cNvCxnSpPr>
                <a:stCxn id="33" idx="3"/>
                <a:endCxn id="12" idx="1"/>
              </p:cNvCxnSpPr>
              <p:nvPr/>
            </p:nvCxnSpPr>
            <p:spPr bwMode="auto">
              <a:xfrm flipV="1">
                <a:off x="3923928" y="3964695"/>
                <a:ext cx="288032" cy="1387092"/>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25" name="矩形 24"/>
              <p:cNvSpPr/>
              <p:nvPr/>
            </p:nvSpPr>
            <p:spPr bwMode="auto">
              <a:xfrm>
                <a:off x="2915816" y="3429000"/>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结构</a:t>
                </a:r>
                <a:r>
                  <a:rPr lang="zh-CN" altLang="en-US" sz="1100" smtClean="0"/>
                  <a:t>自重工况</a:t>
                </a:r>
                <a:endParaRPr lang="zh-CN" altLang="en-US" sz="1100"/>
              </a:p>
            </p:txBody>
          </p:sp>
          <p:sp>
            <p:nvSpPr>
              <p:cNvPr id="26" name="矩形 25"/>
              <p:cNvSpPr/>
              <p:nvPr/>
            </p:nvSpPr>
            <p:spPr bwMode="auto">
              <a:xfrm>
                <a:off x="2915816" y="3681028"/>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屋面恒</a:t>
                </a:r>
                <a:r>
                  <a:rPr lang="zh-CN" altLang="en-US" sz="1100" smtClean="0"/>
                  <a:t>荷载工况</a:t>
                </a:r>
                <a:endParaRPr lang="zh-CN" altLang="en-US" sz="1100"/>
              </a:p>
            </p:txBody>
          </p:sp>
          <p:sp>
            <p:nvSpPr>
              <p:cNvPr id="27" name="矩形 26"/>
              <p:cNvSpPr/>
              <p:nvPr/>
            </p:nvSpPr>
            <p:spPr bwMode="auto">
              <a:xfrm>
                <a:off x="2915816" y="3927754"/>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屋面活荷载工况</a:t>
                </a:r>
                <a:endParaRPr lang="zh-CN" altLang="en-US" sz="1100"/>
              </a:p>
            </p:txBody>
          </p:sp>
          <p:sp>
            <p:nvSpPr>
              <p:cNvPr id="28" name="矩形 27"/>
              <p:cNvSpPr/>
              <p:nvPr/>
            </p:nvSpPr>
            <p:spPr bwMode="auto">
              <a:xfrm>
                <a:off x="2915816" y="4170509"/>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楼面活荷载工况</a:t>
                </a:r>
                <a:endParaRPr lang="zh-CN" altLang="en-US" sz="1100"/>
              </a:p>
            </p:txBody>
          </p:sp>
          <p:sp>
            <p:nvSpPr>
              <p:cNvPr id="29" name="矩形 28"/>
              <p:cNvSpPr/>
              <p:nvPr/>
            </p:nvSpPr>
            <p:spPr bwMode="auto">
              <a:xfrm>
                <a:off x="2915816" y="4405377"/>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吊车荷载工况</a:t>
                </a:r>
                <a:endParaRPr lang="zh-CN" altLang="en-US" sz="1100"/>
              </a:p>
            </p:txBody>
          </p:sp>
          <p:sp>
            <p:nvSpPr>
              <p:cNvPr id="30" name="矩形 29"/>
              <p:cNvSpPr/>
              <p:nvPr/>
            </p:nvSpPr>
            <p:spPr bwMode="auto">
              <a:xfrm>
                <a:off x="2915816" y="4617132"/>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风荷载工况</a:t>
                </a:r>
                <a:endParaRPr lang="zh-CN" altLang="en-US" sz="1100"/>
              </a:p>
            </p:txBody>
          </p:sp>
          <p:sp>
            <p:nvSpPr>
              <p:cNvPr id="31" name="矩形 30"/>
              <p:cNvSpPr/>
              <p:nvPr/>
            </p:nvSpPr>
            <p:spPr bwMode="auto">
              <a:xfrm>
                <a:off x="2915816" y="4833156"/>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温度作用工况</a:t>
                </a:r>
                <a:endParaRPr lang="zh-CN" altLang="en-US" sz="1100"/>
              </a:p>
            </p:txBody>
          </p:sp>
          <p:sp>
            <p:nvSpPr>
              <p:cNvPr id="32" name="矩形 31"/>
              <p:cNvSpPr/>
              <p:nvPr/>
            </p:nvSpPr>
            <p:spPr bwMode="auto">
              <a:xfrm>
                <a:off x="2915816" y="5049180"/>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设计洪水位工况</a:t>
                </a:r>
                <a:endParaRPr lang="zh-CN" altLang="en-US" sz="1100"/>
              </a:p>
            </p:txBody>
          </p:sp>
          <p:sp>
            <p:nvSpPr>
              <p:cNvPr id="33" name="矩形 32"/>
              <p:cNvSpPr/>
              <p:nvPr/>
            </p:nvSpPr>
            <p:spPr bwMode="auto">
              <a:xfrm>
                <a:off x="2915816" y="5265204"/>
                <a:ext cx="1008112" cy="173165"/>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校核</a:t>
                </a:r>
                <a:r>
                  <a:rPr lang="zh-CN" altLang="en-US" sz="1100" smtClean="0"/>
                  <a:t>洪水位工况</a:t>
                </a:r>
                <a:endParaRPr lang="zh-CN" altLang="en-US" sz="1100"/>
              </a:p>
            </p:txBody>
          </p:sp>
          <p:sp>
            <p:nvSpPr>
              <p:cNvPr id="34" name="矩形 33"/>
              <p:cNvSpPr/>
              <p:nvPr/>
            </p:nvSpPr>
            <p:spPr bwMode="auto">
              <a:xfrm>
                <a:off x="1979712" y="3753036"/>
                <a:ext cx="707593" cy="324036"/>
              </a:xfrm>
              <a:prstGeom prst="rect">
                <a:avLst/>
              </a:prstGeom>
              <a:grp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荷载计算</a:t>
                </a:r>
                <a:endParaRPr lang="zh-CN" altLang="en-US" sz="1100"/>
              </a:p>
            </p:txBody>
          </p:sp>
          <p:cxnSp>
            <p:nvCxnSpPr>
              <p:cNvPr id="35" name="肘形连接符 34"/>
              <p:cNvCxnSpPr>
                <a:stCxn id="7" idx="3"/>
                <a:endCxn id="34" idx="1"/>
              </p:cNvCxnSpPr>
              <p:nvPr/>
            </p:nvCxnSpPr>
            <p:spPr bwMode="auto">
              <a:xfrm>
                <a:off x="1823209" y="3915054"/>
                <a:ext cx="156503" cy="12700"/>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6" name="肘形连接符 35"/>
              <p:cNvCxnSpPr>
                <a:stCxn id="34" idx="3"/>
                <a:endCxn id="25" idx="1"/>
              </p:cNvCxnSpPr>
              <p:nvPr/>
            </p:nvCxnSpPr>
            <p:spPr bwMode="auto">
              <a:xfrm flipV="1">
                <a:off x="2687305" y="3515583"/>
                <a:ext cx="228511" cy="399471"/>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7" name="肘形连接符 36"/>
              <p:cNvCxnSpPr>
                <a:stCxn id="34" idx="3"/>
                <a:endCxn id="26" idx="1"/>
              </p:cNvCxnSpPr>
              <p:nvPr/>
            </p:nvCxnSpPr>
            <p:spPr bwMode="auto">
              <a:xfrm flipV="1">
                <a:off x="2687305" y="3767611"/>
                <a:ext cx="228511" cy="147443"/>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8" name="肘形连接符 37"/>
              <p:cNvCxnSpPr>
                <a:stCxn id="34" idx="3"/>
                <a:endCxn id="27" idx="1"/>
              </p:cNvCxnSpPr>
              <p:nvPr/>
            </p:nvCxnSpPr>
            <p:spPr bwMode="auto">
              <a:xfrm>
                <a:off x="2687305" y="3915054"/>
                <a:ext cx="228511" cy="99283"/>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39" name="肘形连接符 38"/>
              <p:cNvCxnSpPr>
                <a:stCxn id="34" idx="3"/>
                <a:endCxn id="28" idx="1"/>
              </p:cNvCxnSpPr>
              <p:nvPr/>
            </p:nvCxnSpPr>
            <p:spPr bwMode="auto">
              <a:xfrm>
                <a:off x="2687305" y="3915054"/>
                <a:ext cx="228511" cy="342038"/>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0" name="肘形连接符 39"/>
              <p:cNvCxnSpPr>
                <a:stCxn id="34" idx="3"/>
                <a:endCxn id="29" idx="1"/>
              </p:cNvCxnSpPr>
              <p:nvPr/>
            </p:nvCxnSpPr>
            <p:spPr bwMode="auto">
              <a:xfrm>
                <a:off x="2687305" y="3915054"/>
                <a:ext cx="228511" cy="576906"/>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1" name="肘形连接符 40"/>
              <p:cNvCxnSpPr>
                <a:stCxn id="34" idx="3"/>
                <a:endCxn id="30" idx="1"/>
              </p:cNvCxnSpPr>
              <p:nvPr/>
            </p:nvCxnSpPr>
            <p:spPr bwMode="auto">
              <a:xfrm>
                <a:off x="2687305" y="3915054"/>
                <a:ext cx="228511" cy="788661"/>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2" name="肘形连接符 41"/>
              <p:cNvCxnSpPr>
                <a:stCxn id="34" idx="3"/>
                <a:endCxn id="31" idx="1"/>
              </p:cNvCxnSpPr>
              <p:nvPr/>
            </p:nvCxnSpPr>
            <p:spPr bwMode="auto">
              <a:xfrm>
                <a:off x="2687305" y="3915054"/>
                <a:ext cx="228511" cy="1004685"/>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3" name="肘形连接符 42"/>
              <p:cNvCxnSpPr>
                <a:stCxn id="34" idx="3"/>
                <a:endCxn id="32" idx="1"/>
              </p:cNvCxnSpPr>
              <p:nvPr/>
            </p:nvCxnSpPr>
            <p:spPr bwMode="auto">
              <a:xfrm>
                <a:off x="2687305" y="3915054"/>
                <a:ext cx="228511" cy="1220709"/>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4" name="肘形连接符 43"/>
              <p:cNvCxnSpPr>
                <a:stCxn id="34" idx="3"/>
              </p:cNvCxnSpPr>
              <p:nvPr/>
            </p:nvCxnSpPr>
            <p:spPr bwMode="auto">
              <a:xfrm>
                <a:off x="2687305" y="3915054"/>
                <a:ext cx="228511" cy="1436733"/>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5" name="肘形连接符 44"/>
              <p:cNvCxnSpPr>
                <a:stCxn id="12" idx="3"/>
                <a:endCxn id="13" idx="1"/>
              </p:cNvCxnSpPr>
              <p:nvPr/>
            </p:nvCxnSpPr>
            <p:spPr bwMode="auto">
              <a:xfrm flipV="1">
                <a:off x="4919553" y="3820679"/>
                <a:ext cx="228511" cy="144016"/>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6" name="肘形连接符 45"/>
              <p:cNvCxnSpPr>
                <a:stCxn id="12" idx="3"/>
                <a:endCxn id="14" idx="1"/>
              </p:cNvCxnSpPr>
              <p:nvPr/>
            </p:nvCxnSpPr>
            <p:spPr bwMode="auto">
              <a:xfrm>
                <a:off x="4919553" y="3964695"/>
                <a:ext cx="228511" cy="346307"/>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47" name="肘形连接符 46"/>
              <p:cNvCxnSpPr>
                <a:stCxn id="13" idx="3"/>
                <a:endCxn id="15" idx="1"/>
              </p:cNvCxnSpPr>
              <p:nvPr/>
            </p:nvCxnSpPr>
            <p:spPr bwMode="auto">
              <a:xfrm>
                <a:off x="5855657" y="3820679"/>
                <a:ext cx="156503" cy="22367"/>
              </a:xfrm>
              <a:prstGeom prst="bentConnector3">
                <a:avLst/>
              </a:prstGeom>
              <a:grpFill/>
              <a:ln>
                <a:headEnd type="none" w="med" len="med"/>
                <a:tailEnd type="arrow"/>
              </a:ln>
            </p:spPr>
            <p:style>
              <a:lnRef idx="1">
                <a:schemeClr val="accent1"/>
              </a:lnRef>
              <a:fillRef idx="2">
                <a:schemeClr val="accent1"/>
              </a:fillRef>
              <a:effectRef idx="1">
                <a:schemeClr val="accent1"/>
              </a:effectRef>
              <a:fontRef idx="minor">
                <a:schemeClr val="dk1"/>
              </a:fontRef>
            </p:style>
          </p:cxnSp>
        </p:grpSp>
        <p:pic>
          <p:nvPicPr>
            <p:cNvPr id="5" name="Picture 20" descr="j0433944[1]"/>
            <p:cNvPicPr>
              <a:picLocks noChangeAspect="1" noChangeArrowheads="1"/>
            </p:cNvPicPr>
            <p:nvPr/>
          </p:nvPicPr>
          <p:blipFill>
            <a:blip r:embed="rId2" cstate="print"/>
            <a:srcRect/>
            <a:stretch>
              <a:fillRect/>
            </a:stretch>
          </p:blipFill>
          <p:spPr bwMode="auto">
            <a:xfrm>
              <a:off x="368213" y="4184038"/>
              <a:ext cx="474203" cy="474203"/>
            </a:xfrm>
            <a:prstGeom prst="rect">
              <a:avLst/>
            </a:prstGeom>
            <a:grpFill/>
            <a:ln w="9525">
              <a:noFill/>
              <a:miter lim="800000"/>
              <a:headEnd/>
              <a:tailEnd/>
            </a:ln>
          </p:spPr>
        </p:pic>
      </p:grpSp>
      <p:sp>
        <p:nvSpPr>
          <p:cNvPr id="77" name="标题 1"/>
          <p:cNvSpPr txBox="1">
            <a:spLocks/>
          </p:cNvSpPr>
          <p:nvPr/>
        </p:nvSpPr>
        <p:spPr>
          <a:xfrm>
            <a:off x="107950" y="116632"/>
            <a:ext cx="6707188" cy="716806"/>
          </a:xfrm>
          <a:prstGeom prst="rect">
            <a:avLst/>
          </a:prstGeom>
        </p:spPr>
        <p:txBody>
          <a:bodyPr/>
          <a:lstStyle>
            <a:lvl1pPr algn="l" rtl="0" eaLnBrk="0" fontAlgn="base" hangingPunct="0">
              <a:spcBef>
                <a:spcPct val="0"/>
              </a:spcBef>
              <a:spcAft>
                <a:spcPct val="0"/>
              </a:spcAft>
              <a:defRPr sz="2500">
                <a:solidFill>
                  <a:schemeClr val="tx1"/>
                </a:solidFill>
                <a:latin typeface="+mj-lt"/>
                <a:ea typeface="+mj-ea"/>
                <a:cs typeface="+mj-cs"/>
              </a:defRPr>
            </a:lvl1pPr>
            <a:lvl2pPr algn="l" rtl="0" eaLnBrk="0" fontAlgn="base" hangingPunct="0">
              <a:spcBef>
                <a:spcPct val="0"/>
              </a:spcBef>
              <a:spcAft>
                <a:spcPct val="0"/>
              </a:spcAft>
              <a:defRPr sz="2500">
                <a:solidFill>
                  <a:schemeClr val="tx1"/>
                </a:solidFill>
                <a:latin typeface="Arial" charset="0"/>
                <a:ea typeface="黑体" pitchFamily="2" charset="-122"/>
              </a:defRPr>
            </a:lvl2pPr>
            <a:lvl3pPr algn="l" rtl="0" eaLnBrk="0" fontAlgn="base" hangingPunct="0">
              <a:spcBef>
                <a:spcPct val="0"/>
              </a:spcBef>
              <a:spcAft>
                <a:spcPct val="0"/>
              </a:spcAft>
              <a:defRPr sz="2500">
                <a:solidFill>
                  <a:schemeClr val="tx1"/>
                </a:solidFill>
                <a:latin typeface="Arial" charset="0"/>
                <a:ea typeface="黑体" pitchFamily="2" charset="-122"/>
              </a:defRPr>
            </a:lvl3pPr>
            <a:lvl4pPr algn="l" rtl="0" eaLnBrk="0" fontAlgn="base" hangingPunct="0">
              <a:spcBef>
                <a:spcPct val="0"/>
              </a:spcBef>
              <a:spcAft>
                <a:spcPct val="0"/>
              </a:spcAft>
              <a:defRPr sz="2500">
                <a:solidFill>
                  <a:schemeClr val="tx1"/>
                </a:solidFill>
                <a:latin typeface="Arial" charset="0"/>
                <a:ea typeface="黑体" pitchFamily="2" charset="-122"/>
              </a:defRPr>
            </a:lvl4pPr>
            <a:lvl5pPr algn="l" rtl="0" eaLnBrk="0" fontAlgn="base" hangingPunct="0">
              <a:spcBef>
                <a:spcPct val="0"/>
              </a:spcBef>
              <a:spcAft>
                <a:spcPct val="0"/>
              </a:spcAft>
              <a:defRPr sz="2500">
                <a:solidFill>
                  <a:schemeClr val="tx1"/>
                </a:solidFill>
                <a:latin typeface="Arial" charset="0"/>
                <a:ea typeface="黑体" pitchFamily="2" charset="-122"/>
              </a:defRPr>
            </a:lvl5pPr>
            <a:lvl6pPr marL="457200" algn="l" rtl="0" fontAlgn="base">
              <a:spcBef>
                <a:spcPct val="0"/>
              </a:spcBef>
              <a:spcAft>
                <a:spcPct val="0"/>
              </a:spcAft>
              <a:defRPr sz="2500">
                <a:solidFill>
                  <a:schemeClr val="tx1"/>
                </a:solidFill>
                <a:latin typeface="Arial" charset="0"/>
                <a:ea typeface="黑体" pitchFamily="2" charset="-122"/>
              </a:defRPr>
            </a:lvl6pPr>
            <a:lvl7pPr marL="914400" algn="l" rtl="0" fontAlgn="base">
              <a:spcBef>
                <a:spcPct val="0"/>
              </a:spcBef>
              <a:spcAft>
                <a:spcPct val="0"/>
              </a:spcAft>
              <a:defRPr sz="2500">
                <a:solidFill>
                  <a:schemeClr val="tx1"/>
                </a:solidFill>
                <a:latin typeface="Arial" charset="0"/>
                <a:ea typeface="黑体" pitchFamily="2" charset="-122"/>
              </a:defRPr>
            </a:lvl7pPr>
            <a:lvl8pPr marL="1371600" algn="l" rtl="0" fontAlgn="base">
              <a:spcBef>
                <a:spcPct val="0"/>
              </a:spcBef>
              <a:spcAft>
                <a:spcPct val="0"/>
              </a:spcAft>
              <a:defRPr sz="2500">
                <a:solidFill>
                  <a:schemeClr val="tx1"/>
                </a:solidFill>
                <a:latin typeface="Arial" charset="0"/>
                <a:ea typeface="黑体" pitchFamily="2" charset="-122"/>
              </a:defRPr>
            </a:lvl8pPr>
            <a:lvl9pPr marL="1828800" algn="l" rtl="0" fontAlgn="base">
              <a:spcBef>
                <a:spcPct val="0"/>
              </a:spcBef>
              <a:spcAft>
                <a:spcPct val="0"/>
              </a:spcAft>
              <a:defRPr sz="2500">
                <a:solidFill>
                  <a:schemeClr val="tx1"/>
                </a:solidFill>
                <a:latin typeface="Arial" charset="0"/>
                <a:ea typeface="黑体" pitchFamily="2" charset="-122"/>
              </a:defRPr>
            </a:lvl9pPr>
          </a:lstStyle>
          <a:p>
            <a:r>
              <a:rPr lang="zh-CN" altLang="en-US" smtClean="0">
                <a:solidFill>
                  <a:schemeClr val="bg1"/>
                </a:solidFill>
              </a:rPr>
              <a:t>基于三维设计平台扩展的一体化计算过程</a:t>
            </a:r>
            <a:endParaRPr lang="zh-CN" altLang="en-US">
              <a:solidFill>
                <a:schemeClr val="bg1"/>
              </a:solidFill>
            </a:endParaRPr>
          </a:p>
        </p:txBody>
      </p:sp>
      <p:sp>
        <p:nvSpPr>
          <p:cNvPr id="147" name="矩形 146"/>
          <p:cNvSpPr/>
          <p:nvPr/>
        </p:nvSpPr>
        <p:spPr bwMode="auto">
          <a:xfrm>
            <a:off x="1340143" y="2996952"/>
            <a:ext cx="7592705" cy="1224136"/>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9" name="组合 8"/>
          <p:cNvGrpSpPr/>
          <p:nvPr/>
        </p:nvGrpSpPr>
        <p:grpSpPr>
          <a:xfrm>
            <a:off x="2694439" y="3140968"/>
            <a:ext cx="6140030" cy="926144"/>
            <a:chOff x="3210615" y="3140968"/>
            <a:chExt cx="5623854" cy="926144"/>
          </a:xfrm>
        </p:grpSpPr>
        <p:sp>
          <p:nvSpPr>
            <p:cNvPr id="148" name="矩形 147"/>
            <p:cNvSpPr/>
            <p:nvPr/>
          </p:nvSpPr>
          <p:spPr bwMode="auto">
            <a:xfrm>
              <a:off x="3248481" y="3284984"/>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latin typeface="Arial" charset="0"/>
                  <a:ea typeface="黑体" pitchFamily="2" charset="-122"/>
                </a:rPr>
                <a:t>机墩几何</a:t>
              </a:r>
              <a:endParaRPr lang="en-US" altLang="zh-CN" sz="1100" smtClean="0">
                <a:latin typeface="Arial" charset="0"/>
                <a:ea typeface="黑体" pitchFamily="2" charset="-122"/>
              </a:endParaRPr>
            </a:p>
            <a:p>
              <a:r>
                <a:rPr lang="zh-CN" altLang="en-US" sz="1100" smtClean="0">
                  <a:latin typeface="Arial" charset="0"/>
                  <a:ea typeface="黑体" pitchFamily="2" charset="-122"/>
                </a:rPr>
                <a:t>模型</a:t>
              </a:r>
              <a:r>
                <a:rPr lang="zh-CN" altLang="en-US" sz="1100">
                  <a:latin typeface="Arial" charset="0"/>
                  <a:ea typeface="黑体" pitchFamily="2" charset="-122"/>
                </a:rPr>
                <a:t>处理</a:t>
              </a:r>
            </a:p>
          </p:txBody>
        </p:sp>
        <p:sp>
          <p:nvSpPr>
            <p:cNvPr id="149" name="矩形 148"/>
            <p:cNvSpPr/>
            <p:nvPr/>
          </p:nvSpPr>
          <p:spPr bwMode="auto">
            <a:xfrm>
              <a:off x="3933555" y="3284984"/>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计算</a:t>
              </a:r>
              <a:r>
                <a:rPr lang="zh-CN" altLang="en-US" sz="1100" smtClean="0"/>
                <a:t>网格</a:t>
              </a:r>
              <a:endParaRPr lang="en-US" altLang="zh-CN" sz="1100" smtClean="0"/>
            </a:p>
            <a:p>
              <a:r>
                <a:rPr lang="zh-CN" altLang="en-US" sz="1100" smtClean="0"/>
                <a:t>建模</a:t>
              </a:r>
              <a:endParaRPr lang="zh-CN" altLang="en-US" sz="1100"/>
            </a:p>
          </p:txBody>
        </p:sp>
        <p:cxnSp>
          <p:nvCxnSpPr>
            <p:cNvPr id="150" name="肘形连接符 149"/>
            <p:cNvCxnSpPr>
              <a:stCxn id="148" idx="3"/>
              <a:endCxn id="149" idx="1"/>
            </p:cNvCxnSpPr>
            <p:nvPr/>
          </p:nvCxnSpPr>
          <p:spPr bwMode="auto">
            <a:xfrm>
              <a:off x="3766323" y="3447002"/>
              <a:ext cx="167232" cy="12700"/>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51" name="矩形 150"/>
            <p:cNvSpPr/>
            <p:nvPr/>
          </p:nvSpPr>
          <p:spPr bwMode="auto">
            <a:xfrm>
              <a:off x="4144348" y="3743076"/>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网格模型输出</a:t>
              </a:r>
              <a:endParaRPr lang="zh-CN" altLang="en-US" sz="1100"/>
            </a:p>
          </p:txBody>
        </p:sp>
        <p:cxnSp>
          <p:nvCxnSpPr>
            <p:cNvPr id="152" name="肘形连接符 151"/>
            <p:cNvCxnSpPr>
              <a:stCxn id="149" idx="2"/>
              <a:endCxn id="151" idx="1"/>
            </p:cNvCxnSpPr>
            <p:nvPr/>
          </p:nvCxnSpPr>
          <p:spPr bwMode="auto">
            <a:xfrm rot="5400000">
              <a:off x="4020375" y="3732993"/>
              <a:ext cx="296074" cy="48128"/>
            </a:xfrm>
            <a:prstGeom prst="bentConnector4">
              <a:avLst>
                <a:gd name="adj1" fmla="val 22639"/>
                <a:gd name="adj2" fmla="val 447607"/>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53" name="矩形 152"/>
            <p:cNvSpPr/>
            <p:nvPr/>
          </p:nvSpPr>
          <p:spPr bwMode="auto">
            <a:xfrm>
              <a:off x="6937341" y="3302986"/>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工况组合</a:t>
              </a:r>
              <a:endParaRPr lang="en-US" altLang="zh-CN" sz="1100" smtClean="0"/>
            </a:p>
            <a:p>
              <a:r>
                <a:rPr lang="zh-CN" altLang="en-US" sz="1100" smtClean="0"/>
                <a:t>及后处理</a:t>
              </a:r>
              <a:endParaRPr lang="zh-CN" altLang="en-US" sz="1100"/>
            </a:p>
          </p:txBody>
        </p:sp>
        <p:sp>
          <p:nvSpPr>
            <p:cNvPr id="154" name="矩形 153"/>
            <p:cNvSpPr/>
            <p:nvPr/>
          </p:nvSpPr>
          <p:spPr bwMode="auto">
            <a:xfrm>
              <a:off x="7569717" y="3158970"/>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计算书</a:t>
              </a:r>
              <a:endParaRPr lang="en-US" altLang="zh-CN" sz="1100" smtClean="0"/>
            </a:p>
            <a:p>
              <a:r>
                <a:rPr lang="zh-CN" altLang="en-US" sz="1100" smtClean="0"/>
                <a:t>创建</a:t>
              </a:r>
              <a:endParaRPr lang="en-US" altLang="zh-CN" sz="1100" smtClean="0"/>
            </a:p>
          </p:txBody>
        </p:sp>
        <p:sp>
          <p:nvSpPr>
            <p:cNvPr id="155" name="矩形 154"/>
            <p:cNvSpPr/>
            <p:nvPr/>
          </p:nvSpPr>
          <p:spPr bwMode="auto">
            <a:xfrm>
              <a:off x="7569717" y="3649293"/>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数据信息</a:t>
              </a:r>
              <a:endParaRPr lang="en-US" altLang="zh-CN" sz="1100" smtClean="0"/>
            </a:p>
            <a:p>
              <a:r>
                <a:rPr lang="zh-CN" altLang="en-US" sz="1100" smtClean="0"/>
                <a:t>输出</a:t>
              </a:r>
              <a:endParaRPr lang="en-US" altLang="zh-CN" sz="1100" smtClean="0"/>
            </a:p>
          </p:txBody>
        </p:sp>
        <p:sp>
          <p:nvSpPr>
            <p:cNvPr id="156" name="菱形 155"/>
            <p:cNvSpPr/>
            <p:nvPr/>
          </p:nvSpPr>
          <p:spPr bwMode="auto">
            <a:xfrm>
              <a:off x="8202093" y="3392996"/>
              <a:ext cx="632376" cy="324036"/>
            </a:xfrm>
            <a:prstGeom prst="diamond">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计算书</a:t>
              </a:r>
              <a:endParaRPr lang="en-US" altLang="zh-CN" sz="1100" smtClean="0"/>
            </a:p>
            <a:p>
              <a:r>
                <a:rPr lang="zh-CN" altLang="en-US" sz="1100" smtClean="0"/>
                <a:t>审核发布</a:t>
              </a:r>
              <a:endParaRPr lang="zh-CN" altLang="en-US" sz="1100"/>
            </a:p>
          </p:txBody>
        </p:sp>
        <p:cxnSp>
          <p:nvCxnSpPr>
            <p:cNvPr id="157" name="肘形连接符 156"/>
            <p:cNvCxnSpPr>
              <a:stCxn id="160" idx="3"/>
              <a:endCxn id="153" idx="1"/>
            </p:cNvCxnSpPr>
            <p:nvPr/>
          </p:nvCxnSpPr>
          <p:spPr bwMode="auto">
            <a:xfrm>
              <a:off x="6007221" y="3232531"/>
              <a:ext cx="930120" cy="232473"/>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58" name="肘形连接符 157"/>
            <p:cNvCxnSpPr>
              <a:stCxn id="161" idx="3"/>
              <a:endCxn id="153" idx="1"/>
            </p:cNvCxnSpPr>
            <p:nvPr/>
          </p:nvCxnSpPr>
          <p:spPr bwMode="auto">
            <a:xfrm flipV="1">
              <a:off x="6094173" y="3465004"/>
              <a:ext cx="843168" cy="19555"/>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59" name="肘形连接符 158"/>
            <p:cNvCxnSpPr>
              <a:stCxn id="162" idx="3"/>
              <a:endCxn id="171" idx="1"/>
            </p:cNvCxnSpPr>
            <p:nvPr/>
          </p:nvCxnSpPr>
          <p:spPr bwMode="auto">
            <a:xfrm>
              <a:off x="6094173" y="3731285"/>
              <a:ext cx="79047" cy="12700"/>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60" name="矩形 159"/>
            <p:cNvSpPr/>
            <p:nvPr/>
          </p:nvSpPr>
          <p:spPr bwMode="auto">
            <a:xfrm>
              <a:off x="5322147" y="3140968"/>
              <a:ext cx="685074" cy="18312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a:t>结构</a:t>
              </a:r>
              <a:r>
                <a:rPr lang="zh-CN" altLang="en-US" sz="1100" smtClean="0"/>
                <a:t>自重工况</a:t>
              </a:r>
              <a:endParaRPr lang="zh-CN" altLang="en-US" sz="1100"/>
            </a:p>
          </p:txBody>
        </p:sp>
        <p:sp>
          <p:nvSpPr>
            <p:cNvPr id="161" name="矩形 160"/>
            <p:cNvSpPr/>
            <p:nvPr/>
          </p:nvSpPr>
          <p:spPr bwMode="auto">
            <a:xfrm>
              <a:off x="5409100" y="3392996"/>
              <a:ext cx="685074" cy="18312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水力荷载工况</a:t>
              </a:r>
              <a:endParaRPr lang="zh-CN" altLang="en-US" sz="1100"/>
            </a:p>
          </p:txBody>
        </p:sp>
        <p:sp>
          <p:nvSpPr>
            <p:cNvPr id="162" name="矩形 161"/>
            <p:cNvSpPr/>
            <p:nvPr/>
          </p:nvSpPr>
          <p:spPr bwMode="auto">
            <a:xfrm>
              <a:off x="5409100" y="3639722"/>
              <a:ext cx="685074" cy="18312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模态计算</a:t>
              </a:r>
              <a:endParaRPr lang="zh-CN" altLang="en-US" sz="1100"/>
            </a:p>
          </p:txBody>
        </p:sp>
        <p:sp>
          <p:nvSpPr>
            <p:cNvPr id="163" name="矩形 162"/>
            <p:cNvSpPr/>
            <p:nvPr/>
          </p:nvSpPr>
          <p:spPr bwMode="auto">
            <a:xfrm>
              <a:off x="4724026" y="3474964"/>
              <a:ext cx="517841" cy="324036"/>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荷载计算</a:t>
              </a:r>
              <a:endParaRPr lang="zh-CN" altLang="en-US" sz="1100"/>
            </a:p>
          </p:txBody>
        </p:sp>
        <p:cxnSp>
          <p:nvCxnSpPr>
            <p:cNvPr id="164" name="肘形连接符 163"/>
            <p:cNvCxnSpPr>
              <a:stCxn id="149" idx="3"/>
              <a:endCxn id="163" idx="1"/>
            </p:cNvCxnSpPr>
            <p:nvPr/>
          </p:nvCxnSpPr>
          <p:spPr bwMode="auto">
            <a:xfrm>
              <a:off x="4451397" y="3447002"/>
              <a:ext cx="272629" cy="189980"/>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65" name="肘形连接符 164"/>
            <p:cNvCxnSpPr>
              <a:stCxn id="163" idx="3"/>
              <a:endCxn id="160" idx="1"/>
            </p:cNvCxnSpPr>
            <p:nvPr/>
          </p:nvCxnSpPr>
          <p:spPr bwMode="auto">
            <a:xfrm flipV="1">
              <a:off x="5241867" y="3232531"/>
              <a:ext cx="80280" cy="404451"/>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66" name="肘形连接符 165"/>
            <p:cNvCxnSpPr>
              <a:stCxn id="163" idx="3"/>
              <a:endCxn id="161" idx="1"/>
            </p:cNvCxnSpPr>
            <p:nvPr/>
          </p:nvCxnSpPr>
          <p:spPr bwMode="auto">
            <a:xfrm flipV="1">
              <a:off x="5241867" y="3484559"/>
              <a:ext cx="167232" cy="152423"/>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67" name="肘形连接符 166"/>
            <p:cNvCxnSpPr>
              <a:stCxn id="163" idx="3"/>
              <a:endCxn id="162" idx="1"/>
            </p:cNvCxnSpPr>
            <p:nvPr/>
          </p:nvCxnSpPr>
          <p:spPr bwMode="auto">
            <a:xfrm>
              <a:off x="5241867" y="3636982"/>
              <a:ext cx="167232" cy="94303"/>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68" name="肘形连接符 167"/>
            <p:cNvCxnSpPr>
              <a:stCxn id="153" idx="3"/>
              <a:endCxn id="154" idx="1"/>
            </p:cNvCxnSpPr>
            <p:nvPr/>
          </p:nvCxnSpPr>
          <p:spPr bwMode="auto">
            <a:xfrm flipV="1">
              <a:off x="7455183" y="3320988"/>
              <a:ext cx="114534" cy="144016"/>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69" name="肘形连接符 168"/>
            <p:cNvCxnSpPr>
              <a:stCxn id="153" idx="3"/>
              <a:endCxn id="155" idx="1"/>
            </p:cNvCxnSpPr>
            <p:nvPr/>
          </p:nvCxnSpPr>
          <p:spPr bwMode="auto">
            <a:xfrm>
              <a:off x="7455183" y="3465004"/>
              <a:ext cx="114534" cy="346307"/>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cxnSp>
          <p:nvCxnSpPr>
            <p:cNvPr id="170" name="肘形连接符 169"/>
            <p:cNvCxnSpPr>
              <a:stCxn id="154" idx="3"/>
              <a:endCxn id="156" idx="1"/>
            </p:cNvCxnSpPr>
            <p:nvPr/>
          </p:nvCxnSpPr>
          <p:spPr bwMode="auto">
            <a:xfrm>
              <a:off x="8087559" y="3320988"/>
              <a:ext cx="114534" cy="234026"/>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sp>
          <p:nvSpPr>
            <p:cNvPr id="171" name="矩形 170"/>
            <p:cNvSpPr/>
            <p:nvPr/>
          </p:nvSpPr>
          <p:spPr bwMode="auto">
            <a:xfrm>
              <a:off x="6173220" y="3639722"/>
              <a:ext cx="685074" cy="183125"/>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sz="1100" smtClean="0"/>
                <a:t>谐振工况</a:t>
              </a:r>
              <a:r>
                <a:rPr lang="zh-CN" altLang="en-US" sz="1100"/>
                <a:t>计算</a:t>
              </a:r>
            </a:p>
          </p:txBody>
        </p:sp>
        <p:cxnSp>
          <p:nvCxnSpPr>
            <p:cNvPr id="172" name="肘形连接符 171"/>
            <p:cNvCxnSpPr>
              <a:stCxn id="171" idx="3"/>
              <a:endCxn id="153" idx="1"/>
            </p:cNvCxnSpPr>
            <p:nvPr/>
          </p:nvCxnSpPr>
          <p:spPr bwMode="auto">
            <a:xfrm flipV="1">
              <a:off x="6858294" y="3465004"/>
              <a:ext cx="79047" cy="266281"/>
            </a:xfrm>
            <a:prstGeom prst="bentConnector3">
              <a:avLst/>
            </a:prstGeom>
            <a:ln>
              <a:headEnd type="none" w="med" len="med"/>
              <a:tailEnd type="arrow"/>
            </a:ln>
          </p:spPr>
          <p:style>
            <a:lnRef idx="1">
              <a:schemeClr val="accent1"/>
            </a:lnRef>
            <a:fillRef idx="2">
              <a:schemeClr val="accent1"/>
            </a:fillRef>
            <a:effectRef idx="1">
              <a:schemeClr val="accent1"/>
            </a:effectRef>
            <a:fontRef idx="minor">
              <a:schemeClr val="dk1"/>
            </a:fontRef>
          </p:style>
        </p:cxnSp>
        <p:pic>
          <p:nvPicPr>
            <p:cNvPr id="175" name="Picture 7" descr="j0433941[1]"/>
            <p:cNvPicPr>
              <a:picLocks noChangeAspect="1" noChangeArrowheads="1"/>
            </p:cNvPicPr>
            <p:nvPr/>
          </p:nvPicPr>
          <p:blipFill>
            <a:blip r:embed="rId3" cstate="print"/>
            <a:srcRect/>
            <a:stretch>
              <a:fillRect/>
            </a:stretch>
          </p:blipFill>
          <p:spPr bwMode="auto">
            <a:xfrm>
              <a:off x="3210615" y="3501243"/>
              <a:ext cx="347038" cy="474203"/>
            </a:xfrm>
            <a:prstGeom prst="rect">
              <a:avLst/>
            </a:prstGeom>
            <a:noFill/>
            <a:ln w="9525">
              <a:noFill/>
              <a:miter lim="800000"/>
              <a:headEnd/>
              <a:tailEnd/>
            </a:ln>
          </p:spPr>
        </p:pic>
      </p:grpSp>
      <p:sp>
        <p:nvSpPr>
          <p:cNvPr id="216" name="圆角矩形 215"/>
          <p:cNvSpPr/>
          <p:nvPr/>
        </p:nvSpPr>
        <p:spPr bwMode="auto">
          <a:xfrm>
            <a:off x="2699792" y="2996952"/>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机墩结构强度计算</a:t>
            </a:r>
          </a:p>
        </p:txBody>
      </p:sp>
      <p:grpSp>
        <p:nvGrpSpPr>
          <p:cNvPr id="264" name="组合 263"/>
          <p:cNvGrpSpPr/>
          <p:nvPr/>
        </p:nvGrpSpPr>
        <p:grpSpPr>
          <a:xfrm>
            <a:off x="3851884" y="4347002"/>
            <a:ext cx="2060481" cy="343200"/>
            <a:chOff x="213420" y="1276888"/>
            <a:chExt cx="2492494" cy="343200"/>
          </a:xfrm>
        </p:grpSpPr>
        <p:sp>
          <p:nvSpPr>
            <p:cNvPr id="265" name="椭圆 264"/>
            <p:cNvSpPr/>
            <p:nvPr/>
          </p:nvSpPr>
          <p:spPr bwMode="auto">
            <a:xfrm>
              <a:off x="251520" y="1353542"/>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266" name="流程图: 过程 265"/>
            <p:cNvSpPr/>
            <p:nvPr/>
          </p:nvSpPr>
          <p:spPr bwMode="auto">
            <a:xfrm>
              <a:off x="755576"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建模</a:t>
              </a:r>
            </a:p>
          </p:txBody>
        </p:sp>
        <p:sp>
          <p:nvSpPr>
            <p:cNvPr id="267" name="流程图: 过程 266"/>
            <p:cNvSpPr/>
            <p:nvPr/>
          </p:nvSpPr>
          <p:spPr bwMode="auto">
            <a:xfrm>
              <a:off x="1583382"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求解</a:t>
              </a:r>
            </a:p>
          </p:txBody>
        </p:sp>
        <p:sp>
          <p:nvSpPr>
            <p:cNvPr id="268" name="椭圆 267"/>
            <p:cNvSpPr/>
            <p:nvPr/>
          </p:nvSpPr>
          <p:spPr bwMode="auto">
            <a:xfrm>
              <a:off x="2414286" y="1358188"/>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269" name="TextBox 268"/>
            <p:cNvSpPr txBox="1"/>
            <p:nvPr/>
          </p:nvSpPr>
          <p:spPr>
            <a:xfrm>
              <a:off x="213420" y="1276888"/>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S</a:t>
              </a:r>
              <a:endParaRPr lang="zh-CN" altLang="en-US" sz="1600"/>
            </a:p>
          </p:txBody>
        </p:sp>
        <p:sp>
          <p:nvSpPr>
            <p:cNvPr id="270" name="TextBox 269"/>
            <p:cNvSpPr txBox="1"/>
            <p:nvPr/>
          </p:nvSpPr>
          <p:spPr>
            <a:xfrm>
              <a:off x="2375317" y="1281534"/>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E</a:t>
              </a:r>
              <a:endParaRPr lang="zh-CN" altLang="en-US" sz="1600"/>
            </a:p>
          </p:txBody>
        </p:sp>
        <p:cxnSp>
          <p:nvCxnSpPr>
            <p:cNvPr id="271" name="直接箭头连接符 270"/>
            <p:cNvCxnSpPr>
              <a:stCxn id="269" idx="3"/>
              <a:endCxn id="266" idx="1"/>
            </p:cNvCxnSpPr>
            <p:nvPr/>
          </p:nvCxnSpPr>
          <p:spPr bwMode="auto">
            <a:xfrm flipV="1">
              <a:off x="544017" y="1446008"/>
              <a:ext cx="211559" cy="157"/>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272" name="直接箭头连接符 271"/>
            <p:cNvCxnSpPr>
              <a:stCxn id="267" idx="3"/>
              <a:endCxn id="270" idx="1"/>
            </p:cNvCxnSpPr>
            <p:nvPr/>
          </p:nvCxnSpPr>
          <p:spPr bwMode="auto">
            <a:xfrm>
              <a:off x="2200997" y="1446008"/>
              <a:ext cx="174320" cy="4803"/>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273" name="直接箭头连接符 272"/>
            <p:cNvCxnSpPr>
              <a:stCxn id="266" idx="3"/>
              <a:endCxn id="267" idx="1"/>
            </p:cNvCxnSpPr>
            <p:nvPr/>
          </p:nvCxnSpPr>
          <p:spPr bwMode="auto">
            <a:xfrm>
              <a:off x="1373191" y="1446008"/>
              <a:ext cx="210191" cy="0"/>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grpSp>
      <p:sp>
        <p:nvSpPr>
          <p:cNvPr id="275" name="圆角矩形 274"/>
          <p:cNvSpPr/>
          <p:nvPr/>
        </p:nvSpPr>
        <p:spPr bwMode="auto">
          <a:xfrm>
            <a:off x="2699792" y="4350548"/>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大坝结构应力计算</a:t>
            </a:r>
          </a:p>
        </p:txBody>
      </p:sp>
      <p:sp>
        <p:nvSpPr>
          <p:cNvPr id="276" name="圆角矩形 275"/>
          <p:cNvSpPr/>
          <p:nvPr/>
        </p:nvSpPr>
        <p:spPr bwMode="auto">
          <a:xfrm>
            <a:off x="2699792" y="6130685"/>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其他</a:t>
            </a:r>
            <a:r>
              <a:rPr kumimoji="0" lang="en-US" altLang="zh-CN" sz="1600" b="0" i="0" u="none" strike="noStrike" cap="none" normalizeH="0" baseline="0" smtClean="0">
                <a:ln>
                  <a:noFill/>
                </a:ln>
                <a:solidFill>
                  <a:schemeClr val="tx1"/>
                </a:solidFill>
                <a:effectLst/>
                <a:latin typeface="Arial" charset="0"/>
                <a:ea typeface="黑体" pitchFamily="2" charset="-122"/>
              </a:rPr>
              <a:t>CAE</a:t>
            </a:r>
            <a:r>
              <a:rPr kumimoji="0" lang="zh-CN" altLang="en-US" sz="1600" b="0" i="0" u="none" strike="noStrike" cap="none" normalizeH="0" baseline="0" smtClean="0">
                <a:ln>
                  <a:noFill/>
                </a:ln>
                <a:solidFill>
                  <a:schemeClr val="tx1"/>
                </a:solidFill>
                <a:effectLst/>
                <a:latin typeface="Arial" charset="0"/>
                <a:ea typeface="黑体" pitchFamily="2" charset="-122"/>
              </a:rPr>
              <a:t>计算仿真</a:t>
            </a:r>
          </a:p>
        </p:txBody>
      </p:sp>
      <p:sp>
        <p:nvSpPr>
          <p:cNvPr id="299" name="矩形 298"/>
          <p:cNvSpPr/>
          <p:nvPr/>
        </p:nvSpPr>
        <p:spPr bwMode="auto">
          <a:xfrm>
            <a:off x="1345814" y="4739700"/>
            <a:ext cx="7592705" cy="397105"/>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300" name="组合 299"/>
          <p:cNvGrpSpPr/>
          <p:nvPr/>
        </p:nvGrpSpPr>
        <p:grpSpPr>
          <a:xfrm>
            <a:off x="4631179" y="4793606"/>
            <a:ext cx="2060481" cy="343200"/>
            <a:chOff x="213420" y="1276888"/>
            <a:chExt cx="2492494" cy="343200"/>
          </a:xfrm>
        </p:grpSpPr>
        <p:sp>
          <p:nvSpPr>
            <p:cNvPr id="301" name="椭圆 300"/>
            <p:cNvSpPr/>
            <p:nvPr/>
          </p:nvSpPr>
          <p:spPr bwMode="auto">
            <a:xfrm>
              <a:off x="251520" y="1353542"/>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02" name="流程图: 过程 301"/>
            <p:cNvSpPr/>
            <p:nvPr/>
          </p:nvSpPr>
          <p:spPr bwMode="auto">
            <a:xfrm>
              <a:off x="755576"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建模</a:t>
              </a:r>
            </a:p>
          </p:txBody>
        </p:sp>
        <p:sp>
          <p:nvSpPr>
            <p:cNvPr id="303" name="流程图: 过程 302"/>
            <p:cNvSpPr/>
            <p:nvPr/>
          </p:nvSpPr>
          <p:spPr bwMode="auto">
            <a:xfrm>
              <a:off x="1583382"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求解</a:t>
              </a:r>
            </a:p>
          </p:txBody>
        </p:sp>
        <p:sp>
          <p:nvSpPr>
            <p:cNvPr id="304" name="椭圆 303"/>
            <p:cNvSpPr/>
            <p:nvPr/>
          </p:nvSpPr>
          <p:spPr bwMode="auto">
            <a:xfrm>
              <a:off x="2414286" y="1358188"/>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05" name="TextBox 304"/>
            <p:cNvSpPr txBox="1"/>
            <p:nvPr/>
          </p:nvSpPr>
          <p:spPr>
            <a:xfrm>
              <a:off x="213420" y="1276888"/>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S</a:t>
              </a:r>
              <a:endParaRPr lang="zh-CN" altLang="en-US" sz="1600"/>
            </a:p>
          </p:txBody>
        </p:sp>
        <p:sp>
          <p:nvSpPr>
            <p:cNvPr id="306" name="TextBox 305"/>
            <p:cNvSpPr txBox="1"/>
            <p:nvPr/>
          </p:nvSpPr>
          <p:spPr>
            <a:xfrm>
              <a:off x="2375317" y="1281534"/>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E</a:t>
              </a:r>
              <a:endParaRPr lang="zh-CN" altLang="en-US" sz="1600"/>
            </a:p>
          </p:txBody>
        </p:sp>
        <p:cxnSp>
          <p:nvCxnSpPr>
            <p:cNvPr id="307" name="直接箭头连接符 306"/>
            <p:cNvCxnSpPr>
              <a:stCxn id="305" idx="3"/>
              <a:endCxn id="302" idx="1"/>
            </p:cNvCxnSpPr>
            <p:nvPr/>
          </p:nvCxnSpPr>
          <p:spPr bwMode="auto">
            <a:xfrm flipV="1">
              <a:off x="544017" y="1446008"/>
              <a:ext cx="211559" cy="157"/>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08" name="直接箭头连接符 307"/>
            <p:cNvCxnSpPr>
              <a:stCxn id="303" idx="3"/>
              <a:endCxn id="306" idx="1"/>
            </p:cNvCxnSpPr>
            <p:nvPr/>
          </p:nvCxnSpPr>
          <p:spPr bwMode="auto">
            <a:xfrm>
              <a:off x="2200997" y="1446008"/>
              <a:ext cx="174320" cy="4803"/>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09" name="直接箭头连接符 308"/>
            <p:cNvCxnSpPr>
              <a:stCxn id="302" idx="3"/>
              <a:endCxn id="303" idx="1"/>
            </p:cNvCxnSpPr>
            <p:nvPr/>
          </p:nvCxnSpPr>
          <p:spPr bwMode="auto">
            <a:xfrm>
              <a:off x="1373191" y="1446008"/>
              <a:ext cx="210191" cy="0"/>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grpSp>
      <p:sp>
        <p:nvSpPr>
          <p:cNvPr id="310" name="圆角矩形 309"/>
          <p:cNvSpPr/>
          <p:nvPr/>
        </p:nvSpPr>
        <p:spPr bwMode="auto">
          <a:xfrm>
            <a:off x="2699792" y="4797152"/>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洞室围岩稳定性计算</a:t>
            </a:r>
          </a:p>
        </p:txBody>
      </p:sp>
      <p:sp>
        <p:nvSpPr>
          <p:cNvPr id="312" name="矩形 311"/>
          <p:cNvSpPr/>
          <p:nvPr/>
        </p:nvSpPr>
        <p:spPr bwMode="auto">
          <a:xfrm>
            <a:off x="1345814" y="5192134"/>
            <a:ext cx="7592705" cy="397105"/>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313" name="组合 312"/>
          <p:cNvGrpSpPr/>
          <p:nvPr/>
        </p:nvGrpSpPr>
        <p:grpSpPr>
          <a:xfrm>
            <a:off x="5524121" y="5246040"/>
            <a:ext cx="2060481" cy="343200"/>
            <a:chOff x="213420" y="1276888"/>
            <a:chExt cx="2492494" cy="343200"/>
          </a:xfrm>
        </p:grpSpPr>
        <p:sp>
          <p:nvSpPr>
            <p:cNvPr id="314" name="椭圆 313"/>
            <p:cNvSpPr/>
            <p:nvPr/>
          </p:nvSpPr>
          <p:spPr bwMode="auto">
            <a:xfrm>
              <a:off x="251520" y="1353542"/>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15" name="流程图: 过程 314"/>
            <p:cNvSpPr/>
            <p:nvPr/>
          </p:nvSpPr>
          <p:spPr bwMode="auto">
            <a:xfrm>
              <a:off x="755576"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建模</a:t>
              </a:r>
            </a:p>
          </p:txBody>
        </p:sp>
        <p:sp>
          <p:nvSpPr>
            <p:cNvPr id="316" name="流程图: 过程 315"/>
            <p:cNvSpPr/>
            <p:nvPr/>
          </p:nvSpPr>
          <p:spPr bwMode="auto">
            <a:xfrm>
              <a:off x="1583382"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求解</a:t>
              </a:r>
            </a:p>
          </p:txBody>
        </p:sp>
        <p:sp>
          <p:nvSpPr>
            <p:cNvPr id="317" name="椭圆 316"/>
            <p:cNvSpPr/>
            <p:nvPr/>
          </p:nvSpPr>
          <p:spPr bwMode="auto">
            <a:xfrm>
              <a:off x="2414286" y="1358188"/>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18" name="TextBox 317"/>
            <p:cNvSpPr txBox="1"/>
            <p:nvPr/>
          </p:nvSpPr>
          <p:spPr>
            <a:xfrm>
              <a:off x="213420" y="1276888"/>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S</a:t>
              </a:r>
              <a:endParaRPr lang="zh-CN" altLang="en-US" sz="1600"/>
            </a:p>
          </p:txBody>
        </p:sp>
        <p:sp>
          <p:nvSpPr>
            <p:cNvPr id="319" name="TextBox 318"/>
            <p:cNvSpPr txBox="1"/>
            <p:nvPr/>
          </p:nvSpPr>
          <p:spPr>
            <a:xfrm>
              <a:off x="2375317" y="1281534"/>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E</a:t>
              </a:r>
              <a:endParaRPr lang="zh-CN" altLang="en-US" sz="1600"/>
            </a:p>
          </p:txBody>
        </p:sp>
        <p:cxnSp>
          <p:nvCxnSpPr>
            <p:cNvPr id="320" name="直接箭头连接符 319"/>
            <p:cNvCxnSpPr>
              <a:stCxn id="318" idx="3"/>
              <a:endCxn id="315" idx="1"/>
            </p:cNvCxnSpPr>
            <p:nvPr/>
          </p:nvCxnSpPr>
          <p:spPr bwMode="auto">
            <a:xfrm flipV="1">
              <a:off x="544017" y="1446008"/>
              <a:ext cx="211559" cy="157"/>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21" name="直接箭头连接符 320"/>
            <p:cNvCxnSpPr>
              <a:stCxn id="316" idx="3"/>
              <a:endCxn id="319" idx="1"/>
            </p:cNvCxnSpPr>
            <p:nvPr/>
          </p:nvCxnSpPr>
          <p:spPr bwMode="auto">
            <a:xfrm>
              <a:off x="2200997" y="1446008"/>
              <a:ext cx="174320" cy="4803"/>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22" name="直接箭头连接符 321"/>
            <p:cNvCxnSpPr>
              <a:stCxn id="315" idx="3"/>
              <a:endCxn id="316" idx="1"/>
            </p:cNvCxnSpPr>
            <p:nvPr/>
          </p:nvCxnSpPr>
          <p:spPr bwMode="auto">
            <a:xfrm>
              <a:off x="1373191" y="1446008"/>
              <a:ext cx="210191" cy="0"/>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grpSp>
      <p:sp>
        <p:nvSpPr>
          <p:cNvPr id="323" name="圆角矩形 322"/>
          <p:cNvSpPr/>
          <p:nvPr/>
        </p:nvSpPr>
        <p:spPr bwMode="auto">
          <a:xfrm>
            <a:off x="2699792" y="5249586"/>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海洋工程水动力计算</a:t>
            </a:r>
          </a:p>
        </p:txBody>
      </p:sp>
      <p:sp>
        <p:nvSpPr>
          <p:cNvPr id="325" name="矩形 324"/>
          <p:cNvSpPr/>
          <p:nvPr/>
        </p:nvSpPr>
        <p:spPr bwMode="auto">
          <a:xfrm>
            <a:off x="1345814" y="5624182"/>
            <a:ext cx="7592705" cy="397105"/>
          </a:xfrm>
          <a:prstGeom prst="rect">
            <a:avLst/>
          </a:prstGeom>
          <a:solidFill>
            <a:schemeClr val="accent3">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326" name="组合 325"/>
          <p:cNvGrpSpPr/>
          <p:nvPr/>
        </p:nvGrpSpPr>
        <p:grpSpPr>
          <a:xfrm>
            <a:off x="4398031" y="5678088"/>
            <a:ext cx="2060481" cy="343200"/>
            <a:chOff x="213420" y="1276888"/>
            <a:chExt cx="2492494" cy="343200"/>
          </a:xfrm>
        </p:grpSpPr>
        <p:sp>
          <p:nvSpPr>
            <p:cNvPr id="327" name="椭圆 326"/>
            <p:cNvSpPr/>
            <p:nvPr/>
          </p:nvSpPr>
          <p:spPr bwMode="auto">
            <a:xfrm>
              <a:off x="251520" y="1353542"/>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28" name="流程图: 过程 327"/>
            <p:cNvSpPr/>
            <p:nvPr/>
          </p:nvSpPr>
          <p:spPr bwMode="auto">
            <a:xfrm>
              <a:off x="755576"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建模</a:t>
              </a:r>
            </a:p>
          </p:txBody>
        </p:sp>
        <p:sp>
          <p:nvSpPr>
            <p:cNvPr id="329" name="流程图: 过程 328"/>
            <p:cNvSpPr/>
            <p:nvPr/>
          </p:nvSpPr>
          <p:spPr bwMode="auto">
            <a:xfrm>
              <a:off x="1583382" y="1305149"/>
              <a:ext cx="617615" cy="281717"/>
            </a:xfrm>
            <a:prstGeom prst="flowChartProcess">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求解</a:t>
              </a:r>
            </a:p>
          </p:txBody>
        </p:sp>
        <p:sp>
          <p:nvSpPr>
            <p:cNvPr id="330" name="椭圆 329"/>
            <p:cNvSpPr/>
            <p:nvPr/>
          </p:nvSpPr>
          <p:spPr bwMode="auto">
            <a:xfrm>
              <a:off x="2414286" y="1358188"/>
              <a:ext cx="216024" cy="216024"/>
            </a:xfrm>
            <a:prstGeom prst="ellipse">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黑体" pitchFamily="2" charset="-122"/>
              </a:endParaRPr>
            </a:p>
          </p:txBody>
        </p:sp>
        <p:sp>
          <p:nvSpPr>
            <p:cNvPr id="331" name="TextBox 330"/>
            <p:cNvSpPr txBox="1"/>
            <p:nvPr/>
          </p:nvSpPr>
          <p:spPr>
            <a:xfrm>
              <a:off x="213420" y="1276888"/>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S</a:t>
              </a:r>
              <a:endParaRPr lang="zh-CN" altLang="en-US" sz="1600"/>
            </a:p>
          </p:txBody>
        </p:sp>
        <p:sp>
          <p:nvSpPr>
            <p:cNvPr id="332" name="TextBox 331"/>
            <p:cNvSpPr txBox="1"/>
            <p:nvPr/>
          </p:nvSpPr>
          <p:spPr>
            <a:xfrm>
              <a:off x="2375317" y="1281534"/>
              <a:ext cx="330597"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sz="1600" smtClean="0"/>
                <a:t>E</a:t>
              </a:r>
              <a:endParaRPr lang="zh-CN" altLang="en-US" sz="1600"/>
            </a:p>
          </p:txBody>
        </p:sp>
        <p:cxnSp>
          <p:nvCxnSpPr>
            <p:cNvPr id="333" name="直接箭头连接符 332"/>
            <p:cNvCxnSpPr>
              <a:stCxn id="331" idx="3"/>
              <a:endCxn id="328" idx="1"/>
            </p:cNvCxnSpPr>
            <p:nvPr/>
          </p:nvCxnSpPr>
          <p:spPr bwMode="auto">
            <a:xfrm flipV="1">
              <a:off x="544017" y="1446008"/>
              <a:ext cx="211559" cy="157"/>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34" name="直接箭头连接符 333"/>
            <p:cNvCxnSpPr>
              <a:stCxn id="329" idx="3"/>
              <a:endCxn id="332" idx="1"/>
            </p:cNvCxnSpPr>
            <p:nvPr/>
          </p:nvCxnSpPr>
          <p:spPr bwMode="auto">
            <a:xfrm>
              <a:off x="2200997" y="1446008"/>
              <a:ext cx="174320" cy="4803"/>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cxnSp>
          <p:nvCxnSpPr>
            <p:cNvPr id="335" name="直接箭头连接符 334"/>
            <p:cNvCxnSpPr>
              <a:stCxn id="328" idx="3"/>
              <a:endCxn id="329" idx="1"/>
            </p:cNvCxnSpPr>
            <p:nvPr/>
          </p:nvCxnSpPr>
          <p:spPr bwMode="auto">
            <a:xfrm>
              <a:off x="1373191" y="1446008"/>
              <a:ext cx="210191" cy="0"/>
            </a:xfrm>
            <a:prstGeom prst="straightConnector1">
              <a:avLst/>
            </a:prstGeom>
            <a:ln>
              <a:headEnd type="none" w="med" len="med"/>
              <a:tailEnd type="arrow"/>
            </a:ln>
          </p:spPr>
          <p:style>
            <a:lnRef idx="2">
              <a:schemeClr val="accent3"/>
            </a:lnRef>
            <a:fillRef idx="1">
              <a:schemeClr val="lt1"/>
            </a:fillRef>
            <a:effectRef idx="0">
              <a:schemeClr val="accent3"/>
            </a:effectRef>
            <a:fontRef idx="minor">
              <a:schemeClr val="dk1"/>
            </a:fontRef>
          </p:style>
        </p:cxnSp>
      </p:grpSp>
      <p:sp>
        <p:nvSpPr>
          <p:cNvPr id="336" name="圆角矩形 335"/>
          <p:cNvSpPr/>
          <p:nvPr/>
        </p:nvSpPr>
        <p:spPr bwMode="auto">
          <a:xfrm>
            <a:off x="2699792" y="5681634"/>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泄洪消能措施模拟</a:t>
            </a:r>
          </a:p>
        </p:txBody>
      </p:sp>
      <p:sp>
        <p:nvSpPr>
          <p:cNvPr id="214" name="矩形 213"/>
          <p:cNvSpPr/>
          <p:nvPr/>
        </p:nvSpPr>
        <p:spPr bwMode="auto">
          <a:xfrm>
            <a:off x="1375535" y="764705"/>
            <a:ext cx="7558522" cy="2191648"/>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176" name="组合 175"/>
          <p:cNvGrpSpPr/>
          <p:nvPr/>
        </p:nvGrpSpPr>
        <p:grpSpPr>
          <a:xfrm>
            <a:off x="3131840" y="1225921"/>
            <a:ext cx="5543904" cy="1365345"/>
            <a:chOff x="2075604" y="1169506"/>
            <a:chExt cx="5543904" cy="1365345"/>
          </a:xfrm>
        </p:grpSpPr>
        <p:pic>
          <p:nvPicPr>
            <p:cNvPr id="17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8108" y="1935627"/>
              <a:ext cx="1002594" cy="599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6121" y="1301391"/>
              <a:ext cx="1063387" cy="986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9" name="Picture 6" descr="http://www.findsim.net/media/img/softwares/disp/2011/03/23/verity_for_abaqus.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40482" y="1169506"/>
              <a:ext cx="910439" cy="546895"/>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75604" y="1517481"/>
              <a:ext cx="1101750" cy="63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39566" y="1510185"/>
              <a:ext cx="1157733" cy="697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9" name="组合 188"/>
          <p:cNvGrpSpPr/>
          <p:nvPr/>
        </p:nvGrpSpPr>
        <p:grpSpPr>
          <a:xfrm>
            <a:off x="2643931" y="1189529"/>
            <a:ext cx="2182434" cy="209638"/>
            <a:chOff x="2643931" y="1111713"/>
            <a:chExt cx="2182434" cy="209638"/>
          </a:xfrm>
        </p:grpSpPr>
        <p:sp>
          <p:nvSpPr>
            <p:cNvPr id="190" name="燕尾形 189"/>
            <p:cNvSpPr/>
            <p:nvPr/>
          </p:nvSpPr>
          <p:spPr bwMode="auto">
            <a:xfrm>
              <a:off x="2643931" y="1111713"/>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91" name="燕尾形 190"/>
            <p:cNvSpPr/>
            <p:nvPr/>
          </p:nvSpPr>
          <p:spPr bwMode="auto">
            <a:xfrm>
              <a:off x="2903278" y="1111713"/>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92" name="燕尾形 191"/>
            <p:cNvSpPr/>
            <p:nvPr/>
          </p:nvSpPr>
          <p:spPr bwMode="auto">
            <a:xfrm>
              <a:off x="3177988" y="1111713"/>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93" name="燕尾形 192"/>
            <p:cNvSpPr/>
            <p:nvPr/>
          </p:nvSpPr>
          <p:spPr bwMode="auto">
            <a:xfrm>
              <a:off x="3455260" y="1111713"/>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94" name="燕尾形 193"/>
            <p:cNvSpPr/>
            <p:nvPr/>
          </p:nvSpPr>
          <p:spPr bwMode="auto">
            <a:xfrm>
              <a:off x="3732332" y="1111713"/>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95" name="燕尾形 194"/>
            <p:cNvSpPr/>
            <p:nvPr/>
          </p:nvSpPr>
          <p:spPr bwMode="auto">
            <a:xfrm>
              <a:off x="3996558" y="1111713"/>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96" name="燕尾形 195"/>
            <p:cNvSpPr/>
            <p:nvPr/>
          </p:nvSpPr>
          <p:spPr bwMode="auto">
            <a:xfrm>
              <a:off x="4267354" y="1111713"/>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97" name="燕尾形 196"/>
            <p:cNvSpPr/>
            <p:nvPr/>
          </p:nvSpPr>
          <p:spPr bwMode="auto">
            <a:xfrm>
              <a:off x="4565012" y="1111713"/>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grpSp>
        <p:nvGrpSpPr>
          <p:cNvPr id="198" name="组合 197"/>
          <p:cNvGrpSpPr/>
          <p:nvPr/>
        </p:nvGrpSpPr>
        <p:grpSpPr>
          <a:xfrm>
            <a:off x="6444208" y="2643443"/>
            <a:ext cx="2084235" cy="209638"/>
            <a:chOff x="6444208" y="2565627"/>
            <a:chExt cx="2084235" cy="209638"/>
          </a:xfrm>
        </p:grpSpPr>
        <p:sp>
          <p:nvSpPr>
            <p:cNvPr id="199" name="燕尾形 198"/>
            <p:cNvSpPr/>
            <p:nvPr/>
          </p:nvSpPr>
          <p:spPr bwMode="auto">
            <a:xfrm rot="10800000">
              <a:off x="7178689" y="2565627"/>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00" name="燕尾形 199"/>
            <p:cNvSpPr/>
            <p:nvPr/>
          </p:nvSpPr>
          <p:spPr bwMode="auto">
            <a:xfrm rot="10800000">
              <a:off x="7438036" y="2565627"/>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01" name="燕尾形 200"/>
            <p:cNvSpPr/>
            <p:nvPr/>
          </p:nvSpPr>
          <p:spPr bwMode="auto">
            <a:xfrm rot="10800000">
              <a:off x="7712746" y="2565627"/>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02" name="燕尾形 201"/>
            <p:cNvSpPr/>
            <p:nvPr/>
          </p:nvSpPr>
          <p:spPr bwMode="auto">
            <a:xfrm rot="10800000">
              <a:off x="7990018" y="2565627"/>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03" name="燕尾形 202"/>
            <p:cNvSpPr/>
            <p:nvPr/>
          </p:nvSpPr>
          <p:spPr bwMode="auto">
            <a:xfrm rot="10800000">
              <a:off x="8267090" y="2565627"/>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04" name="燕尾形 203"/>
            <p:cNvSpPr/>
            <p:nvPr/>
          </p:nvSpPr>
          <p:spPr bwMode="auto">
            <a:xfrm rot="10800000">
              <a:off x="6919749" y="2565627"/>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05" name="燕尾形 204"/>
            <p:cNvSpPr/>
            <p:nvPr/>
          </p:nvSpPr>
          <p:spPr bwMode="auto">
            <a:xfrm rot="10800000">
              <a:off x="6673828" y="2565627"/>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06" name="燕尾形 205"/>
            <p:cNvSpPr/>
            <p:nvPr/>
          </p:nvSpPr>
          <p:spPr bwMode="auto">
            <a:xfrm rot="10800000">
              <a:off x="6444208" y="2565627"/>
              <a:ext cx="261353" cy="209638"/>
            </a:xfrm>
            <a:prstGeom prst="chevron">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sp>
        <p:nvSpPr>
          <p:cNvPr id="215" name="圆角矩形 214"/>
          <p:cNvSpPr/>
          <p:nvPr/>
        </p:nvSpPr>
        <p:spPr bwMode="auto">
          <a:xfrm>
            <a:off x="2699792" y="834513"/>
            <a:ext cx="1488179" cy="290231"/>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charset="0"/>
                <a:ea typeface="黑体" pitchFamily="2" charset="-122"/>
              </a:rPr>
              <a:t>厂房静强度计算</a:t>
            </a:r>
          </a:p>
        </p:txBody>
      </p:sp>
      <p:grpSp>
        <p:nvGrpSpPr>
          <p:cNvPr id="263" name="组合 262"/>
          <p:cNvGrpSpPr/>
          <p:nvPr/>
        </p:nvGrpSpPr>
        <p:grpSpPr>
          <a:xfrm>
            <a:off x="4233590" y="1317714"/>
            <a:ext cx="3440771" cy="1140895"/>
            <a:chOff x="4233590" y="1317714"/>
            <a:chExt cx="3440771" cy="1140895"/>
          </a:xfrm>
        </p:grpSpPr>
        <p:grpSp>
          <p:nvGrpSpPr>
            <p:cNvPr id="261" name="组合 260"/>
            <p:cNvGrpSpPr/>
            <p:nvPr/>
          </p:nvGrpSpPr>
          <p:grpSpPr>
            <a:xfrm>
              <a:off x="4279243" y="1397641"/>
              <a:ext cx="3276301" cy="946757"/>
              <a:chOff x="4279243" y="1397641"/>
              <a:chExt cx="3276301" cy="946757"/>
            </a:xfrm>
          </p:grpSpPr>
          <p:sp>
            <p:nvSpPr>
              <p:cNvPr id="259" name="右箭头 258"/>
              <p:cNvSpPr/>
              <p:nvPr/>
            </p:nvSpPr>
            <p:spPr bwMode="auto">
              <a:xfrm>
                <a:off x="4279243" y="1751249"/>
                <a:ext cx="328866" cy="159885"/>
              </a:xfrm>
              <a:prstGeom prs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07" name="右箭头 206"/>
              <p:cNvSpPr/>
              <p:nvPr/>
            </p:nvSpPr>
            <p:spPr bwMode="auto">
              <a:xfrm>
                <a:off x="5890919" y="1573391"/>
                <a:ext cx="328866" cy="159885"/>
              </a:xfrm>
              <a:prstGeom prs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08" name="右箭头 207"/>
              <p:cNvSpPr/>
              <p:nvPr/>
            </p:nvSpPr>
            <p:spPr bwMode="auto">
              <a:xfrm>
                <a:off x="5881362" y="2049900"/>
                <a:ext cx="328866" cy="159885"/>
              </a:xfrm>
              <a:prstGeom prs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09" name="右箭头 208"/>
              <p:cNvSpPr/>
              <p:nvPr/>
            </p:nvSpPr>
            <p:spPr bwMode="auto">
              <a:xfrm>
                <a:off x="7226678" y="1397641"/>
                <a:ext cx="328866" cy="159885"/>
              </a:xfrm>
              <a:prstGeom prs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10" name="右箭头 209"/>
              <p:cNvSpPr/>
              <p:nvPr/>
            </p:nvSpPr>
            <p:spPr bwMode="auto">
              <a:xfrm>
                <a:off x="7226678" y="2184513"/>
                <a:ext cx="328866" cy="159885"/>
              </a:xfrm>
              <a:prstGeom prs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sp>
          <p:nvSpPr>
            <p:cNvPr id="262" name="矩形 261"/>
            <p:cNvSpPr/>
            <p:nvPr/>
          </p:nvSpPr>
          <p:spPr bwMode="auto">
            <a:xfrm>
              <a:off x="4233590" y="1935627"/>
              <a:ext cx="437737" cy="248886"/>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数据</a:t>
              </a:r>
            </a:p>
          </p:txBody>
        </p:sp>
        <p:sp>
          <p:nvSpPr>
            <p:cNvPr id="211" name="矩形 210"/>
            <p:cNvSpPr/>
            <p:nvPr/>
          </p:nvSpPr>
          <p:spPr bwMode="auto">
            <a:xfrm>
              <a:off x="5848171" y="1317714"/>
              <a:ext cx="437737" cy="248886"/>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数据</a:t>
              </a:r>
            </a:p>
          </p:txBody>
        </p:sp>
        <p:sp>
          <p:nvSpPr>
            <p:cNvPr id="212" name="矩形 211"/>
            <p:cNvSpPr/>
            <p:nvPr/>
          </p:nvSpPr>
          <p:spPr bwMode="auto">
            <a:xfrm>
              <a:off x="5823486" y="2209723"/>
              <a:ext cx="437737" cy="248886"/>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数据</a:t>
              </a:r>
            </a:p>
          </p:txBody>
        </p:sp>
        <p:sp>
          <p:nvSpPr>
            <p:cNvPr id="213" name="矩形 212"/>
            <p:cNvSpPr/>
            <p:nvPr/>
          </p:nvSpPr>
          <p:spPr bwMode="auto">
            <a:xfrm>
              <a:off x="7226678" y="1566600"/>
              <a:ext cx="437737" cy="248886"/>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数据</a:t>
              </a:r>
            </a:p>
          </p:txBody>
        </p:sp>
        <p:sp>
          <p:nvSpPr>
            <p:cNvPr id="217" name="矩形 216"/>
            <p:cNvSpPr/>
            <p:nvPr/>
          </p:nvSpPr>
          <p:spPr bwMode="auto">
            <a:xfrm>
              <a:off x="7236624" y="1957927"/>
              <a:ext cx="437737" cy="248886"/>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Arial" charset="0"/>
                  <a:ea typeface="黑体" pitchFamily="2" charset="-122"/>
                </a:rPr>
                <a:t>数据</a:t>
              </a:r>
            </a:p>
          </p:txBody>
        </p:sp>
      </p:grpSp>
      <p:sp>
        <p:nvSpPr>
          <p:cNvPr id="260" name="矩形 259"/>
          <p:cNvSpPr/>
          <p:nvPr/>
        </p:nvSpPr>
        <p:spPr bwMode="auto">
          <a:xfrm>
            <a:off x="2580642" y="2996952"/>
            <a:ext cx="6563358" cy="3451738"/>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218" name="组合 217"/>
          <p:cNvGrpSpPr/>
          <p:nvPr/>
        </p:nvGrpSpPr>
        <p:grpSpPr>
          <a:xfrm>
            <a:off x="2267744" y="1772816"/>
            <a:ext cx="6876255" cy="3960441"/>
            <a:chOff x="441128" y="2986589"/>
            <a:chExt cx="8019304" cy="2556481"/>
          </a:xfrm>
        </p:grpSpPr>
        <p:sp>
          <p:nvSpPr>
            <p:cNvPr id="219" name="矩形 218"/>
            <p:cNvSpPr/>
            <p:nvPr/>
          </p:nvSpPr>
          <p:spPr bwMode="auto">
            <a:xfrm>
              <a:off x="441128" y="3789039"/>
              <a:ext cx="8019304" cy="1754031"/>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20" name="矩形 219"/>
            <p:cNvSpPr/>
            <p:nvPr/>
          </p:nvSpPr>
          <p:spPr>
            <a:xfrm>
              <a:off x="868999" y="3861048"/>
              <a:ext cx="1186656" cy="2880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smtClean="0"/>
                <a:t>在</a:t>
              </a:r>
              <a:r>
                <a:rPr lang="en-US" altLang="zh-CN" sz="1000" smtClean="0"/>
                <a:t>MS</a:t>
              </a:r>
              <a:r>
                <a:rPr lang="zh-CN" altLang="en-US" sz="1000" smtClean="0"/>
                <a:t>中，模型的提取和简化工作</a:t>
              </a:r>
              <a:endParaRPr lang="en-US" altLang="zh-CN" sz="1000" smtClean="0"/>
            </a:p>
          </p:txBody>
        </p:sp>
        <p:sp>
          <p:nvSpPr>
            <p:cNvPr id="221" name="矩形 220"/>
            <p:cNvSpPr/>
            <p:nvPr/>
          </p:nvSpPr>
          <p:spPr>
            <a:xfrm>
              <a:off x="880252" y="4653136"/>
              <a:ext cx="1186656" cy="2880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smtClean="0"/>
                <a:t>使用</a:t>
              </a:r>
              <a:r>
                <a:rPr lang="en-US" altLang="zh-CN" sz="1000" smtClean="0"/>
                <a:t>ANSYS</a:t>
              </a:r>
              <a:r>
                <a:rPr lang="zh-CN" altLang="en-US" sz="1000" smtClean="0"/>
                <a:t>进行检查，修改操作</a:t>
              </a:r>
              <a:endParaRPr lang="en-US" altLang="zh-CN" sz="1000" smtClean="0"/>
            </a:p>
          </p:txBody>
        </p:sp>
        <p:sp>
          <p:nvSpPr>
            <p:cNvPr id="222" name="矩形 221"/>
            <p:cNvSpPr/>
            <p:nvPr/>
          </p:nvSpPr>
          <p:spPr>
            <a:xfrm>
              <a:off x="868999" y="4257092"/>
              <a:ext cx="1186656" cy="2880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smtClean="0"/>
                <a:t>输出几何模型及工程信息</a:t>
              </a:r>
              <a:endParaRPr lang="en-US" altLang="zh-CN" sz="1000" smtClean="0"/>
            </a:p>
          </p:txBody>
        </p:sp>
        <p:cxnSp>
          <p:nvCxnSpPr>
            <p:cNvPr id="223" name="曲线连接符 222"/>
            <p:cNvCxnSpPr>
              <a:stCxn id="180" idx="1"/>
              <a:endCxn id="220" idx="0"/>
            </p:cNvCxnSpPr>
            <p:nvPr/>
          </p:nvCxnSpPr>
          <p:spPr bwMode="auto">
            <a:xfrm rot="10800000" flipH="1" flipV="1">
              <a:off x="1448864" y="3064528"/>
              <a:ext cx="13463" cy="796519"/>
            </a:xfrm>
            <a:prstGeom prst="curvedConnector4">
              <a:avLst>
                <a:gd name="adj1" fmla="val -1980249"/>
                <a:gd name="adj2" fmla="val 62953"/>
              </a:avLst>
            </a:prstGeom>
            <a:solidFill>
              <a:schemeClr val="accent1"/>
            </a:solidFill>
            <a:ln w="9525" cap="flat" cmpd="sng" algn="ctr">
              <a:solidFill>
                <a:schemeClr val="tx1"/>
              </a:solidFill>
              <a:prstDash val="solid"/>
              <a:round/>
              <a:headEnd type="none" w="med" len="med"/>
              <a:tailEnd type="arrow"/>
            </a:ln>
            <a:effectLst/>
          </p:spPr>
        </p:cxnSp>
        <p:cxnSp>
          <p:nvCxnSpPr>
            <p:cNvPr id="224" name="直接箭头连接符 223"/>
            <p:cNvCxnSpPr>
              <a:stCxn id="220" idx="2"/>
              <a:endCxn id="222" idx="0"/>
            </p:cNvCxnSpPr>
            <p:nvPr/>
          </p:nvCxnSpPr>
          <p:spPr bwMode="auto">
            <a:xfrm>
              <a:off x="1462327" y="4149080"/>
              <a:ext cx="0" cy="10801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5" name="直接箭头连接符 224"/>
            <p:cNvCxnSpPr>
              <a:stCxn id="222" idx="2"/>
              <a:endCxn id="221" idx="0"/>
            </p:cNvCxnSpPr>
            <p:nvPr/>
          </p:nvCxnSpPr>
          <p:spPr bwMode="auto">
            <a:xfrm>
              <a:off x="1462327" y="4545124"/>
              <a:ext cx="11253" cy="10801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6" name="矩形 225"/>
            <p:cNvSpPr/>
            <p:nvPr/>
          </p:nvSpPr>
          <p:spPr>
            <a:xfrm>
              <a:off x="2334863" y="3861048"/>
              <a:ext cx="1186656" cy="2880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smtClean="0"/>
                <a:t>确认可分六面体部位及复杂部位</a:t>
              </a:r>
              <a:endParaRPr lang="en-US" altLang="zh-CN" sz="1000" smtClean="0"/>
            </a:p>
          </p:txBody>
        </p:sp>
        <p:sp>
          <p:nvSpPr>
            <p:cNvPr id="227" name="矩形 226"/>
            <p:cNvSpPr/>
            <p:nvPr/>
          </p:nvSpPr>
          <p:spPr>
            <a:xfrm>
              <a:off x="2346116" y="4653136"/>
              <a:ext cx="1186656" cy="2880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smtClean="0"/>
                <a:t>划分网格操作</a:t>
              </a:r>
              <a:endParaRPr lang="en-US" altLang="zh-CN" sz="1000" smtClean="0"/>
            </a:p>
          </p:txBody>
        </p:sp>
        <p:sp>
          <p:nvSpPr>
            <p:cNvPr id="228" name="矩形 227"/>
            <p:cNvSpPr/>
            <p:nvPr/>
          </p:nvSpPr>
          <p:spPr>
            <a:xfrm>
              <a:off x="2334863" y="4257092"/>
              <a:ext cx="1186656" cy="2880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smtClean="0"/>
                <a:t>设置网格尺寸、划分算法、控制</a:t>
              </a:r>
              <a:endParaRPr lang="en-US" altLang="zh-CN" sz="1000" smtClean="0"/>
            </a:p>
          </p:txBody>
        </p:sp>
        <p:cxnSp>
          <p:nvCxnSpPr>
            <p:cNvPr id="229" name="直接箭头连接符 228"/>
            <p:cNvCxnSpPr>
              <a:stCxn id="226" idx="2"/>
              <a:endCxn id="228" idx="0"/>
            </p:cNvCxnSpPr>
            <p:nvPr/>
          </p:nvCxnSpPr>
          <p:spPr bwMode="auto">
            <a:xfrm>
              <a:off x="2928191" y="4149080"/>
              <a:ext cx="0" cy="10801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0" name="直接箭头连接符 229"/>
            <p:cNvCxnSpPr>
              <a:stCxn id="228" idx="2"/>
              <a:endCxn id="227" idx="0"/>
            </p:cNvCxnSpPr>
            <p:nvPr/>
          </p:nvCxnSpPr>
          <p:spPr bwMode="auto">
            <a:xfrm>
              <a:off x="2928191" y="4545124"/>
              <a:ext cx="11253" cy="10801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31" name="矩形 230"/>
            <p:cNvSpPr/>
            <p:nvPr/>
          </p:nvSpPr>
          <p:spPr>
            <a:xfrm>
              <a:off x="2346116" y="5085184"/>
              <a:ext cx="1186656" cy="2880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smtClean="0"/>
                <a:t>根据质量表，检查质量，修改</a:t>
              </a:r>
              <a:endParaRPr lang="en-US" altLang="zh-CN" sz="1000" smtClean="0"/>
            </a:p>
          </p:txBody>
        </p:sp>
        <p:cxnSp>
          <p:nvCxnSpPr>
            <p:cNvPr id="232" name="直接箭头连接符 231"/>
            <p:cNvCxnSpPr>
              <a:stCxn id="227" idx="2"/>
              <a:endCxn id="231" idx="0"/>
            </p:cNvCxnSpPr>
            <p:nvPr/>
          </p:nvCxnSpPr>
          <p:spPr bwMode="auto">
            <a:xfrm>
              <a:off x="2939444" y="4941168"/>
              <a:ext cx="0" cy="14401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33" name="矩形 232"/>
            <p:cNvSpPr/>
            <p:nvPr/>
          </p:nvSpPr>
          <p:spPr>
            <a:xfrm>
              <a:off x="3835825" y="3861048"/>
              <a:ext cx="1186656" cy="2880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smtClean="0"/>
                <a:t>结构自重计算及附属设施加载</a:t>
              </a:r>
              <a:endParaRPr lang="en-US" altLang="zh-CN" sz="1000" smtClean="0"/>
            </a:p>
          </p:txBody>
        </p:sp>
        <p:sp>
          <p:nvSpPr>
            <p:cNvPr id="234" name="矩形 233"/>
            <p:cNvSpPr/>
            <p:nvPr/>
          </p:nvSpPr>
          <p:spPr>
            <a:xfrm>
              <a:off x="3835825" y="4257092"/>
              <a:ext cx="1186656" cy="2880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smtClean="0"/>
                <a:t>材料属性，刚度、阻尼、弹模输入</a:t>
              </a:r>
              <a:endParaRPr lang="en-US" altLang="zh-CN" sz="1000" smtClean="0"/>
            </a:p>
          </p:txBody>
        </p:sp>
        <p:sp>
          <p:nvSpPr>
            <p:cNvPr id="235" name="矩形 234"/>
            <p:cNvSpPr/>
            <p:nvPr/>
          </p:nvSpPr>
          <p:spPr>
            <a:xfrm>
              <a:off x="3835825" y="4666054"/>
              <a:ext cx="1186656" cy="2880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smtClean="0"/>
                <a:t>算法选取，提交后台计算</a:t>
              </a:r>
              <a:endParaRPr lang="en-US" altLang="zh-CN" sz="1000" smtClean="0"/>
            </a:p>
          </p:txBody>
        </p:sp>
        <p:sp>
          <p:nvSpPr>
            <p:cNvPr id="236" name="矩形 235"/>
            <p:cNvSpPr/>
            <p:nvPr/>
          </p:nvSpPr>
          <p:spPr>
            <a:xfrm>
              <a:off x="3835825" y="5085184"/>
              <a:ext cx="1186656" cy="2880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smtClean="0"/>
                <a:t>过程输出监控，调整，结果审查</a:t>
              </a:r>
              <a:endParaRPr lang="en-US" altLang="zh-CN" sz="1000" smtClean="0"/>
            </a:p>
          </p:txBody>
        </p:sp>
        <p:sp>
          <p:nvSpPr>
            <p:cNvPr id="237" name="矩形 236"/>
            <p:cNvSpPr/>
            <p:nvPr/>
          </p:nvSpPr>
          <p:spPr>
            <a:xfrm>
              <a:off x="5327485" y="3861048"/>
              <a:ext cx="1186656" cy="2880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smtClean="0"/>
                <a:t>导入模态计算结果</a:t>
              </a:r>
              <a:endParaRPr lang="en-US" altLang="zh-CN" sz="1000" smtClean="0"/>
            </a:p>
          </p:txBody>
        </p:sp>
        <p:cxnSp>
          <p:nvCxnSpPr>
            <p:cNvPr id="238" name="曲线连接符 237"/>
            <p:cNvCxnSpPr>
              <a:stCxn id="177" idx="2"/>
              <a:endCxn id="237" idx="0"/>
            </p:cNvCxnSpPr>
            <p:nvPr/>
          </p:nvCxnSpPr>
          <p:spPr bwMode="auto">
            <a:xfrm rot="16200000" flipH="1">
              <a:off x="5636522" y="3576758"/>
              <a:ext cx="346146" cy="222434"/>
            </a:xfrm>
            <a:prstGeom prst="curvedConnector3">
              <a:avLst/>
            </a:prstGeom>
            <a:solidFill>
              <a:schemeClr val="accent1"/>
            </a:solidFill>
            <a:ln w="9525" cap="flat" cmpd="sng" algn="ctr">
              <a:solidFill>
                <a:schemeClr val="tx1"/>
              </a:solidFill>
              <a:prstDash val="solid"/>
              <a:round/>
              <a:headEnd type="none" w="med" len="med"/>
              <a:tailEnd type="arrow"/>
            </a:ln>
            <a:effectLst/>
          </p:spPr>
        </p:cxnSp>
        <p:sp>
          <p:nvSpPr>
            <p:cNvPr id="239" name="矩形 238"/>
            <p:cNvSpPr/>
            <p:nvPr/>
          </p:nvSpPr>
          <p:spPr>
            <a:xfrm>
              <a:off x="5327485" y="4257092"/>
              <a:ext cx="1186656" cy="2880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smtClean="0"/>
                <a:t>正弦激励输入</a:t>
              </a:r>
              <a:endParaRPr lang="en-US" altLang="zh-CN" sz="1000" smtClean="0"/>
            </a:p>
          </p:txBody>
        </p:sp>
        <p:sp>
          <p:nvSpPr>
            <p:cNvPr id="240" name="矩形 239"/>
            <p:cNvSpPr/>
            <p:nvPr/>
          </p:nvSpPr>
          <p:spPr>
            <a:xfrm>
              <a:off x="5327485" y="4653136"/>
              <a:ext cx="1186656" cy="2880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smtClean="0"/>
                <a:t>算法选取，提交后台计算</a:t>
              </a:r>
              <a:endParaRPr lang="en-US" altLang="zh-CN" sz="1000" smtClean="0"/>
            </a:p>
          </p:txBody>
        </p:sp>
        <p:sp>
          <p:nvSpPr>
            <p:cNvPr id="241" name="矩形 240"/>
            <p:cNvSpPr/>
            <p:nvPr/>
          </p:nvSpPr>
          <p:spPr>
            <a:xfrm>
              <a:off x="5347058" y="5085184"/>
              <a:ext cx="1186656" cy="2880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smtClean="0"/>
                <a:t>过程输出监控，调整，结果审查</a:t>
              </a:r>
              <a:endParaRPr lang="en-US" altLang="zh-CN" sz="1000" smtClean="0"/>
            </a:p>
          </p:txBody>
        </p:sp>
        <p:sp>
          <p:nvSpPr>
            <p:cNvPr id="242" name="矩形 241"/>
            <p:cNvSpPr/>
            <p:nvPr/>
          </p:nvSpPr>
          <p:spPr>
            <a:xfrm>
              <a:off x="6784909" y="4059070"/>
              <a:ext cx="1186656" cy="2880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smtClean="0"/>
                <a:t>检查计算正确性</a:t>
              </a:r>
              <a:endParaRPr lang="en-US" altLang="zh-CN" sz="1000" smtClean="0"/>
            </a:p>
          </p:txBody>
        </p:sp>
        <p:cxnSp>
          <p:nvCxnSpPr>
            <p:cNvPr id="243" name="曲线连接符 242"/>
            <p:cNvCxnSpPr>
              <a:stCxn id="178" idx="2"/>
              <a:endCxn id="242" idx="0"/>
            </p:cNvCxnSpPr>
            <p:nvPr/>
          </p:nvCxnSpPr>
          <p:spPr bwMode="auto">
            <a:xfrm rot="16200000" flipH="1">
              <a:off x="6984488" y="3665321"/>
              <a:ext cx="703523" cy="83976"/>
            </a:xfrm>
            <a:prstGeom prst="curvedConnector3">
              <a:avLst/>
            </a:prstGeom>
            <a:solidFill>
              <a:schemeClr val="accent1"/>
            </a:solidFill>
            <a:ln w="9525" cap="flat" cmpd="sng" algn="ctr">
              <a:solidFill>
                <a:schemeClr val="tx1"/>
              </a:solidFill>
              <a:prstDash val="solid"/>
              <a:round/>
              <a:headEnd type="none" w="med" len="med"/>
              <a:tailEnd type="arrow"/>
            </a:ln>
            <a:effectLst/>
          </p:spPr>
        </p:cxnSp>
        <p:sp>
          <p:nvSpPr>
            <p:cNvPr id="244" name="矩形 243"/>
            <p:cNvSpPr/>
            <p:nvPr/>
          </p:nvSpPr>
          <p:spPr>
            <a:xfrm>
              <a:off x="6784909" y="4455114"/>
              <a:ext cx="1186656" cy="2880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smtClean="0"/>
                <a:t>输出频谱图形，确认共振点</a:t>
              </a:r>
              <a:endParaRPr lang="en-US" altLang="zh-CN" sz="1000" smtClean="0"/>
            </a:p>
          </p:txBody>
        </p:sp>
        <p:sp>
          <p:nvSpPr>
            <p:cNvPr id="245" name="矩形 244"/>
            <p:cNvSpPr/>
            <p:nvPr/>
          </p:nvSpPr>
          <p:spPr>
            <a:xfrm>
              <a:off x="6784909" y="4869160"/>
              <a:ext cx="1186656" cy="50405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zh-CN" altLang="en-US" sz="1000" smtClean="0"/>
                <a:t>输出共振时最大响应：总位移、应力、安全系数</a:t>
              </a:r>
              <a:endParaRPr lang="en-US" altLang="zh-CN" sz="1000" smtClean="0"/>
            </a:p>
          </p:txBody>
        </p:sp>
        <p:cxnSp>
          <p:nvCxnSpPr>
            <p:cNvPr id="246" name="直接箭头连接符 245"/>
            <p:cNvCxnSpPr>
              <a:stCxn id="233" idx="2"/>
              <a:endCxn id="234" idx="0"/>
            </p:cNvCxnSpPr>
            <p:nvPr/>
          </p:nvCxnSpPr>
          <p:spPr bwMode="auto">
            <a:xfrm>
              <a:off x="4429153" y="4149080"/>
              <a:ext cx="0" cy="10801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7" name="直接箭头连接符 246"/>
            <p:cNvCxnSpPr>
              <a:stCxn id="234" idx="2"/>
              <a:endCxn id="235" idx="0"/>
            </p:cNvCxnSpPr>
            <p:nvPr/>
          </p:nvCxnSpPr>
          <p:spPr bwMode="auto">
            <a:xfrm>
              <a:off x="4429153" y="4545124"/>
              <a:ext cx="0" cy="12093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8" name="直接箭头连接符 247"/>
            <p:cNvCxnSpPr>
              <a:stCxn id="235" idx="2"/>
              <a:endCxn id="236" idx="0"/>
            </p:cNvCxnSpPr>
            <p:nvPr/>
          </p:nvCxnSpPr>
          <p:spPr bwMode="auto">
            <a:xfrm>
              <a:off x="4429153" y="4954086"/>
              <a:ext cx="0" cy="13109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9" name="直接箭头连接符 248"/>
            <p:cNvCxnSpPr>
              <a:stCxn id="237" idx="2"/>
              <a:endCxn id="239" idx="0"/>
            </p:cNvCxnSpPr>
            <p:nvPr/>
          </p:nvCxnSpPr>
          <p:spPr bwMode="auto">
            <a:xfrm>
              <a:off x="5920813" y="4149080"/>
              <a:ext cx="0" cy="10801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0" name="直接箭头连接符 249"/>
            <p:cNvCxnSpPr>
              <a:stCxn id="239" idx="2"/>
              <a:endCxn id="240" idx="0"/>
            </p:cNvCxnSpPr>
            <p:nvPr/>
          </p:nvCxnSpPr>
          <p:spPr bwMode="auto">
            <a:xfrm>
              <a:off x="5920813" y="4545124"/>
              <a:ext cx="0" cy="10801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1" name="直接箭头连接符 250"/>
            <p:cNvCxnSpPr>
              <a:stCxn id="240" idx="2"/>
              <a:endCxn id="241" idx="0"/>
            </p:cNvCxnSpPr>
            <p:nvPr/>
          </p:nvCxnSpPr>
          <p:spPr bwMode="auto">
            <a:xfrm>
              <a:off x="5920813" y="4941168"/>
              <a:ext cx="19573" cy="14401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2" name="直接箭头连接符 251"/>
            <p:cNvCxnSpPr>
              <a:stCxn id="242" idx="2"/>
              <a:endCxn id="244" idx="0"/>
            </p:cNvCxnSpPr>
            <p:nvPr/>
          </p:nvCxnSpPr>
          <p:spPr bwMode="auto">
            <a:xfrm>
              <a:off x="7378237" y="4347102"/>
              <a:ext cx="0" cy="10801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3" name="直接箭头连接符 252"/>
            <p:cNvCxnSpPr>
              <a:stCxn id="244" idx="2"/>
              <a:endCxn id="245" idx="0"/>
            </p:cNvCxnSpPr>
            <p:nvPr/>
          </p:nvCxnSpPr>
          <p:spPr bwMode="auto">
            <a:xfrm>
              <a:off x="7378237" y="4743146"/>
              <a:ext cx="0" cy="12601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4" name="曲线连接符 253"/>
            <p:cNvCxnSpPr>
              <a:stCxn id="188" idx="2"/>
              <a:endCxn id="226" idx="0"/>
            </p:cNvCxnSpPr>
            <p:nvPr/>
          </p:nvCxnSpPr>
          <p:spPr bwMode="auto">
            <a:xfrm rot="5400000">
              <a:off x="3159493" y="3072643"/>
              <a:ext cx="557104" cy="1019707"/>
            </a:xfrm>
            <a:prstGeom prst="curvedConnector3">
              <a:avLst/>
            </a:prstGeom>
            <a:solidFill>
              <a:schemeClr val="accent1"/>
            </a:solidFill>
            <a:ln w="9525" cap="flat" cmpd="sng" algn="ctr">
              <a:solidFill>
                <a:schemeClr val="tx1"/>
              </a:solidFill>
              <a:prstDash val="solid"/>
              <a:round/>
              <a:headEnd type="none" w="med" len="med"/>
              <a:tailEnd type="arrow"/>
            </a:ln>
            <a:effectLst/>
          </p:spPr>
        </p:cxnSp>
        <p:cxnSp>
          <p:nvCxnSpPr>
            <p:cNvPr id="255" name="曲线连接符 254"/>
            <p:cNvCxnSpPr>
              <a:stCxn id="179" idx="2"/>
            </p:cNvCxnSpPr>
            <p:nvPr/>
          </p:nvCxnSpPr>
          <p:spPr bwMode="auto">
            <a:xfrm rot="5400000">
              <a:off x="4555171" y="2673474"/>
              <a:ext cx="802450" cy="1428680"/>
            </a:xfrm>
            <a:prstGeom prst="curvedConnector3">
              <a:avLst/>
            </a:prstGeom>
            <a:solidFill>
              <a:schemeClr val="accent1"/>
            </a:solidFill>
            <a:ln w="9525" cap="flat" cmpd="sng" algn="ctr">
              <a:solidFill>
                <a:schemeClr val="tx1"/>
              </a:solidFill>
              <a:prstDash val="solid"/>
              <a:round/>
              <a:headEnd type="none" w="med" len="med"/>
              <a:tailEnd type="arrow"/>
            </a:ln>
            <a:effectLst/>
          </p:spPr>
        </p:cxnSp>
      </p:grpSp>
      <p:sp>
        <p:nvSpPr>
          <p:cNvPr id="2" name="圆角矩形 1"/>
          <p:cNvSpPr/>
          <p:nvPr/>
        </p:nvSpPr>
        <p:spPr bwMode="auto">
          <a:xfrm>
            <a:off x="251520" y="764704"/>
            <a:ext cx="792088" cy="5814546"/>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vert"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sz="2400" smtClean="0">
                <a:latin typeface="Arial" charset="0"/>
                <a:ea typeface="黑体" pitchFamily="2" charset="-122"/>
              </a:rPr>
              <a:t>	Microstaion+projectwise</a:t>
            </a:r>
            <a:endParaRPr kumimoji="0" lang="zh-CN" altLang="en-US" sz="2400" b="0" i="0" u="none" strike="noStrike" cap="none" normalizeH="0" baseline="0" smtClean="0">
              <a:ln>
                <a:noFill/>
              </a:ln>
              <a:solidFill>
                <a:schemeClr val="tx1"/>
              </a:solidFill>
              <a:effectLst/>
              <a:latin typeface="Arial" charset="0"/>
              <a:ea typeface="黑体" pitchFamily="2" charset="-122"/>
            </a:endParaRPr>
          </a:p>
        </p:txBody>
      </p:sp>
      <p:sp>
        <p:nvSpPr>
          <p:cNvPr id="256" name="圆角矩形 255"/>
          <p:cNvSpPr/>
          <p:nvPr/>
        </p:nvSpPr>
        <p:spPr bwMode="auto">
          <a:xfrm>
            <a:off x="1331640" y="833438"/>
            <a:ext cx="1248407" cy="5569376"/>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eaVert"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黑体" pitchFamily="2" charset="-122"/>
              </a:rPr>
              <a:t>	</a:t>
            </a:r>
            <a:r>
              <a:rPr kumimoji="0" lang="zh-CN" altLang="en-US" sz="1800" b="0" i="0" u="none" strike="noStrike" cap="none" normalizeH="0" baseline="0" smtClean="0">
                <a:ln>
                  <a:noFill/>
                </a:ln>
                <a:solidFill>
                  <a:schemeClr val="tx1"/>
                </a:solidFill>
                <a:effectLst/>
                <a:latin typeface="Arial" charset="0"/>
                <a:ea typeface="黑体" pitchFamily="2" charset="-122"/>
              </a:rPr>
              <a:t>统一前后处理环境</a:t>
            </a:r>
            <a:endParaRPr kumimoji="0" lang="en-US" altLang="zh-CN" sz="1800" b="0" i="0" u="none" strike="noStrike" cap="none" normalizeH="0" baseline="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a:latin typeface="Arial" charset="0"/>
                <a:ea typeface="黑体" pitchFamily="2" charset="-122"/>
              </a:rPr>
              <a:t>	</a:t>
            </a:r>
            <a:r>
              <a:rPr lang="zh-CN" altLang="en-US" smtClean="0">
                <a:latin typeface="Arial" charset="0"/>
                <a:ea typeface="黑体" pitchFamily="2" charset="-122"/>
              </a:rPr>
              <a:t>单一数据源</a:t>
            </a: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57" name="矩形 256"/>
          <p:cNvSpPr/>
          <p:nvPr/>
        </p:nvSpPr>
        <p:spPr bwMode="auto">
          <a:xfrm>
            <a:off x="1043608" y="909819"/>
            <a:ext cx="331927" cy="5497641"/>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eaVert"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smtClean="0">
                <a:latin typeface="Arial" charset="0"/>
                <a:ea typeface="黑体" pitchFamily="2" charset="-122"/>
              </a:rPr>
              <a:t>设计 </a:t>
            </a:r>
            <a:r>
              <a:rPr lang="en-US" altLang="zh-CN" smtClean="0">
                <a:latin typeface="Arial" charset="0"/>
                <a:ea typeface="黑体" pitchFamily="2" charset="-122"/>
              </a:rPr>
              <a:t>——</a:t>
            </a:r>
            <a:r>
              <a:rPr lang="zh-CN" altLang="en-US" smtClean="0">
                <a:latin typeface="Arial" charset="0"/>
                <a:ea typeface="黑体" pitchFamily="2" charset="-122"/>
              </a:rPr>
              <a:t>计算数据信息接口</a:t>
            </a: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pic>
        <p:nvPicPr>
          <p:cNvPr id="173"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1520" y="5108677"/>
            <a:ext cx="648072" cy="768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19159" y="3723465"/>
            <a:ext cx="1161483" cy="728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58" name="组合 257"/>
          <p:cNvGrpSpPr/>
          <p:nvPr/>
        </p:nvGrpSpPr>
        <p:grpSpPr>
          <a:xfrm>
            <a:off x="899592" y="1357805"/>
            <a:ext cx="648072" cy="5060542"/>
            <a:chOff x="899592" y="1357805"/>
            <a:chExt cx="648072" cy="5060542"/>
          </a:xfrm>
        </p:grpSpPr>
        <p:sp>
          <p:nvSpPr>
            <p:cNvPr id="181" name="左右箭头 180"/>
            <p:cNvSpPr/>
            <p:nvPr/>
          </p:nvSpPr>
          <p:spPr bwMode="auto">
            <a:xfrm>
              <a:off x="899592" y="1357805"/>
              <a:ext cx="648072" cy="364643"/>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82" name="左右箭头 181"/>
            <p:cNvSpPr/>
            <p:nvPr/>
          </p:nvSpPr>
          <p:spPr bwMode="auto">
            <a:xfrm>
              <a:off x="899592" y="3614260"/>
              <a:ext cx="648072" cy="364643"/>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83" name="左右箭头 182"/>
            <p:cNvSpPr/>
            <p:nvPr/>
          </p:nvSpPr>
          <p:spPr bwMode="auto">
            <a:xfrm>
              <a:off x="899592" y="4313341"/>
              <a:ext cx="648072" cy="364643"/>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84" name="左右箭头 183"/>
            <p:cNvSpPr/>
            <p:nvPr/>
          </p:nvSpPr>
          <p:spPr bwMode="auto">
            <a:xfrm>
              <a:off x="899592" y="6053704"/>
              <a:ext cx="648072" cy="364643"/>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85" name="左右箭头 184"/>
            <p:cNvSpPr/>
            <p:nvPr/>
          </p:nvSpPr>
          <p:spPr bwMode="auto">
            <a:xfrm>
              <a:off x="899592" y="4759945"/>
              <a:ext cx="648072" cy="364643"/>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86" name="左右箭头 185"/>
            <p:cNvSpPr/>
            <p:nvPr/>
          </p:nvSpPr>
          <p:spPr bwMode="auto">
            <a:xfrm>
              <a:off x="899592" y="5212379"/>
              <a:ext cx="648072" cy="364643"/>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87" name="左右箭头 186"/>
            <p:cNvSpPr/>
            <p:nvPr/>
          </p:nvSpPr>
          <p:spPr bwMode="auto">
            <a:xfrm>
              <a:off x="899592" y="5644427"/>
              <a:ext cx="648072" cy="364643"/>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sp>
        <p:nvSpPr>
          <p:cNvPr id="54" name="六边形 53"/>
          <p:cNvSpPr/>
          <p:nvPr/>
        </p:nvSpPr>
        <p:spPr bwMode="auto">
          <a:xfrm>
            <a:off x="1576429" y="3100474"/>
            <a:ext cx="517641" cy="346528"/>
          </a:xfrm>
          <a:prstGeom prst="hexagon">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r>
              <a:rPr lang="en-US" altLang="zh-CN">
                <a:solidFill>
                  <a:schemeClr val="tx1"/>
                </a:solidFill>
                <a:latin typeface="Arial" charset="0"/>
                <a:ea typeface="黑体" pitchFamily="2" charset="-122"/>
              </a:rPr>
              <a:t>2</a:t>
            </a:r>
            <a:endParaRPr lang="zh-CN" altLang="en-US">
              <a:solidFill>
                <a:schemeClr val="tx1"/>
              </a:solidFill>
              <a:latin typeface="Arial" charset="0"/>
              <a:ea typeface="黑体" pitchFamily="2" charset="-122"/>
            </a:endParaRPr>
          </a:p>
        </p:txBody>
      </p:sp>
      <p:sp>
        <p:nvSpPr>
          <p:cNvPr id="288" name="六边形 287"/>
          <p:cNvSpPr/>
          <p:nvPr/>
        </p:nvSpPr>
        <p:spPr bwMode="auto">
          <a:xfrm>
            <a:off x="950750" y="612590"/>
            <a:ext cx="517641" cy="346528"/>
          </a:xfrm>
          <a:prstGeom prst="hexagon">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黑体" pitchFamily="2" charset="-122"/>
              </a:rPr>
              <a:t>1</a:t>
            </a: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89" name="六边形 288"/>
          <p:cNvSpPr/>
          <p:nvPr/>
        </p:nvSpPr>
        <p:spPr bwMode="auto">
          <a:xfrm>
            <a:off x="3402969" y="2244738"/>
            <a:ext cx="517641" cy="346528"/>
          </a:xfrm>
          <a:prstGeom prst="hexagon">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黑体" pitchFamily="2" charset="-122"/>
              </a:rPr>
              <a:t>3</a:t>
            </a: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90" name="六边形 289"/>
          <p:cNvSpPr/>
          <p:nvPr/>
        </p:nvSpPr>
        <p:spPr bwMode="auto">
          <a:xfrm>
            <a:off x="3064076" y="4911839"/>
            <a:ext cx="517641" cy="346528"/>
          </a:xfrm>
          <a:prstGeom prst="hexagon">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黑体" pitchFamily="2" charset="-122"/>
              </a:rPr>
              <a:t>4</a:t>
            </a: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48" name="矩形标注 47"/>
          <p:cNvSpPr/>
          <p:nvPr/>
        </p:nvSpPr>
        <p:spPr bwMode="auto">
          <a:xfrm>
            <a:off x="1576429" y="1107821"/>
            <a:ext cx="1614795" cy="535497"/>
          </a:xfrm>
          <a:prstGeom prst="wedgeRectCallout">
            <a:avLst>
              <a:gd name="adj1" fmla="val -54090"/>
              <a:gd name="adj2" fmla="val -108257"/>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a:latin typeface="Arial" charset="0"/>
                <a:ea typeface="黑体" pitchFamily="2" charset="-122"/>
              </a:rPr>
              <a:t>数据接口</a:t>
            </a:r>
          </a:p>
        </p:txBody>
      </p:sp>
      <p:sp>
        <p:nvSpPr>
          <p:cNvPr id="291" name="矩形标注 290"/>
          <p:cNvSpPr/>
          <p:nvPr/>
        </p:nvSpPr>
        <p:spPr bwMode="auto">
          <a:xfrm>
            <a:off x="3970946" y="2734605"/>
            <a:ext cx="1614795" cy="535497"/>
          </a:xfrm>
          <a:prstGeom prst="wedgeRectCallout">
            <a:avLst>
              <a:gd name="adj1" fmla="val -54090"/>
              <a:gd name="adj2" fmla="val -108257"/>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a:latin typeface="Arial" charset="0"/>
                <a:ea typeface="黑体" pitchFamily="2" charset="-122"/>
              </a:rPr>
              <a:t>软件整合</a:t>
            </a:r>
            <a:endParaRPr lang="en-US" altLang="zh-CN">
              <a:latin typeface="Arial" charset="0"/>
              <a:ea typeface="黑体" pitchFamily="2" charset="-122"/>
            </a:endParaRPr>
          </a:p>
          <a:p>
            <a:r>
              <a:rPr lang="zh-CN" altLang="en-US">
                <a:latin typeface="Arial" charset="0"/>
                <a:ea typeface="黑体" pitchFamily="2" charset="-122"/>
              </a:rPr>
              <a:t>数据接口</a:t>
            </a:r>
          </a:p>
        </p:txBody>
      </p:sp>
      <p:sp>
        <p:nvSpPr>
          <p:cNvPr id="292" name="矩形标注 291"/>
          <p:cNvSpPr/>
          <p:nvPr/>
        </p:nvSpPr>
        <p:spPr bwMode="auto">
          <a:xfrm>
            <a:off x="1928382" y="3745436"/>
            <a:ext cx="1614795" cy="535497"/>
          </a:xfrm>
          <a:prstGeom prst="wedgeRectCallout">
            <a:avLst>
              <a:gd name="adj1" fmla="val -54090"/>
              <a:gd name="adj2" fmla="val -108257"/>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a:latin typeface="Arial" charset="0"/>
                <a:ea typeface="黑体" pitchFamily="2" charset="-122"/>
              </a:rPr>
              <a:t>单一数据源</a:t>
            </a:r>
            <a:endParaRPr lang="en-US" altLang="zh-CN">
              <a:latin typeface="Arial" charset="0"/>
              <a:ea typeface="黑体" pitchFamily="2" charset="-122"/>
            </a:endParaRPr>
          </a:p>
          <a:p>
            <a:r>
              <a:rPr lang="zh-CN" altLang="en-US">
                <a:latin typeface="Arial" charset="0"/>
                <a:ea typeface="黑体" pitchFamily="2" charset="-122"/>
              </a:rPr>
              <a:t>统一前后处理</a:t>
            </a:r>
          </a:p>
        </p:txBody>
      </p:sp>
      <p:sp>
        <p:nvSpPr>
          <p:cNvPr id="293" name="矩形标注 292"/>
          <p:cNvSpPr/>
          <p:nvPr/>
        </p:nvSpPr>
        <p:spPr bwMode="auto">
          <a:xfrm>
            <a:off x="3516139" y="5559000"/>
            <a:ext cx="2269688" cy="535497"/>
          </a:xfrm>
          <a:prstGeom prst="wedgeRectCallout">
            <a:avLst>
              <a:gd name="adj1" fmla="val -54090"/>
              <a:gd name="adj2" fmla="val -108257"/>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charset="0"/>
                <a:ea typeface="黑体" pitchFamily="2" charset="-122"/>
              </a:rPr>
              <a:t>重复操作模板化</a:t>
            </a:r>
            <a:endParaRPr kumimoji="0" lang="en-US" altLang="zh-CN" sz="18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lang="zh-CN" altLang="en-US" dirty="0" smtClean="0">
                <a:latin typeface="Arial" charset="0"/>
                <a:ea typeface="黑体" pitchFamily="2" charset="-122"/>
              </a:rPr>
              <a:t>常用数据模型库</a:t>
            </a:r>
            <a:endParaRPr kumimoji="0" lang="zh-CN" altLang="en-US" sz="1800" b="0" i="0" u="none" strike="noStrike" cap="none" normalizeH="0" baseline="0" dirty="0" smtClean="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367224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88" grpId="0" animBg="1"/>
      <p:bldP spid="289" grpId="0" animBg="1"/>
      <p:bldP spid="290" grpId="0" animBg="1"/>
      <p:bldP spid="48" grpId="0" animBg="1"/>
      <p:bldP spid="291" grpId="0" animBg="1"/>
      <p:bldP spid="292" grpId="0" animBg="1"/>
      <p:bldP spid="29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496" y="116632"/>
            <a:ext cx="8229600" cy="581453"/>
          </a:xfrm>
        </p:spPr>
        <p:txBody>
          <a:bodyPr/>
          <a:lstStyle/>
          <a:p>
            <a:r>
              <a:rPr lang="zh-CN" altLang="en-US" dirty="0"/>
              <a:t>水电</a:t>
            </a:r>
            <a:r>
              <a:rPr lang="zh-CN" altLang="en-US" dirty="0" smtClean="0"/>
              <a:t>厂房结构静强度的设计</a:t>
            </a:r>
            <a:r>
              <a:rPr lang="en-US" altLang="zh-CN" dirty="0" smtClean="0"/>
              <a:t>-</a:t>
            </a:r>
            <a:r>
              <a:rPr lang="zh-CN" altLang="en-US" dirty="0" smtClean="0"/>
              <a:t>计算过程示例</a:t>
            </a:r>
            <a:endParaRPr lang="zh-CN" alt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83" y="738434"/>
            <a:ext cx="3897699" cy="1956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bwMode="auto">
          <a:xfrm>
            <a:off x="5940152" y="692696"/>
            <a:ext cx="2952328" cy="386310"/>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algn="l" defTabSz="914400" rtl="0" eaLnBrk="1" fontAlgn="base" latinLnBrk="0" hangingPunct="1">
              <a:lnSpc>
                <a:spcPct val="100000"/>
              </a:lnSpc>
              <a:spcBef>
                <a:spcPct val="0"/>
              </a:spcBef>
              <a:spcAft>
                <a:spcPct val="0"/>
              </a:spcAft>
              <a:buClrTx/>
              <a:buSzTx/>
              <a:tabLst/>
            </a:pPr>
            <a:r>
              <a:rPr lang="en-US" altLang="zh-CN" sz="1400" smtClean="0">
                <a:latin typeface="Arial" charset="0"/>
                <a:ea typeface="黑体" pitchFamily="2" charset="-122"/>
              </a:rPr>
              <a:t>1</a:t>
            </a:r>
            <a:r>
              <a:rPr lang="zh-CN" altLang="en-US" sz="1400" smtClean="0">
                <a:latin typeface="Arial" charset="0"/>
                <a:ea typeface="黑体" pitchFamily="2" charset="-122"/>
              </a:rPr>
              <a:t>协同计算任务</a:t>
            </a:r>
            <a:endParaRPr kumimoji="0" lang="zh-CN" altLang="en-US" sz="1400" b="0" i="0" u="none" strike="noStrike" cap="none" normalizeH="0" baseline="0" smtClean="0">
              <a:ln>
                <a:noFill/>
              </a:ln>
              <a:solidFill>
                <a:schemeClr val="tx1"/>
              </a:solidFill>
              <a:effectLst/>
              <a:latin typeface="Arial" charset="0"/>
              <a:ea typeface="黑体" pitchFamily="2" charset="-122"/>
            </a:endParaRPr>
          </a:p>
        </p:txBody>
      </p:sp>
      <p:sp>
        <p:nvSpPr>
          <p:cNvPr id="39" name="圆角矩形 38"/>
          <p:cNvSpPr/>
          <p:nvPr/>
        </p:nvSpPr>
        <p:spPr bwMode="auto">
          <a:xfrm>
            <a:off x="5940152" y="1150474"/>
            <a:ext cx="2952328" cy="386310"/>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algn="l" defTabSz="914400" rtl="0" eaLnBrk="1" fontAlgn="base" latinLnBrk="0" hangingPunct="1">
              <a:lnSpc>
                <a:spcPct val="100000"/>
              </a:lnSpc>
              <a:spcBef>
                <a:spcPct val="0"/>
              </a:spcBef>
              <a:spcAft>
                <a:spcPct val="0"/>
              </a:spcAft>
              <a:buClrTx/>
              <a:buSzTx/>
              <a:tabLst/>
            </a:pPr>
            <a:r>
              <a:rPr kumimoji="0" lang="en-US" altLang="zh-CN" sz="1400" b="0" i="0" u="none" strike="noStrike" cap="none" normalizeH="0" baseline="0" smtClean="0">
                <a:ln>
                  <a:noFill/>
                </a:ln>
                <a:solidFill>
                  <a:schemeClr val="tx1"/>
                </a:solidFill>
                <a:effectLst/>
                <a:latin typeface="Arial" charset="0"/>
                <a:ea typeface="黑体" pitchFamily="2" charset="-122"/>
              </a:rPr>
              <a:t>2</a:t>
            </a:r>
            <a:r>
              <a:rPr kumimoji="0" lang="zh-CN" altLang="en-US" sz="1400" b="0" i="0" u="none" strike="noStrike" cap="none" normalizeH="0" baseline="0" smtClean="0">
                <a:ln>
                  <a:noFill/>
                </a:ln>
                <a:solidFill>
                  <a:schemeClr val="tx1"/>
                </a:solidFill>
                <a:effectLst/>
                <a:latin typeface="Arial" charset="0"/>
                <a:ea typeface="黑体" pitchFamily="2" charset="-122"/>
              </a:rPr>
              <a:t>提资，三维模型整理</a:t>
            </a:r>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263822"/>
            <a:ext cx="3632201"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p:cNvGrpSpPr/>
          <p:nvPr/>
        </p:nvGrpSpPr>
        <p:grpSpPr>
          <a:xfrm>
            <a:off x="611560" y="1582522"/>
            <a:ext cx="4320480" cy="2273588"/>
            <a:chOff x="4519028" y="2783017"/>
            <a:chExt cx="2941654" cy="1341076"/>
          </a:xfrm>
        </p:grpSpPr>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9028" y="2837625"/>
              <a:ext cx="1998747" cy="119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7"/>
            <p:cNvGrpSpPr/>
            <p:nvPr/>
          </p:nvGrpSpPr>
          <p:grpSpPr>
            <a:xfrm>
              <a:off x="6517775" y="2783017"/>
              <a:ext cx="942907" cy="1341076"/>
              <a:chOff x="3649276" y="5217223"/>
              <a:chExt cx="1539792" cy="2217095"/>
            </a:xfrm>
          </p:grpSpPr>
          <p:pic>
            <p:nvPicPr>
              <p:cNvPr id="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04943" y="5217223"/>
                <a:ext cx="1484125" cy="1078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49276" y="6355387"/>
                <a:ext cx="1539791" cy="1078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40" name="圆角矩形 39"/>
          <p:cNvSpPr/>
          <p:nvPr/>
        </p:nvSpPr>
        <p:spPr bwMode="auto">
          <a:xfrm>
            <a:off x="5940152" y="1628800"/>
            <a:ext cx="2952328" cy="386310"/>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algn="l" defTabSz="914400" rtl="0" eaLnBrk="1" fontAlgn="base" latinLnBrk="0" hangingPunct="1">
              <a:lnSpc>
                <a:spcPct val="100000"/>
              </a:lnSpc>
              <a:spcBef>
                <a:spcPct val="0"/>
              </a:spcBef>
              <a:spcAft>
                <a:spcPct val="0"/>
              </a:spcAft>
              <a:buClrTx/>
              <a:buSzTx/>
              <a:tabLst/>
            </a:pPr>
            <a:r>
              <a:rPr lang="en-US" altLang="zh-CN" sz="1400" smtClean="0">
                <a:latin typeface="Arial" charset="0"/>
                <a:ea typeface="黑体" pitchFamily="2" charset="-122"/>
              </a:rPr>
              <a:t>3</a:t>
            </a:r>
            <a:r>
              <a:rPr lang="zh-CN" altLang="en-US" sz="1400" smtClean="0">
                <a:latin typeface="Arial" charset="0"/>
                <a:ea typeface="黑体" pitchFamily="2" charset="-122"/>
              </a:rPr>
              <a:t>启动计算平台并设置，计算过程</a:t>
            </a:r>
            <a:endParaRPr lang="en-US" altLang="zh-CN" sz="1400" smtClean="0">
              <a:latin typeface="Arial" charset="0"/>
              <a:ea typeface="黑体" pitchFamily="2" charset="-122"/>
            </a:endParaRPr>
          </a:p>
          <a:p>
            <a:pPr marR="0" algn="l" defTabSz="914400" rtl="0" eaLnBrk="1" fontAlgn="base" latinLnBrk="0" hangingPunct="1">
              <a:lnSpc>
                <a:spcPct val="100000"/>
              </a:lnSpc>
              <a:spcBef>
                <a:spcPct val="0"/>
              </a:spcBef>
              <a:spcAft>
                <a:spcPct val="0"/>
              </a:spcAft>
              <a:buClrTx/>
              <a:buSzTx/>
              <a:tabLst/>
            </a:pPr>
            <a:r>
              <a:rPr lang="zh-CN" altLang="en-US" sz="1400" smtClean="0">
                <a:latin typeface="Arial" charset="0"/>
                <a:ea typeface="黑体" pitchFamily="2" charset="-122"/>
              </a:rPr>
              <a:t>自动创建，数据文件结构自动配置</a:t>
            </a:r>
            <a:endParaRPr kumimoji="0" lang="zh-CN" altLang="en-US" sz="1400" b="0" i="0" u="none" strike="noStrike" cap="none" normalizeH="0" baseline="0" smtClean="0">
              <a:ln>
                <a:noFill/>
              </a:ln>
              <a:solidFill>
                <a:schemeClr val="tx1"/>
              </a:solidFill>
              <a:effectLst/>
              <a:latin typeface="Arial" charset="0"/>
              <a:ea typeface="黑体" pitchFamily="2" charset="-122"/>
            </a:endParaRPr>
          </a:p>
        </p:txBody>
      </p:sp>
      <p:pic>
        <p:nvPicPr>
          <p:cNvPr id="1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7584" y="2060848"/>
            <a:ext cx="4523104" cy="2726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1044163" y="2415950"/>
            <a:ext cx="4524482" cy="2952328"/>
            <a:chOff x="1775710" y="2348880"/>
            <a:chExt cx="4674312" cy="3168352"/>
          </a:xfrm>
        </p:grpSpPr>
        <p:pic>
          <p:nvPicPr>
            <p:cNvPr id="6147"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91071" y="2348880"/>
              <a:ext cx="4658951"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5710" y="4551533"/>
              <a:ext cx="4674312" cy="965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148"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87625" y="2846642"/>
            <a:ext cx="4541740" cy="2737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组合 11"/>
          <p:cNvGrpSpPr/>
          <p:nvPr/>
        </p:nvGrpSpPr>
        <p:grpSpPr>
          <a:xfrm>
            <a:off x="1254025" y="3122022"/>
            <a:ext cx="5163032" cy="2750312"/>
            <a:chOff x="2424336" y="3054952"/>
            <a:chExt cx="6550800" cy="2750312"/>
          </a:xfrm>
        </p:grpSpPr>
        <p:pic>
          <p:nvPicPr>
            <p:cNvPr id="6149"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24336" y="3076408"/>
              <a:ext cx="4527135" cy="2728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图片 19"/>
            <p:cNvPicPr/>
            <p:nvPr/>
          </p:nvPicPr>
          <p:blipFill>
            <a:blip r:embed="rId12"/>
            <a:srcRect/>
            <a:stretch>
              <a:fillRect/>
            </a:stretch>
          </p:blipFill>
          <p:spPr bwMode="auto">
            <a:xfrm>
              <a:off x="6974937" y="3054952"/>
              <a:ext cx="666733" cy="2462280"/>
            </a:xfrm>
            <a:prstGeom prst="rect">
              <a:avLst/>
            </a:prstGeom>
            <a:noFill/>
            <a:ln w="9525">
              <a:noFill/>
              <a:miter lim="800000"/>
              <a:headEnd/>
              <a:tailEnd/>
            </a:ln>
          </p:spPr>
        </p:pic>
        <p:pic>
          <p:nvPicPr>
            <p:cNvPr id="21" name="图片 20"/>
            <p:cNvPicPr/>
            <p:nvPr/>
          </p:nvPicPr>
          <p:blipFill>
            <a:blip r:embed="rId13"/>
            <a:srcRect/>
            <a:stretch>
              <a:fillRect/>
            </a:stretch>
          </p:blipFill>
          <p:spPr bwMode="auto">
            <a:xfrm>
              <a:off x="7641670" y="3054952"/>
              <a:ext cx="666733" cy="2462280"/>
            </a:xfrm>
            <a:prstGeom prst="rect">
              <a:avLst/>
            </a:prstGeom>
            <a:noFill/>
            <a:ln w="9525">
              <a:noFill/>
              <a:miter lim="800000"/>
              <a:headEnd/>
              <a:tailEnd/>
            </a:ln>
          </p:spPr>
        </p:pic>
        <p:pic>
          <p:nvPicPr>
            <p:cNvPr id="22" name="图片 21"/>
            <p:cNvPicPr/>
            <p:nvPr/>
          </p:nvPicPr>
          <p:blipFill>
            <a:blip r:embed="rId14"/>
            <a:srcRect/>
            <a:stretch>
              <a:fillRect/>
            </a:stretch>
          </p:blipFill>
          <p:spPr bwMode="auto">
            <a:xfrm>
              <a:off x="8308403" y="3054952"/>
              <a:ext cx="666733" cy="2462280"/>
            </a:xfrm>
            <a:prstGeom prst="rect">
              <a:avLst/>
            </a:prstGeom>
            <a:noFill/>
            <a:ln w="9525">
              <a:noFill/>
              <a:miter lim="800000"/>
              <a:headEnd/>
              <a:tailEnd/>
            </a:ln>
          </p:spPr>
        </p:pic>
      </p:grpSp>
      <p:pic>
        <p:nvPicPr>
          <p:cNvPr id="6151" name="Picture 7" descr="model2"/>
          <p:cNvPicPr>
            <a:picLocks noChangeAspect="1" noChangeArrowheads="1"/>
          </p:cNvPicPr>
          <p:nvPr/>
        </p:nvPicPr>
        <p:blipFill>
          <a:blip r:embed="rId15">
            <a:extLst>
              <a:ext uri="{28A0092B-C50C-407E-A947-70E740481C1C}">
                <a14:useLocalDpi xmlns:a14="http://schemas.microsoft.com/office/drawing/2010/main" val="0"/>
              </a:ext>
            </a:extLst>
          </a:blip>
          <a:srcRect b="12329"/>
          <a:stretch>
            <a:fillRect/>
          </a:stretch>
        </p:blipFill>
        <p:spPr bwMode="auto">
          <a:xfrm>
            <a:off x="1231192" y="3385599"/>
            <a:ext cx="4082357" cy="2652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圆角矩形 40"/>
          <p:cNvSpPr/>
          <p:nvPr/>
        </p:nvSpPr>
        <p:spPr bwMode="auto">
          <a:xfrm>
            <a:off x="5940152" y="2060848"/>
            <a:ext cx="2952328" cy="386310"/>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algn="l" defTabSz="914400" rtl="0" eaLnBrk="1" fontAlgn="base" latinLnBrk="0" hangingPunct="1">
              <a:lnSpc>
                <a:spcPct val="100000"/>
              </a:lnSpc>
              <a:spcBef>
                <a:spcPct val="0"/>
              </a:spcBef>
              <a:spcAft>
                <a:spcPct val="0"/>
              </a:spcAft>
              <a:buClrTx/>
              <a:buSzTx/>
              <a:tabLst/>
            </a:pPr>
            <a:r>
              <a:rPr kumimoji="0" lang="en-US" altLang="zh-CN" sz="1400" b="0" i="0" u="none" strike="noStrike" cap="none" normalizeH="0" baseline="0" smtClean="0">
                <a:ln>
                  <a:noFill/>
                </a:ln>
                <a:solidFill>
                  <a:schemeClr val="tx1"/>
                </a:solidFill>
                <a:effectLst/>
                <a:latin typeface="Arial" charset="0"/>
                <a:ea typeface="黑体" pitchFamily="2" charset="-122"/>
              </a:rPr>
              <a:t>4</a:t>
            </a:r>
            <a:r>
              <a:rPr kumimoji="0" lang="zh-CN" altLang="en-US" sz="1400" b="0" i="0" u="none" strike="noStrike" cap="none" normalizeH="0" baseline="0" smtClean="0">
                <a:ln>
                  <a:noFill/>
                </a:ln>
                <a:solidFill>
                  <a:schemeClr val="tx1"/>
                </a:solidFill>
                <a:effectLst/>
                <a:latin typeface="Arial" charset="0"/>
                <a:ea typeface="黑体" pitchFamily="2" charset="-122"/>
              </a:rPr>
              <a:t>过程</a:t>
            </a:r>
            <a:r>
              <a:rPr kumimoji="0" lang="en-US" altLang="zh-CN" sz="1400" b="0" i="0" u="none" strike="noStrike" cap="none" normalizeH="0" baseline="0" smtClean="0">
                <a:ln>
                  <a:noFill/>
                </a:ln>
                <a:solidFill>
                  <a:schemeClr val="tx1"/>
                </a:solidFill>
                <a:effectLst/>
                <a:latin typeface="Arial" charset="0"/>
                <a:ea typeface="黑体" pitchFamily="2" charset="-122"/>
              </a:rPr>
              <a:t>1</a:t>
            </a:r>
            <a:r>
              <a:rPr kumimoji="0" lang="zh-CN" altLang="en-US" sz="1400" b="0" i="0" u="none" strike="noStrike" cap="none" normalizeH="0" baseline="0" smtClean="0">
                <a:ln>
                  <a:noFill/>
                </a:ln>
                <a:solidFill>
                  <a:schemeClr val="tx1"/>
                </a:solidFill>
                <a:effectLst/>
                <a:latin typeface="Arial" charset="0"/>
                <a:ea typeface="黑体" pitchFamily="2" charset="-122"/>
              </a:rPr>
              <a:t>，计算模型处理（操作模板）</a:t>
            </a:r>
          </a:p>
        </p:txBody>
      </p:sp>
      <p:sp>
        <p:nvSpPr>
          <p:cNvPr id="42" name="圆角矩形 41"/>
          <p:cNvSpPr/>
          <p:nvPr/>
        </p:nvSpPr>
        <p:spPr bwMode="auto">
          <a:xfrm>
            <a:off x="5940152" y="2495789"/>
            <a:ext cx="2952328" cy="386310"/>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algn="l" defTabSz="914400" rtl="0" eaLnBrk="1" fontAlgn="base" latinLnBrk="0" hangingPunct="1">
              <a:lnSpc>
                <a:spcPct val="100000"/>
              </a:lnSpc>
              <a:spcBef>
                <a:spcPct val="0"/>
              </a:spcBef>
              <a:spcAft>
                <a:spcPct val="0"/>
              </a:spcAft>
              <a:buClrTx/>
              <a:buSzTx/>
              <a:tabLst/>
            </a:pPr>
            <a:r>
              <a:rPr kumimoji="0" lang="en-US" altLang="zh-CN" sz="1400" b="0" i="0" u="none" strike="noStrike" cap="none" normalizeH="0" baseline="0" smtClean="0">
                <a:ln>
                  <a:noFill/>
                </a:ln>
                <a:solidFill>
                  <a:schemeClr val="tx1"/>
                </a:solidFill>
                <a:effectLst/>
                <a:latin typeface="Arial" charset="0"/>
                <a:ea typeface="黑体" pitchFamily="2" charset="-122"/>
              </a:rPr>
              <a:t>5</a:t>
            </a:r>
            <a:r>
              <a:rPr kumimoji="0" lang="zh-CN" altLang="en-US" sz="1400" b="0" i="0" u="none" strike="noStrike" cap="none" normalizeH="0" baseline="0" smtClean="0">
                <a:ln>
                  <a:noFill/>
                </a:ln>
                <a:solidFill>
                  <a:schemeClr val="tx1"/>
                </a:solidFill>
                <a:effectLst/>
                <a:latin typeface="Arial" charset="0"/>
                <a:ea typeface="黑体" pitchFamily="2" charset="-122"/>
              </a:rPr>
              <a:t>过程</a:t>
            </a:r>
            <a:r>
              <a:rPr kumimoji="0" lang="en-US" altLang="zh-CN" sz="1400" b="0" i="0" u="none" strike="noStrike" cap="none" normalizeH="0" baseline="0" smtClean="0">
                <a:ln>
                  <a:noFill/>
                </a:ln>
                <a:solidFill>
                  <a:schemeClr val="tx1"/>
                </a:solidFill>
                <a:effectLst/>
                <a:latin typeface="Arial" charset="0"/>
                <a:ea typeface="黑体" pitchFamily="2" charset="-122"/>
              </a:rPr>
              <a:t>2</a:t>
            </a:r>
            <a:r>
              <a:rPr kumimoji="0" lang="zh-CN" altLang="en-US" sz="1400" b="0" i="0" u="none" strike="noStrike" cap="none" normalizeH="0" baseline="0" smtClean="0">
                <a:ln>
                  <a:noFill/>
                </a:ln>
                <a:solidFill>
                  <a:schemeClr val="tx1"/>
                </a:solidFill>
                <a:effectLst/>
                <a:latin typeface="Arial" charset="0"/>
                <a:ea typeface="黑体" pitchFamily="2" charset="-122"/>
              </a:rPr>
              <a:t>，网格建模（操作模板）</a:t>
            </a:r>
          </a:p>
        </p:txBody>
      </p:sp>
      <p:sp>
        <p:nvSpPr>
          <p:cNvPr id="43" name="圆角矩形 42"/>
          <p:cNvSpPr/>
          <p:nvPr/>
        </p:nvSpPr>
        <p:spPr bwMode="auto">
          <a:xfrm>
            <a:off x="5940152" y="2950323"/>
            <a:ext cx="2952328" cy="386310"/>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algn="l" defTabSz="914400" rtl="0" eaLnBrk="1" fontAlgn="base" latinLnBrk="0" hangingPunct="1">
              <a:lnSpc>
                <a:spcPct val="100000"/>
              </a:lnSpc>
              <a:spcBef>
                <a:spcPct val="0"/>
              </a:spcBef>
              <a:spcAft>
                <a:spcPct val="0"/>
              </a:spcAft>
              <a:buClrTx/>
              <a:buSzTx/>
              <a:tabLst/>
            </a:pPr>
            <a:r>
              <a:rPr kumimoji="0" lang="en-US" altLang="zh-CN" sz="1400" b="0" i="0" u="none" strike="noStrike" cap="none" normalizeH="0" baseline="0" smtClean="0">
                <a:ln>
                  <a:noFill/>
                </a:ln>
                <a:solidFill>
                  <a:schemeClr val="tx1"/>
                </a:solidFill>
                <a:effectLst/>
                <a:latin typeface="Arial" charset="0"/>
                <a:ea typeface="黑体" pitchFamily="2" charset="-122"/>
              </a:rPr>
              <a:t>6</a:t>
            </a:r>
            <a:r>
              <a:rPr kumimoji="0" lang="zh-CN" altLang="en-US" sz="1400" b="0" i="0" u="none" strike="noStrike" cap="none" normalizeH="0" baseline="0" smtClean="0">
                <a:ln>
                  <a:noFill/>
                </a:ln>
                <a:solidFill>
                  <a:schemeClr val="tx1"/>
                </a:solidFill>
                <a:effectLst/>
                <a:latin typeface="Arial" charset="0"/>
                <a:ea typeface="黑体" pitchFamily="2" charset="-122"/>
              </a:rPr>
              <a:t>过程</a:t>
            </a:r>
            <a:r>
              <a:rPr kumimoji="0" lang="en-US" altLang="zh-CN" sz="1400" b="0" i="0" u="none" strike="noStrike" cap="none" normalizeH="0" baseline="0" smtClean="0">
                <a:ln>
                  <a:noFill/>
                </a:ln>
                <a:solidFill>
                  <a:schemeClr val="tx1"/>
                </a:solidFill>
                <a:effectLst/>
                <a:latin typeface="Arial" charset="0"/>
                <a:ea typeface="黑体" pitchFamily="2" charset="-122"/>
              </a:rPr>
              <a:t>3</a:t>
            </a:r>
            <a:r>
              <a:rPr kumimoji="0" lang="zh-CN" altLang="en-US" sz="1400" b="0" i="0" u="none" strike="noStrike" cap="none" normalizeH="0" baseline="0" smtClean="0">
                <a:ln>
                  <a:noFill/>
                </a:ln>
                <a:solidFill>
                  <a:schemeClr val="tx1"/>
                </a:solidFill>
                <a:effectLst/>
                <a:latin typeface="Arial" charset="0"/>
                <a:ea typeface="黑体" pitchFamily="2" charset="-122"/>
              </a:rPr>
              <a:t>，</a:t>
            </a:r>
            <a:r>
              <a:rPr lang="zh-CN" altLang="en-US" sz="1400" smtClean="0">
                <a:latin typeface="Arial" charset="0"/>
                <a:ea typeface="黑体" pitchFamily="2" charset="-122"/>
              </a:rPr>
              <a:t>标准网格转换输出（定制</a:t>
            </a:r>
            <a:endParaRPr lang="en-US" altLang="zh-CN" sz="1400" smtClean="0">
              <a:latin typeface="Arial" charset="0"/>
              <a:ea typeface="黑体" pitchFamily="2" charset="-122"/>
            </a:endParaRPr>
          </a:p>
          <a:p>
            <a:pPr marR="0" algn="l" defTabSz="914400" rtl="0" eaLnBrk="1" fontAlgn="base" latinLnBrk="0" hangingPunct="1">
              <a:lnSpc>
                <a:spcPct val="100000"/>
              </a:lnSpc>
              <a:spcBef>
                <a:spcPct val="0"/>
              </a:spcBef>
              <a:spcAft>
                <a:spcPct val="0"/>
              </a:spcAft>
              <a:buClrTx/>
              <a:buSzTx/>
              <a:tabLst/>
            </a:pPr>
            <a:r>
              <a:rPr lang="zh-CN" altLang="en-US" sz="1400" smtClean="0">
                <a:latin typeface="Arial" charset="0"/>
                <a:ea typeface="黑体" pitchFamily="2" charset="-122"/>
              </a:rPr>
              <a:t>针对各专业软件数据接口）</a:t>
            </a:r>
            <a:endParaRPr kumimoji="0" lang="zh-CN" altLang="en-US" sz="1400" b="0" i="0" u="none" strike="noStrike" cap="none" normalizeH="0" baseline="0" smtClean="0">
              <a:ln>
                <a:noFill/>
              </a:ln>
              <a:solidFill>
                <a:schemeClr val="tx1"/>
              </a:solidFill>
              <a:effectLst/>
              <a:latin typeface="Arial" charset="0"/>
              <a:ea typeface="黑体" pitchFamily="2" charset="-122"/>
            </a:endParaRPr>
          </a:p>
        </p:txBody>
      </p:sp>
      <p:sp>
        <p:nvSpPr>
          <p:cNvPr id="44" name="圆角矩形 43"/>
          <p:cNvSpPr/>
          <p:nvPr/>
        </p:nvSpPr>
        <p:spPr bwMode="auto">
          <a:xfrm>
            <a:off x="5940152" y="3424061"/>
            <a:ext cx="2952328" cy="714289"/>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algn="l" defTabSz="914400" rtl="0" eaLnBrk="1" fontAlgn="base" latinLnBrk="0" hangingPunct="1">
              <a:lnSpc>
                <a:spcPct val="100000"/>
              </a:lnSpc>
              <a:spcBef>
                <a:spcPct val="0"/>
              </a:spcBef>
              <a:spcAft>
                <a:spcPct val="0"/>
              </a:spcAft>
              <a:buClrTx/>
              <a:buSzTx/>
              <a:tabLst/>
            </a:pPr>
            <a:r>
              <a:rPr kumimoji="0" lang="en-US" altLang="zh-CN" sz="1400" b="0" i="0" u="none" strike="noStrike" cap="none" normalizeH="0" baseline="0" smtClean="0">
                <a:ln>
                  <a:noFill/>
                </a:ln>
                <a:solidFill>
                  <a:schemeClr val="tx1"/>
                </a:solidFill>
                <a:effectLst/>
                <a:latin typeface="Arial" charset="0"/>
                <a:ea typeface="黑体" pitchFamily="2" charset="-122"/>
              </a:rPr>
              <a:t>7</a:t>
            </a:r>
            <a:r>
              <a:rPr kumimoji="0" lang="zh-CN" altLang="en-US" sz="1400" b="0" i="0" u="none" strike="noStrike" cap="none" normalizeH="0" baseline="0" smtClean="0">
                <a:ln>
                  <a:noFill/>
                </a:ln>
                <a:solidFill>
                  <a:schemeClr val="tx1"/>
                </a:solidFill>
                <a:effectLst/>
                <a:latin typeface="Arial" charset="0"/>
                <a:ea typeface="黑体" pitchFamily="2" charset="-122"/>
              </a:rPr>
              <a:t>过程</a:t>
            </a:r>
            <a:r>
              <a:rPr kumimoji="0" lang="en-US" altLang="zh-CN" sz="1400" b="0" i="0" u="none" strike="noStrike" cap="none" normalizeH="0" baseline="0" smtClean="0">
                <a:ln>
                  <a:noFill/>
                </a:ln>
                <a:solidFill>
                  <a:schemeClr val="tx1"/>
                </a:solidFill>
                <a:effectLst/>
                <a:latin typeface="Arial" charset="0"/>
                <a:ea typeface="黑体" pitchFamily="2" charset="-122"/>
              </a:rPr>
              <a:t>4</a:t>
            </a:r>
            <a:r>
              <a:rPr kumimoji="0" lang="zh-CN" altLang="en-US" sz="1400" b="0" i="0" u="none" strike="noStrike" cap="none" normalizeH="0" baseline="0" smtClean="0">
                <a:ln>
                  <a:noFill/>
                </a:ln>
                <a:solidFill>
                  <a:schemeClr val="tx1"/>
                </a:solidFill>
                <a:effectLst/>
                <a:latin typeface="Arial" charset="0"/>
                <a:ea typeface="黑体" pitchFamily="2" charset="-122"/>
              </a:rPr>
              <a:t>，</a:t>
            </a:r>
            <a:r>
              <a:rPr lang="zh-CN" altLang="en-US" sz="1400" smtClean="0">
                <a:latin typeface="Arial" charset="0"/>
                <a:ea typeface="黑体" pitchFamily="2" charset="-122"/>
              </a:rPr>
              <a:t>工况设置与计算（静强度</a:t>
            </a:r>
            <a:endParaRPr lang="en-US" altLang="zh-CN" sz="1400" smtClean="0">
              <a:latin typeface="Arial" charset="0"/>
              <a:ea typeface="黑体" pitchFamily="2" charset="-122"/>
            </a:endParaRPr>
          </a:p>
          <a:p>
            <a:pPr marR="0" algn="l" defTabSz="914400" rtl="0" eaLnBrk="1" fontAlgn="base" latinLnBrk="0" hangingPunct="1">
              <a:lnSpc>
                <a:spcPct val="100000"/>
              </a:lnSpc>
              <a:spcBef>
                <a:spcPct val="0"/>
              </a:spcBef>
              <a:spcAft>
                <a:spcPct val="0"/>
              </a:spcAft>
              <a:buClrTx/>
              <a:buSzTx/>
              <a:tabLst/>
            </a:pPr>
            <a:r>
              <a:rPr lang="zh-CN" altLang="en-US" sz="1400" smtClean="0">
                <a:latin typeface="Arial" charset="0"/>
                <a:ea typeface="黑体" pitchFamily="2" charset="-122"/>
              </a:rPr>
              <a:t>、抗震各工况计算模板、属性赋值</a:t>
            </a:r>
            <a:endParaRPr lang="en-US" altLang="zh-CN" sz="1400" smtClean="0">
              <a:latin typeface="Arial" charset="0"/>
              <a:ea typeface="黑体" pitchFamily="2" charset="-122"/>
            </a:endParaRPr>
          </a:p>
          <a:p>
            <a:pPr marR="0" algn="l" defTabSz="914400" rtl="0" eaLnBrk="1" fontAlgn="base" latinLnBrk="0" hangingPunct="1">
              <a:lnSpc>
                <a:spcPct val="100000"/>
              </a:lnSpc>
              <a:spcBef>
                <a:spcPct val="0"/>
              </a:spcBef>
              <a:spcAft>
                <a:spcPct val="0"/>
              </a:spcAft>
              <a:buClrTx/>
              <a:buSzTx/>
              <a:tabLst/>
            </a:pPr>
            <a:r>
              <a:rPr lang="zh-CN" altLang="en-US" sz="1400" smtClean="0">
                <a:latin typeface="Arial" charset="0"/>
                <a:ea typeface="黑体" pitchFamily="2" charset="-122"/>
              </a:rPr>
              <a:t>模板、荷载计算后台程序）</a:t>
            </a:r>
            <a:endParaRPr kumimoji="0" lang="zh-CN" altLang="en-US" sz="1400" b="0" i="0" u="none" strike="noStrike" cap="none" normalizeH="0" baseline="0" smtClean="0">
              <a:ln>
                <a:noFill/>
              </a:ln>
              <a:solidFill>
                <a:schemeClr val="tx1"/>
              </a:solidFill>
              <a:effectLst/>
              <a:latin typeface="Arial" charset="0"/>
              <a:ea typeface="黑体" pitchFamily="2" charset="-122"/>
            </a:endParaRPr>
          </a:p>
        </p:txBody>
      </p:sp>
      <p:sp>
        <p:nvSpPr>
          <p:cNvPr id="45" name="圆角矩形 44"/>
          <p:cNvSpPr/>
          <p:nvPr/>
        </p:nvSpPr>
        <p:spPr bwMode="auto">
          <a:xfrm>
            <a:off x="5944696" y="4689712"/>
            <a:ext cx="2952328" cy="467480"/>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algn="l" defTabSz="914400" rtl="0" eaLnBrk="1" fontAlgn="base" latinLnBrk="0" hangingPunct="1">
              <a:lnSpc>
                <a:spcPct val="100000"/>
              </a:lnSpc>
              <a:spcBef>
                <a:spcPct val="0"/>
              </a:spcBef>
              <a:spcAft>
                <a:spcPct val="0"/>
              </a:spcAft>
              <a:buClrTx/>
              <a:buSzTx/>
              <a:tabLst/>
            </a:pPr>
            <a:r>
              <a:rPr kumimoji="0" lang="en-US" altLang="zh-CN" sz="1400" b="0" i="0" u="none" strike="noStrike" cap="none" normalizeH="0" baseline="0" smtClean="0">
                <a:ln>
                  <a:noFill/>
                </a:ln>
                <a:solidFill>
                  <a:schemeClr val="tx1"/>
                </a:solidFill>
                <a:effectLst/>
                <a:latin typeface="Arial" charset="0"/>
                <a:ea typeface="黑体" pitchFamily="2" charset="-122"/>
              </a:rPr>
              <a:t>9</a:t>
            </a:r>
            <a:r>
              <a:rPr kumimoji="0" lang="zh-CN" altLang="en-US" sz="1400" b="0" i="0" u="none" strike="noStrike" cap="none" normalizeH="0" baseline="0" smtClean="0">
                <a:ln>
                  <a:noFill/>
                </a:ln>
                <a:solidFill>
                  <a:schemeClr val="tx1"/>
                </a:solidFill>
                <a:effectLst/>
                <a:latin typeface="Arial" charset="0"/>
                <a:ea typeface="黑体" pitchFamily="2" charset="-122"/>
              </a:rPr>
              <a:t>过程</a:t>
            </a:r>
            <a:r>
              <a:rPr kumimoji="0" lang="en-US" altLang="zh-CN" sz="1400" b="0" i="0" u="none" strike="noStrike" cap="none" normalizeH="0" baseline="0" smtClean="0">
                <a:ln>
                  <a:noFill/>
                </a:ln>
                <a:solidFill>
                  <a:schemeClr val="tx1"/>
                </a:solidFill>
                <a:effectLst/>
                <a:latin typeface="Arial" charset="0"/>
                <a:ea typeface="黑体" pitchFamily="2" charset="-122"/>
              </a:rPr>
              <a:t>6</a:t>
            </a:r>
            <a:r>
              <a:rPr kumimoji="0" lang="zh-CN" altLang="en-US" sz="1400" b="0" i="0" u="none" strike="noStrike" cap="none" normalizeH="0" baseline="0" smtClean="0">
                <a:ln>
                  <a:noFill/>
                </a:ln>
                <a:solidFill>
                  <a:schemeClr val="tx1"/>
                </a:solidFill>
                <a:effectLst/>
                <a:latin typeface="Arial" charset="0"/>
                <a:ea typeface="黑体" pitchFamily="2" charset="-122"/>
              </a:rPr>
              <a:t>，工况组合，结果数据处理</a:t>
            </a:r>
            <a:endParaRPr kumimoji="0" lang="en-US" altLang="zh-CN" sz="1400" b="0" i="0" u="none" strike="noStrike" cap="none" normalizeH="0" baseline="0" smtClean="0">
              <a:ln>
                <a:noFill/>
              </a:ln>
              <a:solidFill>
                <a:schemeClr val="tx1"/>
              </a:solidFill>
              <a:effectLst/>
              <a:latin typeface="Arial" charset="0"/>
              <a:ea typeface="黑体" pitchFamily="2" charset="-122"/>
            </a:endParaRPr>
          </a:p>
          <a:p>
            <a:pPr marR="0" algn="l" defTabSz="914400" rtl="0" eaLnBrk="1" fontAlgn="base" latinLnBrk="0" hangingPunct="1">
              <a:lnSpc>
                <a:spcPct val="100000"/>
              </a:lnSpc>
              <a:spcBef>
                <a:spcPct val="0"/>
              </a:spcBef>
              <a:spcAft>
                <a:spcPct val="0"/>
              </a:spcAft>
              <a:buClrTx/>
              <a:buSzTx/>
              <a:tabLst/>
            </a:pPr>
            <a:r>
              <a:rPr kumimoji="0" lang="zh-CN" altLang="en-US" sz="1400" b="0" i="0" u="none" strike="noStrike" cap="none" normalizeH="0" baseline="0" smtClean="0">
                <a:ln>
                  <a:noFill/>
                </a:ln>
                <a:solidFill>
                  <a:schemeClr val="tx1"/>
                </a:solidFill>
                <a:effectLst/>
                <a:latin typeface="Arial" charset="0"/>
                <a:ea typeface="黑体" pitchFamily="2" charset="-122"/>
              </a:rPr>
              <a:t>（各类基于规范的数据快速处理模板）</a:t>
            </a:r>
          </a:p>
        </p:txBody>
      </p:sp>
      <p:sp>
        <p:nvSpPr>
          <p:cNvPr id="46" name="圆角矩形 45"/>
          <p:cNvSpPr/>
          <p:nvPr/>
        </p:nvSpPr>
        <p:spPr bwMode="auto">
          <a:xfrm>
            <a:off x="5940152" y="4175940"/>
            <a:ext cx="2952328" cy="477196"/>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algn="l" defTabSz="914400" rtl="0" eaLnBrk="1" fontAlgn="base" latinLnBrk="0" hangingPunct="1">
              <a:lnSpc>
                <a:spcPct val="100000"/>
              </a:lnSpc>
              <a:spcBef>
                <a:spcPct val="0"/>
              </a:spcBef>
              <a:spcAft>
                <a:spcPct val="0"/>
              </a:spcAft>
              <a:buClrTx/>
              <a:buSzTx/>
              <a:tabLst/>
            </a:pPr>
            <a:r>
              <a:rPr kumimoji="0" lang="en-US" altLang="zh-CN" sz="1400" b="0" i="0" u="none" strike="noStrike" cap="none" normalizeH="0" baseline="0" smtClean="0">
                <a:ln>
                  <a:noFill/>
                </a:ln>
                <a:solidFill>
                  <a:schemeClr val="tx1"/>
                </a:solidFill>
                <a:effectLst/>
                <a:latin typeface="Arial" charset="0"/>
                <a:ea typeface="黑体" pitchFamily="2" charset="-122"/>
              </a:rPr>
              <a:t>8</a:t>
            </a:r>
            <a:r>
              <a:rPr kumimoji="0" lang="zh-CN" altLang="en-US" sz="1400" b="0" i="0" u="none" strike="noStrike" cap="none" normalizeH="0" baseline="0" smtClean="0">
                <a:ln>
                  <a:noFill/>
                </a:ln>
                <a:solidFill>
                  <a:schemeClr val="tx1"/>
                </a:solidFill>
                <a:effectLst/>
                <a:latin typeface="Arial" charset="0"/>
                <a:ea typeface="黑体" pitchFamily="2" charset="-122"/>
              </a:rPr>
              <a:t>过程</a:t>
            </a:r>
            <a:r>
              <a:rPr kumimoji="0" lang="en-US" altLang="zh-CN" sz="1400" b="0" i="0" u="none" strike="noStrike" cap="none" normalizeH="0" baseline="0" smtClean="0">
                <a:ln>
                  <a:noFill/>
                </a:ln>
                <a:solidFill>
                  <a:schemeClr val="tx1"/>
                </a:solidFill>
                <a:effectLst/>
                <a:latin typeface="Arial" charset="0"/>
                <a:ea typeface="黑体" pitchFamily="2" charset="-122"/>
              </a:rPr>
              <a:t>5</a:t>
            </a:r>
            <a:r>
              <a:rPr kumimoji="0" lang="zh-CN" altLang="en-US" sz="1400" b="0" i="0" u="none" strike="noStrike" cap="none" normalizeH="0" baseline="0" smtClean="0">
                <a:ln>
                  <a:noFill/>
                </a:ln>
                <a:solidFill>
                  <a:schemeClr val="tx1"/>
                </a:solidFill>
                <a:effectLst/>
                <a:latin typeface="Arial" charset="0"/>
                <a:ea typeface="黑体" pitchFamily="2" charset="-122"/>
              </a:rPr>
              <a:t>，</a:t>
            </a:r>
            <a:r>
              <a:rPr lang="zh-CN" altLang="en-US" sz="1400" smtClean="0">
                <a:latin typeface="Arial" charset="0"/>
                <a:ea typeface="黑体" pitchFamily="2" charset="-122"/>
              </a:rPr>
              <a:t>可</a:t>
            </a:r>
            <a:r>
              <a:rPr lang="zh-CN" altLang="en-US" sz="1400">
                <a:latin typeface="Arial" charset="0"/>
                <a:ea typeface="黑体" pitchFamily="2" charset="-122"/>
              </a:rPr>
              <a:t>使用</a:t>
            </a:r>
            <a:r>
              <a:rPr lang="en-US" altLang="zh-CN" sz="1400" smtClean="0">
                <a:latin typeface="Arial" charset="0"/>
                <a:ea typeface="黑体" pitchFamily="2" charset="-122"/>
              </a:rPr>
              <a:t>ANSYS, Abaqus</a:t>
            </a:r>
          </a:p>
          <a:p>
            <a:pPr marR="0" algn="l" defTabSz="914400" rtl="0" eaLnBrk="1" fontAlgn="base" latinLnBrk="0" hangingPunct="1">
              <a:lnSpc>
                <a:spcPct val="100000"/>
              </a:lnSpc>
              <a:spcBef>
                <a:spcPct val="0"/>
              </a:spcBef>
              <a:spcAft>
                <a:spcPct val="0"/>
              </a:spcAft>
              <a:buClrTx/>
              <a:buSzTx/>
              <a:tabLst/>
            </a:pPr>
            <a:r>
              <a:rPr lang="zh-CN" altLang="en-US" sz="1400" smtClean="0">
                <a:latin typeface="Arial" charset="0"/>
                <a:ea typeface="黑体" pitchFamily="2" charset="-122"/>
              </a:rPr>
              <a:t>等完成计算求解（工具封装集成）</a:t>
            </a:r>
            <a:endParaRPr kumimoji="0" lang="zh-CN" altLang="en-US" sz="1400" b="0" i="0" u="none" strike="noStrike" cap="none" normalizeH="0" baseline="0" smtClean="0">
              <a:ln>
                <a:noFill/>
              </a:ln>
              <a:solidFill>
                <a:schemeClr val="tx1"/>
              </a:solidFill>
              <a:effectLst/>
              <a:latin typeface="Arial" charset="0"/>
              <a:ea typeface="黑体" pitchFamily="2" charset="-122"/>
            </a:endParaRPr>
          </a:p>
        </p:txBody>
      </p:sp>
      <p:sp>
        <p:nvSpPr>
          <p:cNvPr id="47" name="圆角矩形 46"/>
          <p:cNvSpPr/>
          <p:nvPr/>
        </p:nvSpPr>
        <p:spPr bwMode="auto">
          <a:xfrm>
            <a:off x="5940152" y="5184052"/>
            <a:ext cx="2952328" cy="688282"/>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algn="l" defTabSz="914400" rtl="0" eaLnBrk="1" fontAlgn="base" latinLnBrk="0" hangingPunct="1">
              <a:lnSpc>
                <a:spcPct val="100000"/>
              </a:lnSpc>
              <a:spcBef>
                <a:spcPct val="0"/>
              </a:spcBef>
              <a:spcAft>
                <a:spcPct val="0"/>
              </a:spcAft>
              <a:buClrTx/>
              <a:buSzTx/>
              <a:tabLst/>
            </a:pPr>
            <a:r>
              <a:rPr kumimoji="0" lang="en-US" altLang="zh-CN" sz="1400" b="0" i="0" u="none" strike="noStrike" cap="none" normalizeH="0" baseline="0" smtClean="0">
                <a:ln>
                  <a:noFill/>
                </a:ln>
                <a:solidFill>
                  <a:schemeClr val="tx1"/>
                </a:solidFill>
                <a:effectLst/>
                <a:latin typeface="Arial" charset="0"/>
                <a:ea typeface="黑体" pitchFamily="2" charset="-122"/>
              </a:rPr>
              <a:t>10</a:t>
            </a:r>
            <a:r>
              <a:rPr kumimoji="0" lang="zh-CN" altLang="en-US" sz="1400" b="0" i="0" u="none" strike="noStrike" cap="none" normalizeH="0" baseline="0" smtClean="0">
                <a:ln>
                  <a:noFill/>
                </a:ln>
                <a:solidFill>
                  <a:schemeClr val="tx1"/>
                </a:solidFill>
                <a:effectLst/>
                <a:latin typeface="Arial" charset="0"/>
                <a:ea typeface="黑体" pitchFamily="2" charset="-122"/>
              </a:rPr>
              <a:t>过程</a:t>
            </a:r>
            <a:r>
              <a:rPr lang="en-US" altLang="zh-CN" sz="1400" smtClean="0">
                <a:latin typeface="Arial" charset="0"/>
                <a:ea typeface="黑体" pitchFamily="2" charset="-122"/>
              </a:rPr>
              <a:t>7</a:t>
            </a:r>
            <a:r>
              <a:rPr kumimoji="0" lang="zh-CN" altLang="en-US" sz="1400" b="0" i="0" u="none" strike="noStrike" cap="none" normalizeH="0" baseline="0" smtClean="0">
                <a:ln>
                  <a:noFill/>
                </a:ln>
                <a:solidFill>
                  <a:schemeClr val="tx1"/>
                </a:solidFill>
                <a:effectLst/>
                <a:latin typeface="Arial" charset="0"/>
                <a:ea typeface="黑体" pitchFamily="2" charset="-122"/>
              </a:rPr>
              <a:t>，</a:t>
            </a:r>
            <a:r>
              <a:rPr lang="zh-CN" altLang="en-US" sz="1400" smtClean="0">
                <a:latin typeface="Arial" charset="0"/>
                <a:ea typeface="黑体" pitchFamily="2" charset="-122"/>
              </a:rPr>
              <a:t>使用计算书创建程序，</a:t>
            </a:r>
            <a:endParaRPr lang="en-US" altLang="zh-CN" sz="1400" smtClean="0">
              <a:latin typeface="Arial" charset="0"/>
              <a:ea typeface="黑体" pitchFamily="2" charset="-122"/>
            </a:endParaRPr>
          </a:p>
          <a:p>
            <a:pPr marR="0" algn="l" defTabSz="914400" rtl="0" eaLnBrk="1" fontAlgn="base" latinLnBrk="0" hangingPunct="1">
              <a:lnSpc>
                <a:spcPct val="100000"/>
              </a:lnSpc>
              <a:spcBef>
                <a:spcPct val="0"/>
              </a:spcBef>
              <a:spcAft>
                <a:spcPct val="0"/>
              </a:spcAft>
              <a:buClrTx/>
              <a:buSzTx/>
              <a:tabLst/>
            </a:pPr>
            <a:r>
              <a:rPr lang="zh-CN" altLang="en-US" sz="1400" smtClean="0">
                <a:latin typeface="Arial" charset="0"/>
                <a:ea typeface="黑体" pitchFamily="2" charset="-122"/>
              </a:rPr>
              <a:t>快速抽取结果文件信息，创建标准</a:t>
            </a:r>
            <a:endParaRPr lang="en-US" altLang="zh-CN" sz="1400" smtClean="0">
              <a:latin typeface="Arial" charset="0"/>
              <a:ea typeface="黑体" pitchFamily="2" charset="-122"/>
            </a:endParaRPr>
          </a:p>
          <a:p>
            <a:pPr marR="0" algn="l" defTabSz="914400" rtl="0" eaLnBrk="1" fontAlgn="base" latinLnBrk="0" hangingPunct="1">
              <a:lnSpc>
                <a:spcPct val="100000"/>
              </a:lnSpc>
              <a:spcBef>
                <a:spcPct val="0"/>
              </a:spcBef>
              <a:spcAft>
                <a:spcPct val="0"/>
              </a:spcAft>
              <a:buClrTx/>
              <a:buSzTx/>
              <a:tabLst/>
            </a:pPr>
            <a:r>
              <a:rPr lang="zh-CN" altLang="en-US" sz="1400" smtClean="0">
                <a:latin typeface="Arial" charset="0"/>
                <a:ea typeface="黑体" pitchFamily="2" charset="-122"/>
              </a:rPr>
              <a:t>的计算书文档</a:t>
            </a:r>
            <a:endParaRPr kumimoji="0" lang="zh-CN" altLang="en-US" sz="1400" b="0" i="0" u="none" strike="noStrike" cap="none" normalizeH="0" baseline="0" smtClean="0">
              <a:ln>
                <a:noFill/>
              </a:ln>
              <a:solidFill>
                <a:schemeClr val="tx1"/>
              </a:solidFill>
              <a:effectLst/>
              <a:latin typeface="Arial" charset="0"/>
              <a:ea typeface="黑体" pitchFamily="2" charset="-122"/>
            </a:endParaRPr>
          </a:p>
        </p:txBody>
      </p:sp>
      <p:pic>
        <p:nvPicPr>
          <p:cNvPr id="6150" name="Picture 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307402" y="3605326"/>
            <a:ext cx="4356572" cy="2626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561471" y="3895741"/>
            <a:ext cx="4354283" cy="2624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3" name="Picture 9"/>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735881" y="4138350"/>
            <a:ext cx="4147159" cy="2886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圆角矩形 47"/>
          <p:cNvSpPr/>
          <p:nvPr/>
        </p:nvSpPr>
        <p:spPr bwMode="auto">
          <a:xfrm>
            <a:off x="5940152" y="5929643"/>
            <a:ext cx="2952328" cy="688282"/>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algn="l" defTabSz="914400" rtl="0" eaLnBrk="1" fontAlgn="base" latinLnBrk="0" hangingPunct="1">
              <a:lnSpc>
                <a:spcPct val="100000"/>
              </a:lnSpc>
              <a:spcBef>
                <a:spcPct val="0"/>
              </a:spcBef>
              <a:spcAft>
                <a:spcPct val="0"/>
              </a:spcAft>
              <a:buClrTx/>
              <a:buSzTx/>
              <a:tabLst/>
            </a:pPr>
            <a:r>
              <a:rPr kumimoji="0" lang="en-US" altLang="zh-CN" sz="1400" b="0" i="0" u="none" strike="noStrike" cap="none" normalizeH="0" baseline="0" smtClean="0">
                <a:ln>
                  <a:noFill/>
                </a:ln>
                <a:solidFill>
                  <a:schemeClr val="tx1"/>
                </a:solidFill>
                <a:effectLst/>
                <a:latin typeface="Arial" charset="0"/>
                <a:ea typeface="黑体" pitchFamily="2" charset="-122"/>
              </a:rPr>
              <a:t>11</a:t>
            </a:r>
            <a:r>
              <a:rPr kumimoji="0" lang="zh-CN" altLang="en-US" sz="1400" b="0" i="0" u="none" strike="noStrike" cap="none" normalizeH="0" baseline="0" smtClean="0">
                <a:ln>
                  <a:noFill/>
                </a:ln>
                <a:solidFill>
                  <a:schemeClr val="tx1"/>
                </a:solidFill>
                <a:effectLst/>
                <a:latin typeface="Arial" charset="0"/>
                <a:ea typeface="黑体" pitchFamily="2" charset="-122"/>
              </a:rPr>
              <a:t>过程</a:t>
            </a:r>
            <a:r>
              <a:rPr lang="en-US" altLang="zh-CN" sz="1400" smtClean="0">
                <a:latin typeface="Arial" charset="0"/>
                <a:ea typeface="黑体" pitchFamily="2" charset="-122"/>
              </a:rPr>
              <a:t>8</a:t>
            </a:r>
            <a:r>
              <a:rPr lang="zh-CN" altLang="en-US" sz="1400" smtClean="0">
                <a:latin typeface="Arial" charset="0"/>
                <a:ea typeface="黑体" pitchFamily="2" charset="-122"/>
              </a:rPr>
              <a:t>，存储并提交数据文件，</a:t>
            </a:r>
            <a:endParaRPr lang="en-US" altLang="zh-CN" sz="1400" smtClean="0">
              <a:latin typeface="Arial" charset="0"/>
              <a:ea typeface="黑体" pitchFamily="2" charset="-122"/>
            </a:endParaRPr>
          </a:p>
          <a:p>
            <a:pPr marR="0" algn="l" defTabSz="914400" rtl="0" eaLnBrk="1" fontAlgn="base" latinLnBrk="0" hangingPunct="1">
              <a:lnSpc>
                <a:spcPct val="100000"/>
              </a:lnSpc>
              <a:spcBef>
                <a:spcPct val="0"/>
              </a:spcBef>
              <a:spcAft>
                <a:spcPct val="0"/>
              </a:spcAft>
              <a:buClrTx/>
              <a:buSzTx/>
              <a:tabLst/>
            </a:pPr>
            <a:r>
              <a:rPr lang="zh-CN" altLang="en-US" sz="1400" smtClean="0">
                <a:latin typeface="Arial" charset="0"/>
                <a:ea typeface="黑体" pitchFamily="2" charset="-122"/>
              </a:rPr>
              <a:t>转换为</a:t>
            </a:r>
            <a:r>
              <a:rPr lang="en-US" altLang="zh-CN" sz="1400" smtClean="0">
                <a:latin typeface="Arial" charset="0"/>
                <a:ea typeface="黑体" pitchFamily="2" charset="-122"/>
              </a:rPr>
              <a:t>EIM</a:t>
            </a:r>
            <a:r>
              <a:rPr lang="zh-CN" altLang="en-US" sz="1400" smtClean="0">
                <a:latin typeface="Arial" charset="0"/>
                <a:ea typeface="黑体" pitchFamily="2" charset="-122"/>
              </a:rPr>
              <a:t>展示可识别的数据结构，</a:t>
            </a:r>
            <a:endParaRPr lang="en-US" altLang="zh-CN" sz="1400" smtClean="0">
              <a:latin typeface="Arial" charset="0"/>
              <a:ea typeface="黑体" pitchFamily="2" charset="-122"/>
            </a:endParaRPr>
          </a:p>
        </p:txBody>
      </p:sp>
      <p:grpSp>
        <p:nvGrpSpPr>
          <p:cNvPr id="26" name="组合 25"/>
          <p:cNvGrpSpPr/>
          <p:nvPr/>
        </p:nvGrpSpPr>
        <p:grpSpPr>
          <a:xfrm>
            <a:off x="-8084" y="5187455"/>
            <a:ext cx="2491852" cy="1559469"/>
            <a:chOff x="-8084" y="5187455"/>
            <a:chExt cx="2491852" cy="1559469"/>
          </a:xfrm>
        </p:grpSpPr>
        <p:pic>
          <p:nvPicPr>
            <p:cNvPr id="36" name="Picture 3" descr="C:\Users\zh.meng\Desktop\苗伟工程.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084" y="5310205"/>
              <a:ext cx="2391418" cy="1436719"/>
            </a:xfrm>
            <a:prstGeom prst="rect">
              <a:avLst/>
            </a:prstGeom>
            <a:noFill/>
            <a:extLst>
              <a:ext uri="{909E8E84-426E-40DD-AFC4-6F175D3DCCD1}">
                <a14:hiddenFill xmlns:a14="http://schemas.microsoft.com/office/drawing/2010/main">
                  <a:solidFill>
                    <a:srgbClr val="FFFFFF"/>
                  </a:solidFill>
                </a14:hiddenFill>
              </a:ext>
            </a:extLst>
          </p:spPr>
        </p:pic>
        <p:sp>
          <p:nvSpPr>
            <p:cNvPr id="19" name="左弧形箭头 18"/>
            <p:cNvSpPr/>
            <p:nvPr/>
          </p:nvSpPr>
          <p:spPr bwMode="auto">
            <a:xfrm>
              <a:off x="107505" y="5256915"/>
              <a:ext cx="792087" cy="1484377"/>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32" name="左弧形箭头 31"/>
            <p:cNvSpPr/>
            <p:nvPr/>
          </p:nvSpPr>
          <p:spPr bwMode="auto">
            <a:xfrm rot="10800000">
              <a:off x="1044163" y="5187455"/>
              <a:ext cx="792087" cy="1484377"/>
            </a:xfrm>
            <a:prstGeom prst="curv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3" name="TextBox 22"/>
            <p:cNvSpPr txBox="1"/>
            <p:nvPr/>
          </p:nvSpPr>
          <p:spPr>
            <a:xfrm>
              <a:off x="24283" y="5589240"/>
              <a:ext cx="2459485" cy="646331"/>
            </a:xfrm>
            <a:prstGeom prst="rect">
              <a:avLst/>
            </a:prstGeom>
            <a:noFill/>
          </p:spPr>
          <p:txBody>
            <a:bodyPr wrap="square" rtlCol="0">
              <a:spAutoFit/>
            </a:bodyPr>
            <a:lstStyle/>
            <a:p>
              <a:r>
                <a:rPr lang="zh-CN" altLang="en-US" smtClean="0"/>
                <a:t>几何变更</a:t>
              </a:r>
              <a:endParaRPr lang="en-US" altLang="zh-CN" smtClean="0"/>
            </a:p>
            <a:p>
              <a:r>
                <a:rPr lang="zh-CN" altLang="en-US" smtClean="0"/>
                <a:t>计算过程刷新运行</a:t>
              </a:r>
              <a:endParaRPr lang="zh-CN" altLang="en-US"/>
            </a:p>
          </p:txBody>
        </p:sp>
      </p:grpSp>
      <p:grpSp>
        <p:nvGrpSpPr>
          <p:cNvPr id="14" name="组合 13"/>
          <p:cNvGrpSpPr/>
          <p:nvPr/>
        </p:nvGrpSpPr>
        <p:grpSpPr>
          <a:xfrm>
            <a:off x="852122" y="4659484"/>
            <a:ext cx="4968552" cy="432048"/>
            <a:chOff x="852122" y="4659484"/>
            <a:chExt cx="4968552" cy="432048"/>
          </a:xfrm>
        </p:grpSpPr>
        <p:sp>
          <p:nvSpPr>
            <p:cNvPr id="49" name="圆角矩形 48"/>
            <p:cNvSpPr/>
            <p:nvPr/>
          </p:nvSpPr>
          <p:spPr bwMode="auto">
            <a:xfrm>
              <a:off x="852122" y="4659484"/>
              <a:ext cx="1872208" cy="432048"/>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charset="0"/>
                  <a:ea typeface="黑体" pitchFamily="2" charset="-122"/>
                </a:rPr>
                <a:t>多人协作两周</a:t>
              </a:r>
            </a:p>
          </p:txBody>
        </p:sp>
        <p:sp>
          <p:nvSpPr>
            <p:cNvPr id="50" name="圆角矩形 49"/>
            <p:cNvSpPr/>
            <p:nvPr/>
          </p:nvSpPr>
          <p:spPr bwMode="auto">
            <a:xfrm>
              <a:off x="3948466" y="4659484"/>
              <a:ext cx="1872208" cy="432048"/>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dirty="0" smtClean="0">
                  <a:latin typeface="Arial" charset="0"/>
                  <a:ea typeface="黑体" pitchFamily="2" charset="-122"/>
                </a:rPr>
                <a:t>单人一周</a:t>
              </a:r>
              <a:endParaRPr kumimoji="0" lang="zh-CN" altLang="en-US" sz="1800" b="0" i="0" u="none" strike="noStrike" cap="none" normalizeH="0" baseline="0" dirty="0" smtClean="0">
                <a:ln>
                  <a:noFill/>
                </a:ln>
                <a:solidFill>
                  <a:schemeClr val="tx1"/>
                </a:solidFill>
                <a:effectLst/>
                <a:latin typeface="Arial" charset="0"/>
                <a:ea typeface="黑体" pitchFamily="2" charset="-122"/>
              </a:endParaRPr>
            </a:p>
          </p:txBody>
        </p:sp>
        <p:sp>
          <p:nvSpPr>
            <p:cNvPr id="51" name="右箭头 50"/>
            <p:cNvSpPr/>
            <p:nvPr/>
          </p:nvSpPr>
          <p:spPr bwMode="auto">
            <a:xfrm>
              <a:off x="2796338" y="4731492"/>
              <a:ext cx="1008112" cy="360040"/>
            </a:xfrm>
            <a:prstGeom prst="rightArrow">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spTree>
    <p:extLst>
      <p:ext uri="{BB962C8B-B14F-4D97-AF65-F5344CB8AC3E}">
        <p14:creationId xmlns:p14="http://schemas.microsoft.com/office/powerpoint/2010/main" val="291230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0-#ppt_w/2"/>
                                          </p:val>
                                        </p:tav>
                                        <p:tav tm="100000">
                                          <p:val>
                                            <p:strVal val="#ppt_x"/>
                                          </p:val>
                                        </p:tav>
                                      </p:tavLst>
                                    </p:anim>
                                    <p:anim calcmode="lin" valueType="num">
                                      <p:cBhvr additive="base">
                                        <p:cTn id="8" dur="500" fill="hold"/>
                                        <p:tgtEl>
                                          <p:spTgt spid="614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500" fill="hold"/>
                                        <p:tgtEl>
                                          <p:spTgt spid="39"/>
                                        </p:tgtEl>
                                        <p:attrNameLst>
                                          <p:attrName>ppt_x</p:attrName>
                                        </p:attrNameLst>
                                      </p:cBhvr>
                                      <p:tavLst>
                                        <p:tav tm="0">
                                          <p:val>
                                            <p:strVal val="0-#ppt_w/2"/>
                                          </p:val>
                                        </p:tav>
                                        <p:tav tm="100000">
                                          <p:val>
                                            <p:strVal val="#ppt_x"/>
                                          </p:val>
                                        </p:tav>
                                      </p:tavLst>
                                    </p:anim>
                                    <p:anim calcmode="lin" valueType="num">
                                      <p:cBhvr additive="base">
                                        <p:cTn id="22"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250" fill="hold"/>
                                        <p:tgtEl>
                                          <p:spTgt spid="6"/>
                                        </p:tgtEl>
                                        <p:attrNameLst>
                                          <p:attrName>ppt_x</p:attrName>
                                        </p:attrNameLst>
                                      </p:cBhvr>
                                      <p:tavLst>
                                        <p:tav tm="0">
                                          <p:val>
                                            <p:strVal val="0-#ppt_w/2"/>
                                          </p:val>
                                        </p:tav>
                                        <p:tav tm="100000">
                                          <p:val>
                                            <p:strVal val="#ppt_x"/>
                                          </p:val>
                                        </p:tav>
                                      </p:tavLst>
                                    </p:anim>
                                    <p:anim calcmode="lin" valueType="num">
                                      <p:cBhvr additive="base">
                                        <p:cTn id="28" dur="250" fill="hold"/>
                                        <p:tgtEl>
                                          <p:spTgt spid="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0-#ppt_w/2"/>
                                          </p:val>
                                        </p:tav>
                                        <p:tav tm="100000">
                                          <p:val>
                                            <p:strVal val="#ppt_x"/>
                                          </p:val>
                                        </p:tav>
                                      </p:tavLst>
                                    </p:anim>
                                    <p:anim calcmode="lin" valueType="num">
                                      <p:cBhvr additive="base">
                                        <p:cTn id="32"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250" fill="hold"/>
                                        <p:tgtEl>
                                          <p:spTgt spid="11"/>
                                        </p:tgtEl>
                                        <p:attrNameLst>
                                          <p:attrName>ppt_x</p:attrName>
                                        </p:attrNameLst>
                                      </p:cBhvr>
                                      <p:tavLst>
                                        <p:tav tm="0">
                                          <p:val>
                                            <p:strVal val="0-#ppt_w/2"/>
                                          </p:val>
                                        </p:tav>
                                        <p:tav tm="100000">
                                          <p:val>
                                            <p:strVal val="#ppt_x"/>
                                          </p:val>
                                        </p:tav>
                                      </p:tavLst>
                                    </p:anim>
                                    <p:anim calcmode="lin" valueType="num">
                                      <p:cBhvr additive="base">
                                        <p:cTn id="38" dur="250" fill="hold"/>
                                        <p:tgtEl>
                                          <p:spTgt spid="11"/>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additive="base">
                                        <p:cTn id="41" dur="500" fill="hold"/>
                                        <p:tgtEl>
                                          <p:spTgt spid="41"/>
                                        </p:tgtEl>
                                        <p:attrNameLst>
                                          <p:attrName>ppt_x</p:attrName>
                                        </p:attrNameLst>
                                      </p:cBhvr>
                                      <p:tavLst>
                                        <p:tav tm="0">
                                          <p:val>
                                            <p:strVal val="0-#ppt_w/2"/>
                                          </p:val>
                                        </p:tav>
                                        <p:tav tm="100000">
                                          <p:val>
                                            <p:strVal val="#ppt_x"/>
                                          </p:val>
                                        </p:tav>
                                      </p:tavLst>
                                    </p:anim>
                                    <p:anim calcmode="lin" valueType="num">
                                      <p:cBhvr additive="base">
                                        <p:cTn id="42"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250" fill="hold"/>
                                        <p:tgtEl>
                                          <p:spTgt spid="4"/>
                                        </p:tgtEl>
                                        <p:attrNameLst>
                                          <p:attrName>ppt_x</p:attrName>
                                        </p:attrNameLst>
                                      </p:cBhvr>
                                      <p:tavLst>
                                        <p:tav tm="0">
                                          <p:val>
                                            <p:strVal val="0-#ppt_w/2"/>
                                          </p:val>
                                        </p:tav>
                                        <p:tav tm="100000">
                                          <p:val>
                                            <p:strVal val="#ppt_x"/>
                                          </p:val>
                                        </p:tav>
                                      </p:tavLst>
                                    </p:anim>
                                    <p:anim calcmode="lin" valueType="num">
                                      <p:cBhvr additive="base">
                                        <p:cTn id="48" dur="250" fill="hold"/>
                                        <p:tgtEl>
                                          <p:spTgt spid="4"/>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500" fill="hold"/>
                                        <p:tgtEl>
                                          <p:spTgt spid="42"/>
                                        </p:tgtEl>
                                        <p:attrNameLst>
                                          <p:attrName>ppt_x</p:attrName>
                                        </p:attrNameLst>
                                      </p:cBhvr>
                                      <p:tavLst>
                                        <p:tav tm="0">
                                          <p:val>
                                            <p:strVal val="0-#ppt_w/2"/>
                                          </p:val>
                                        </p:tav>
                                        <p:tav tm="100000">
                                          <p:val>
                                            <p:strVal val="#ppt_x"/>
                                          </p:val>
                                        </p:tav>
                                      </p:tavLst>
                                    </p:anim>
                                    <p:anim calcmode="lin" valueType="num">
                                      <p:cBhvr additive="base">
                                        <p:cTn id="52"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6148"/>
                                        </p:tgtEl>
                                        <p:attrNameLst>
                                          <p:attrName>style.visibility</p:attrName>
                                        </p:attrNameLst>
                                      </p:cBhvr>
                                      <p:to>
                                        <p:strVal val="visible"/>
                                      </p:to>
                                    </p:set>
                                    <p:anim calcmode="lin" valueType="num">
                                      <p:cBhvr additive="base">
                                        <p:cTn id="57" dur="250" fill="hold"/>
                                        <p:tgtEl>
                                          <p:spTgt spid="6148"/>
                                        </p:tgtEl>
                                        <p:attrNameLst>
                                          <p:attrName>ppt_x</p:attrName>
                                        </p:attrNameLst>
                                      </p:cBhvr>
                                      <p:tavLst>
                                        <p:tav tm="0">
                                          <p:val>
                                            <p:strVal val="0-#ppt_w/2"/>
                                          </p:val>
                                        </p:tav>
                                        <p:tav tm="100000">
                                          <p:val>
                                            <p:strVal val="#ppt_x"/>
                                          </p:val>
                                        </p:tav>
                                      </p:tavLst>
                                    </p:anim>
                                    <p:anim calcmode="lin" valueType="num">
                                      <p:cBhvr additive="base">
                                        <p:cTn id="58" dur="250" fill="hold"/>
                                        <p:tgtEl>
                                          <p:spTgt spid="6148"/>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 calcmode="lin" valueType="num">
                                      <p:cBhvr additive="base">
                                        <p:cTn id="61" dur="500" fill="hold"/>
                                        <p:tgtEl>
                                          <p:spTgt spid="43"/>
                                        </p:tgtEl>
                                        <p:attrNameLst>
                                          <p:attrName>ppt_x</p:attrName>
                                        </p:attrNameLst>
                                      </p:cBhvr>
                                      <p:tavLst>
                                        <p:tav tm="0">
                                          <p:val>
                                            <p:strVal val="0-#ppt_w/2"/>
                                          </p:val>
                                        </p:tav>
                                        <p:tav tm="100000">
                                          <p:val>
                                            <p:strVal val="#ppt_x"/>
                                          </p:val>
                                        </p:tav>
                                      </p:tavLst>
                                    </p:anim>
                                    <p:anim calcmode="lin" valueType="num">
                                      <p:cBhvr additive="base">
                                        <p:cTn id="62"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250" fill="hold"/>
                                        <p:tgtEl>
                                          <p:spTgt spid="12"/>
                                        </p:tgtEl>
                                        <p:attrNameLst>
                                          <p:attrName>ppt_x</p:attrName>
                                        </p:attrNameLst>
                                      </p:cBhvr>
                                      <p:tavLst>
                                        <p:tav tm="0">
                                          <p:val>
                                            <p:strVal val="0-#ppt_w/2"/>
                                          </p:val>
                                        </p:tav>
                                        <p:tav tm="100000">
                                          <p:val>
                                            <p:strVal val="#ppt_x"/>
                                          </p:val>
                                        </p:tav>
                                      </p:tavLst>
                                    </p:anim>
                                    <p:anim calcmode="lin" valueType="num">
                                      <p:cBhvr additive="base">
                                        <p:cTn id="68" dur="250" fill="hold"/>
                                        <p:tgtEl>
                                          <p:spTgt spid="12"/>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additive="base">
                                        <p:cTn id="71" dur="500" fill="hold"/>
                                        <p:tgtEl>
                                          <p:spTgt spid="44"/>
                                        </p:tgtEl>
                                        <p:attrNameLst>
                                          <p:attrName>ppt_x</p:attrName>
                                        </p:attrNameLst>
                                      </p:cBhvr>
                                      <p:tavLst>
                                        <p:tav tm="0">
                                          <p:val>
                                            <p:strVal val="0-#ppt_w/2"/>
                                          </p:val>
                                        </p:tav>
                                        <p:tav tm="100000">
                                          <p:val>
                                            <p:strVal val="#ppt_x"/>
                                          </p:val>
                                        </p:tav>
                                      </p:tavLst>
                                    </p:anim>
                                    <p:anim calcmode="lin" valueType="num">
                                      <p:cBhvr additive="base">
                                        <p:cTn id="72"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nodeType="clickEffect">
                                  <p:stCondLst>
                                    <p:cond delay="0"/>
                                  </p:stCondLst>
                                  <p:childTnLst>
                                    <p:set>
                                      <p:cBhvr>
                                        <p:cTn id="76" dur="1" fill="hold">
                                          <p:stCondLst>
                                            <p:cond delay="0"/>
                                          </p:stCondLst>
                                        </p:cTn>
                                        <p:tgtEl>
                                          <p:spTgt spid="6151"/>
                                        </p:tgtEl>
                                        <p:attrNameLst>
                                          <p:attrName>style.visibility</p:attrName>
                                        </p:attrNameLst>
                                      </p:cBhvr>
                                      <p:to>
                                        <p:strVal val="visible"/>
                                      </p:to>
                                    </p:set>
                                    <p:anim calcmode="lin" valueType="num">
                                      <p:cBhvr additive="base">
                                        <p:cTn id="77" dur="250" fill="hold"/>
                                        <p:tgtEl>
                                          <p:spTgt spid="6151"/>
                                        </p:tgtEl>
                                        <p:attrNameLst>
                                          <p:attrName>ppt_x</p:attrName>
                                        </p:attrNameLst>
                                      </p:cBhvr>
                                      <p:tavLst>
                                        <p:tav tm="0">
                                          <p:val>
                                            <p:strVal val="0-#ppt_w/2"/>
                                          </p:val>
                                        </p:tav>
                                        <p:tav tm="100000">
                                          <p:val>
                                            <p:strVal val="#ppt_x"/>
                                          </p:val>
                                        </p:tav>
                                      </p:tavLst>
                                    </p:anim>
                                    <p:anim calcmode="lin" valueType="num">
                                      <p:cBhvr additive="base">
                                        <p:cTn id="78" dur="250" fill="hold"/>
                                        <p:tgtEl>
                                          <p:spTgt spid="6151"/>
                                        </p:tgtEl>
                                        <p:attrNameLst>
                                          <p:attrName>ppt_y</p:attrName>
                                        </p:attrNameLst>
                                      </p:cBhvr>
                                      <p:tavLst>
                                        <p:tav tm="0">
                                          <p:val>
                                            <p:strVal val="#ppt_y"/>
                                          </p:val>
                                        </p:tav>
                                        <p:tav tm="100000">
                                          <p:val>
                                            <p:strVal val="#ppt_y"/>
                                          </p:val>
                                        </p:tav>
                                      </p:tavLst>
                                    </p:anim>
                                  </p:childTnLst>
                                </p:cTn>
                              </p:par>
                              <p:par>
                                <p:cTn id="79" presetID="2" presetClass="entr" presetSubtype="8"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 calcmode="lin" valueType="num">
                                      <p:cBhvr additive="base">
                                        <p:cTn id="81" dur="500" fill="hold"/>
                                        <p:tgtEl>
                                          <p:spTgt spid="46"/>
                                        </p:tgtEl>
                                        <p:attrNameLst>
                                          <p:attrName>ppt_x</p:attrName>
                                        </p:attrNameLst>
                                      </p:cBhvr>
                                      <p:tavLst>
                                        <p:tav tm="0">
                                          <p:val>
                                            <p:strVal val="0-#ppt_w/2"/>
                                          </p:val>
                                        </p:tav>
                                        <p:tav tm="100000">
                                          <p:val>
                                            <p:strVal val="#ppt_x"/>
                                          </p:val>
                                        </p:tav>
                                      </p:tavLst>
                                    </p:anim>
                                    <p:anim calcmode="lin" valueType="num">
                                      <p:cBhvr additive="base">
                                        <p:cTn id="82"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8" fill="hold" nodeType="clickEffect">
                                  <p:stCondLst>
                                    <p:cond delay="0"/>
                                  </p:stCondLst>
                                  <p:childTnLst>
                                    <p:set>
                                      <p:cBhvr>
                                        <p:cTn id="86" dur="1" fill="hold">
                                          <p:stCondLst>
                                            <p:cond delay="0"/>
                                          </p:stCondLst>
                                        </p:cTn>
                                        <p:tgtEl>
                                          <p:spTgt spid="6150"/>
                                        </p:tgtEl>
                                        <p:attrNameLst>
                                          <p:attrName>style.visibility</p:attrName>
                                        </p:attrNameLst>
                                      </p:cBhvr>
                                      <p:to>
                                        <p:strVal val="visible"/>
                                      </p:to>
                                    </p:set>
                                    <p:anim calcmode="lin" valueType="num">
                                      <p:cBhvr additive="base">
                                        <p:cTn id="87" dur="250" fill="hold"/>
                                        <p:tgtEl>
                                          <p:spTgt spid="6150"/>
                                        </p:tgtEl>
                                        <p:attrNameLst>
                                          <p:attrName>ppt_x</p:attrName>
                                        </p:attrNameLst>
                                      </p:cBhvr>
                                      <p:tavLst>
                                        <p:tav tm="0">
                                          <p:val>
                                            <p:strVal val="0-#ppt_w/2"/>
                                          </p:val>
                                        </p:tav>
                                        <p:tav tm="100000">
                                          <p:val>
                                            <p:strVal val="#ppt_x"/>
                                          </p:val>
                                        </p:tav>
                                      </p:tavLst>
                                    </p:anim>
                                    <p:anim calcmode="lin" valueType="num">
                                      <p:cBhvr additive="base">
                                        <p:cTn id="88" dur="250" fill="hold"/>
                                        <p:tgtEl>
                                          <p:spTgt spid="6150"/>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45"/>
                                        </p:tgtEl>
                                        <p:attrNameLst>
                                          <p:attrName>style.visibility</p:attrName>
                                        </p:attrNameLst>
                                      </p:cBhvr>
                                      <p:to>
                                        <p:strVal val="visible"/>
                                      </p:to>
                                    </p:set>
                                    <p:anim calcmode="lin" valueType="num">
                                      <p:cBhvr additive="base">
                                        <p:cTn id="91" dur="500" fill="hold"/>
                                        <p:tgtEl>
                                          <p:spTgt spid="45"/>
                                        </p:tgtEl>
                                        <p:attrNameLst>
                                          <p:attrName>ppt_x</p:attrName>
                                        </p:attrNameLst>
                                      </p:cBhvr>
                                      <p:tavLst>
                                        <p:tav tm="0">
                                          <p:val>
                                            <p:strVal val="0-#ppt_w/2"/>
                                          </p:val>
                                        </p:tav>
                                        <p:tav tm="100000">
                                          <p:val>
                                            <p:strVal val="#ppt_x"/>
                                          </p:val>
                                        </p:tav>
                                      </p:tavLst>
                                    </p:anim>
                                    <p:anim calcmode="lin" valueType="num">
                                      <p:cBhvr additive="base">
                                        <p:cTn id="9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nodeType="clickEffect">
                                  <p:stCondLst>
                                    <p:cond delay="0"/>
                                  </p:stCondLst>
                                  <p:childTnLst>
                                    <p:set>
                                      <p:cBhvr>
                                        <p:cTn id="96" dur="1" fill="hold">
                                          <p:stCondLst>
                                            <p:cond delay="0"/>
                                          </p:stCondLst>
                                        </p:cTn>
                                        <p:tgtEl>
                                          <p:spTgt spid="6152"/>
                                        </p:tgtEl>
                                        <p:attrNameLst>
                                          <p:attrName>style.visibility</p:attrName>
                                        </p:attrNameLst>
                                      </p:cBhvr>
                                      <p:to>
                                        <p:strVal val="visible"/>
                                      </p:to>
                                    </p:set>
                                    <p:anim calcmode="lin" valueType="num">
                                      <p:cBhvr additive="base">
                                        <p:cTn id="97" dur="250" fill="hold"/>
                                        <p:tgtEl>
                                          <p:spTgt spid="6152"/>
                                        </p:tgtEl>
                                        <p:attrNameLst>
                                          <p:attrName>ppt_x</p:attrName>
                                        </p:attrNameLst>
                                      </p:cBhvr>
                                      <p:tavLst>
                                        <p:tav tm="0">
                                          <p:val>
                                            <p:strVal val="0-#ppt_w/2"/>
                                          </p:val>
                                        </p:tav>
                                        <p:tav tm="100000">
                                          <p:val>
                                            <p:strVal val="#ppt_x"/>
                                          </p:val>
                                        </p:tav>
                                      </p:tavLst>
                                    </p:anim>
                                    <p:anim calcmode="lin" valueType="num">
                                      <p:cBhvr additive="base">
                                        <p:cTn id="98" dur="250" fill="hold"/>
                                        <p:tgtEl>
                                          <p:spTgt spid="6152"/>
                                        </p:tgtEl>
                                        <p:attrNameLst>
                                          <p:attrName>ppt_y</p:attrName>
                                        </p:attrNameLst>
                                      </p:cBhvr>
                                      <p:tavLst>
                                        <p:tav tm="0">
                                          <p:val>
                                            <p:strVal val="#ppt_y"/>
                                          </p:val>
                                        </p:tav>
                                        <p:tav tm="100000">
                                          <p:val>
                                            <p:strVal val="#ppt_y"/>
                                          </p:val>
                                        </p:tav>
                                      </p:tavLst>
                                    </p:anim>
                                  </p:childTnLst>
                                </p:cTn>
                              </p:par>
                              <p:par>
                                <p:cTn id="99" presetID="2" presetClass="entr" presetSubtype="8"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anim calcmode="lin" valueType="num">
                                      <p:cBhvr additive="base">
                                        <p:cTn id="101" dur="500" fill="hold"/>
                                        <p:tgtEl>
                                          <p:spTgt spid="47"/>
                                        </p:tgtEl>
                                        <p:attrNameLst>
                                          <p:attrName>ppt_x</p:attrName>
                                        </p:attrNameLst>
                                      </p:cBhvr>
                                      <p:tavLst>
                                        <p:tav tm="0">
                                          <p:val>
                                            <p:strVal val="0-#ppt_w/2"/>
                                          </p:val>
                                        </p:tav>
                                        <p:tav tm="100000">
                                          <p:val>
                                            <p:strVal val="#ppt_x"/>
                                          </p:val>
                                        </p:tav>
                                      </p:tavLst>
                                    </p:anim>
                                    <p:anim calcmode="lin" valueType="num">
                                      <p:cBhvr additive="base">
                                        <p:cTn id="102"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8" fill="hold" nodeType="clickEffect">
                                  <p:stCondLst>
                                    <p:cond delay="0"/>
                                  </p:stCondLst>
                                  <p:childTnLst>
                                    <p:set>
                                      <p:cBhvr>
                                        <p:cTn id="106" dur="1" fill="hold">
                                          <p:stCondLst>
                                            <p:cond delay="0"/>
                                          </p:stCondLst>
                                        </p:cTn>
                                        <p:tgtEl>
                                          <p:spTgt spid="6153"/>
                                        </p:tgtEl>
                                        <p:attrNameLst>
                                          <p:attrName>style.visibility</p:attrName>
                                        </p:attrNameLst>
                                      </p:cBhvr>
                                      <p:to>
                                        <p:strVal val="visible"/>
                                      </p:to>
                                    </p:set>
                                    <p:anim calcmode="lin" valueType="num">
                                      <p:cBhvr additive="base">
                                        <p:cTn id="107" dur="250" fill="hold"/>
                                        <p:tgtEl>
                                          <p:spTgt spid="6153"/>
                                        </p:tgtEl>
                                        <p:attrNameLst>
                                          <p:attrName>ppt_x</p:attrName>
                                        </p:attrNameLst>
                                      </p:cBhvr>
                                      <p:tavLst>
                                        <p:tav tm="0">
                                          <p:val>
                                            <p:strVal val="0-#ppt_w/2"/>
                                          </p:val>
                                        </p:tav>
                                        <p:tav tm="100000">
                                          <p:val>
                                            <p:strVal val="#ppt_x"/>
                                          </p:val>
                                        </p:tav>
                                      </p:tavLst>
                                    </p:anim>
                                    <p:anim calcmode="lin" valueType="num">
                                      <p:cBhvr additive="base">
                                        <p:cTn id="108" dur="250" fill="hold"/>
                                        <p:tgtEl>
                                          <p:spTgt spid="6153"/>
                                        </p:tgtEl>
                                        <p:attrNameLst>
                                          <p:attrName>ppt_y</p:attrName>
                                        </p:attrNameLst>
                                      </p:cBhvr>
                                      <p:tavLst>
                                        <p:tav tm="0">
                                          <p:val>
                                            <p:strVal val="#ppt_y"/>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26"/>
                                        </p:tgtEl>
                                        <p:attrNameLst>
                                          <p:attrName>style.visibility</p:attrName>
                                        </p:attrNameLst>
                                      </p:cBhvr>
                                      <p:to>
                                        <p:strVal val="visible"/>
                                      </p:to>
                                    </p:set>
                                    <p:anim calcmode="lin" valueType="num">
                                      <p:cBhvr additive="base">
                                        <p:cTn id="113" dur="500" fill="hold"/>
                                        <p:tgtEl>
                                          <p:spTgt spid="26"/>
                                        </p:tgtEl>
                                        <p:attrNameLst>
                                          <p:attrName>ppt_x</p:attrName>
                                        </p:attrNameLst>
                                      </p:cBhvr>
                                      <p:tavLst>
                                        <p:tav tm="0">
                                          <p:val>
                                            <p:strVal val="#ppt_x"/>
                                          </p:val>
                                        </p:tav>
                                        <p:tav tm="100000">
                                          <p:val>
                                            <p:strVal val="#ppt_x"/>
                                          </p:val>
                                        </p:tav>
                                      </p:tavLst>
                                    </p:anim>
                                    <p:anim calcmode="lin" valueType="num">
                                      <p:cBhvr additive="base">
                                        <p:cTn id="114" dur="500" fill="hold"/>
                                        <p:tgtEl>
                                          <p:spTgt spid="26"/>
                                        </p:tgtEl>
                                        <p:attrNameLst>
                                          <p:attrName>ppt_y</p:attrName>
                                        </p:attrNameLst>
                                      </p:cBhvr>
                                      <p:tavLst>
                                        <p:tav tm="0">
                                          <p:val>
                                            <p:strVal val="1+#ppt_h/2"/>
                                          </p:val>
                                        </p:tav>
                                        <p:tav tm="100000">
                                          <p:val>
                                            <p:strVal val="#ppt_y"/>
                                          </p:val>
                                        </p:tav>
                                      </p:tavLst>
                                    </p:anim>
                                  </p:childTnLst>
                                </p:cTn>
                              </p:par>
                              <p:par>
                                <p:cTn id="115" presetID="2" presetClass="entr" presetSubtype="8" fill="hold" grpId="0" nodeType="withEffect">
                                  <p:stCondLst>
                                    <p:cond delay="0"/>
                                  </p:stCondLst>
                                  <p:childTnLst>
                                    <p:set>
                                      <p:cBhvr>
                                        <p:cTn id="116" dur="1" fill="hold">
                                          <p:stCondLst>
                                            <p:cond delay="0"/>
                                          </p:stCondLst>
                                        </p:cTn>
                                        <p:tgtEl>
                                          <p:spTgt spid="48"/>
                                        </p:tgtEl>
                                        <p:attrNameLst>
                                          <p:attrName>style.visibility</p:attrName>
                                        </p:attrNameLst>
                                      </p:cBhvr>
                                      <p:to>
                                        <p:strVal val="visible"/>
                                      </p:to>
                                    </p:set>
                                    <p:anim calcmode="lin" valueType="num">
                                      <p:cBhvr additive="base">
                                        <p:cTn id="117" dur="500" fill="hold"/>
                                        <p:tgtEl>
                                          <p:spTgt spid="48"/>
                                        </p:tgtEl>
                                        <p:attrNameLst>
                                          <p:attrName>ppt_x</p:attrName>
                                        </p:attrNameLst>
                                      </p:cBhvr>
                                      <p:tavLst>
                                        <p:tav tm="0">
                                          <p:val>
                                            <p:strVal val="0-#ppt_w/2"/>
                                          </p:val>
                                        </p:tav>
                                        <p:tav tm="100000">
                                          <p:val>
                                            <p:strVal val="#ppt_x"/>
                                          </p:val>
                                        </p:tav>
                                      </p:tavLst>
                                    </p:anim>
                                    <p:anim calcmode="lin" valueType="num">
                                      <p:cBhvr additive="base">
                                        <p:cTn id="118"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nodeType="clickEffect">
                                  <p:stCondLst>
                                    <p:cond delay="0"/>
                                  </p:stCondLst>
                                  <p:childTnLst>
                                    <p:set>
                                      <p:cBhvr>
                                        <p:cTn id="122" dur="1" fill="hold">
                                          <p:stCondLst>
                                            <p:cond delay="0"/>
                                          </p:stCondLst>
                                        </p:cTn>
                                        <p:tgtEl>
                                          <p:spTgt spid="14"/>
                                        </p:tgtEl>
                                        <p:attrNameLst>
                                          <p:attrName>style.visibility</p:attrName>
                                        </p:attrNameLst>
                                      </p:cBhvr>
                                      <p:to>
                                        <p:strVal val="visible"/>
                                      </p:to>
                                    </p:set>
                                    <p:anim calcmode="lin" valueType="num">
                                      <p:cBhvr additive="base">
                                        <p:cTn id="123" dur="500" fill="hold"/>
                                        <p:tgtEl>
                                          <p:spTgt spid="14"/>
                                        </p:tgtEl>
                                        <p:attrNameLst>
                                          <p:attrName>ppt_x</p:attrName>
                                        </p:attrNameLst>
                                      </p:cBhvr>
                                      <p:tavLst>
                                        <p:tav tm="0">
                                          <p:val>
                                            <p:strVal val="#ppt_x"/>
                                          </p:val>
                                        </p:tav>
                                        <p:tav tm="100000">
                                          <p:val>
                                            <p:strVal val="#ppt_x"/>
                                          </p:val>
                                        </p:tav>
                                      </p:tavLst>
                                    </p:anim>
                                    <p:anim calcmode="lin" valueType="num">
                                      <p:cBhvr additive="base">
                                        <p:cTn id="1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小结</a:t>
            </a:r>
            <a:endParaRPr lang="zh-CN" alt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498474"/>
            <a:ext cx="7954416" cy="399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70"/>
          <p:cNvSpPr txBox="1">
            <a:spLocks noChangeArrowheads="1"/>
          </p:cNvSpPr>
          <p:nvPr/>
        </p:nvSpPr>
        <p:spPr bwMode="auto">
          <a:xfrm>
            <a:off x="3203848" y="1556792"/>
            <a:ext cx="2664296" cy="861774"/>
          </a:xfrm>
          <a:prstGeom prst="rect">
            <a:avLst/>
          </a:prstGeom>
          <a:noFill/>
          <a:ln w="9525" algn="ctr">
            <a:noFill/>
            <a:miter lim="800000"/>
            <a:headEnd/>
            <a:tailEnd/>
          </a:ln>
          <a:effectLst/>
        </p:spPr>
        <p:txBody>
          <a:bodyPr wrap="square">
            <a:spAutoFit/>
          </a:bodyPr>
          <a:lstStyle>
            <a:defPPr>
              <a:defRPr lang="zh-CN"/>
            </a:defPPr>
            <a:lvl1pPr eaLnBrk="0" hangingPunct="0">
              <a:spcBef>
                <a:spcPct val="50000"/>
              </a:spcBef>
              <a:defRPr sz="1400" b="1">
                <a:ea typeface="宋体" charset="-122"/>
              </a:defRPr>
            </a:lvl1pPr>
          </a:lstStyle>
          <a:p>
            <a:r>
              <a:rPr lang="zh-CN" altLang="en-US" sz="2000" dirty="0" smtClean="0">
                <a:solidFill>
                  <a:srgbClr val="FF0000"/>
                </a:solidFill>
              </a:rPr>
              <a:t>创新型的数字化企业</a:t>
            </a:r>
            <a:endParaRPr lang="en-US" altLang="zh-CN" sz="2000" dirty="0" smtClean="0">
              <a:solidFill>
                <a:srgbClr val="FF0000"/>
              </a:solidFill>
            </a:endParaRPr>
          </a:p>
          <a:p>
            <a:r>
              <a:rPr lang="zh-CN" altLang="en-US" sz="2000" dirty="0" smtClean="0">
                <a:solidFill>
                  <a:srgbClr val="FF0000"/>
                </a:solidFill>
              </a:rPr>
              <a:t>数字化研发能力</a:t>
            </a:r>
            <a:endParaRPr lang="en-US" altLang="zh-CN" sz="2000" dirty="0" smtClean="0">
              <a:solidFill>
                <a:srgbClr val="FF0000"/>
              </a:solidFill>
            </a:endParaRPr>
          </a:p>
        </p:txBody>
      </p:sp>
      <p:sp>
        <p:nvSpPr>
          <p:cNvPr id="3" name="矩形 2"/>
          <p:cNvSpPr/>
          <p:nvPr/>
        </p:nvSpPr>
        <p:spPr>
          <a:xfrm>
            <a:off x="612576" y="5529426"/>
            <a:ext cx="7847856" cy="338554"/>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marL="120650" indent="-120650">
              <a:spcBef>
                <a:spcPct val="50000"/>
              </a:spcBef>
              <a:buClr>
                <a:srgbClr val="1C1C1C"/>
              </a:buClr>
              <a:buFontTx/>
              <a:buChar char="•"/>
            </a:pPr>
            <a:r>
              <a:rPr lang="zh-CN" altLang="en-US" sz="1600" b="1" dirty="0" smtClean="0">
                <a:solidFill>
                  <a:schemeClr val="tx2"/>
                </a:solidFill>
                <a:ea typeface="宋体" charset="-122"/>
              </a:rPr>
              <a:t>结构软件、流体软件、电磁软件</a:t>
            </a:r>
            <a:r>
              <a:rPr lang="zh-CN" altLang="en-US" sz="1600" b="1" dirty="0">
                <a:solidFill>
                  <a:schemeClr val="tx2"/>
                </a:solidFill>
                <a:ea typeface="宋体" charset="-122"/>
              </a:rPr>
              <a:t>、</a:t>
            </a:r>
            <a:r>
              <a:rPr lang="zh-CN" altLang="en-US" sz="1600" b="1" dirty="0" smtClean="0">
                <a:solidFill>
                  <a:schemeClr val="tx2"/>
                </a:solidFill>
                <a:ea typeface="宋体" charset="-122"/>
              </a:rPr>
              <a:t>设计</a:t>
            </a:r>
            <a:r>
              <a:rPr lang="zh-CN" altLang="en-US" sz="1600" b="1" dirty="0">
                <a:solidFill>
                  <a:schemeClr val="tx2"/>
                </a:solidFill>
                <a:ea typeface="宋体" charset="-122"/>
              </a:rPr>
              <a:t>优化软件、其他专业软件</a:t>
            </a:r>
            <a:endParaRPr lang="en-US" altLang="zh-CN" sz="1600" b="1" dirty="0">
              <a:solidFill>
                <a:schemeClr val="tx2"/>
              </a:solidFill>
              <a:ea typeface="宋体" charset="-122"/>
            </a:endParaRPr>
          </a:p>
        </p:txBody>
      </p:sp>
      <p:sp>
        <p:nvSpPr>
          <p:cNvPr id="9" name="矩形 8"/>
          <p:cNvSpPr/>
          <p:nvPr/>
        </p:nvSpPr>
        <p:spPr>
          <a:xfrm>
            <a:off x="5220072" y="4578807"/>
            <a:ext cx="3312368" cy="338554"/>
          </a:xfrm>
          <a:prstGeom prst="rect">
            <a:avLst/>
          </a:prstGeom>
        </p:spPr>
        <p:txBody>
          <a:bodyPr wrap="square">
            <a:spAutoFit/>
          </a:bodyPr>
          <a:lstStyle/>
          <a:p>
            <a:pPr marL="120650" indent="-120650">
              <a:spcBef>
                <a:spcPct val="50000"/>
              </a:spcBef>
              <a:buClr>
                <a:srgbClr val="1C1C1C"/>
              </a:buClr>
              <a:buFontTx/>
              <a:buChar char="•"/>
            </a:pPr>
            <a:r>
              <a:rPr lang="zh-CN" altLang="en-US" sz="1600" dirty="0" smtClean="0">
                <a:solidFill>
                  <a:schemeClr val="tx2"/>
                </a:solidFill>
                <a:ea typeface="宋体" charset="-122"/>
              </a:rPr>
              <a:t>技术基础培训、专题培训</a:t>
            </a:r>
            <a:endParaRPr lang="en-US" altLang="zh-CN" sz="1600" dirty="0">
              <a:solidFill>
                <a:schemeClr val="tx2"/>
              </a:solidFill>
              <a:ea typeface="宋体" charset="-122"/>
            </a:endParaRPr>
          </a:p>
        </p:txBody>
      </p:sp>
      <p:sp>
        <p:nvSpPr>
          <p:cNvPr id="11" name="矩形 10"/>
          <p:cNvSpPr/>
          <p:nvPr/>
        </p:nvSpPr>
        <p:spPr>
          <a:xfrm>
            <a:off x="1043608" y="4564142"/>
            <a:ext cx="3240360" cy="338554"/>
          </a:xfrm>
          <a:prstGeom prst="rect">
            <a:avLst/>
          </a:prstGeom>
        </p:spPr>
        <p:txBody>
          <a:bodyPr wrap="square">
            <a:spAutoFit/>
          </a:bodyPr>
          <a:lstStyle/>
          <a:p>
            <a:pPr marL="120650" indent="-120650">
              <a:spcBef>
                <a:spcPct val="50000"/>
              </a:spcBef>
              <a:buClr>
                <a:srgbClr val="1C1C1C"/>
              </a:buClr>
              <a:buFontTx/>
              <a:buChar char="•"/>
            </a:pPr>
            <a:r>
              <a:rPr lang="zh-CN" altLang="en-US" sz="1600" dirty="0" smtClean="0">
                <a:solidFill>
                  <a:schemeClr val="tx2"/>
                </a:solidFill>
                <a:ea typeface="宋体" charset="-122"/>
              </a:rPr>
              <a:t>关键项目合作与技术咨询</a:t>
            </a:r>
            <a:endParaRPr lang="en-US" altLang="zh-CN" sz="1600" dirty="0">
              <a:solidFill>
                <a:schemeClr val="tx2"/>
              </a:solidFill>
              <a:ea typeface="宋体" charset="-122"/>
            </a:endParaRPr>
          </a:p>
        </p:txBody>
      </p:sp>
      <p:sp>
        <p:nvSpPr>
          <p:cNvPr id="12" name="矩形 11"/>
          <p:cNvSpPr/>
          <p:nvPr/>
        </p:nvSpPr>
        <p:spPr>
          <a:xfrm>
            <a:off x="5220072" y="5154871"/>
            <a:ext cx="3312368" cy="338554"/>
          </a:xfrm>
          <a:prstGeom prst="rect">
            <a:avLst/>
          </a:prstGeom>
        </p:spPr>
        <p:txBody>
          <a:bodyPr wrap="square">
            <a:spAutoFit/>
          </a:bodyPr>
          <a:lstStyle/>
          <a:p>
            <a:pPr marL="120650" indent="-120650">
              <a:spcBef>
                <a:spcPct val="50000"/>
              </a:spcBef>
              <a:buClr>
                <a:srgbClr val="1C1C1C"/>
              </a:buClr>
              <a:buFontTx/>
              <a:buChar char="•"/>
            </a:pPr>
            <a:r>
              <a:rPr lang="zh-CN" altLang="en-US" sz="1600" dirty="0" smtClean="0">
                <a:solidFill>
                  <a:schemeClr val="tx2"/>
                </a:solidFill>
                <a:ea typeface="宋体" charset="-122"/>
              </a:rPr>
              <a:t>安装、软硬件配置优化</a:t>
            </a:r>
            <a:endParaRPr lang="en-US" altLang="zh-CN" sz="1600" dirty="0">
              <a:solidFill>
                <a:schemeClr val="tx2"/>
              </a:solidFill>
              <a:ea typeface="宋体" charset="-122"/>
            </a:endParaRPr>
          </a:p>
        </p:txBody>
      </p:sp>
      <p:sp>
        <p:nvSpPr>
          <p:cNvPr id="13" name="矩形 12"/>
          <p:cNvSpPr/>
          <p:nvPr/>
        </p:nvSpPr>
        <p:spPr>
          <a:xfrm>
            <a:off x="4412073" y="3306470"/>
            <a:ext cx="4176464" cy="338554"/>
          </a:xfrm>
          <a:prstGeom prst="rect">
            <a:avLst/>
          </a:prstGeom>
        </p:spPr>
        <p:txBody>
          <a:bodyPr wrap="square">
            <a:spAutoFit/>
          </a:bodyPr>
          <a:lstStyle/>
          <a:p>
            <a:pPr marL="120650" indent="-120650">
              <a:spcBef>
                <a:spcPct val="50000"/>
              </a:spcBef>
              <a:buClr>
                <a:srgbClr val="1C1C1C"/>
              </a:buClr>
              <a:buFontTx/>
              <a:buChar char="•"/>
            </a:pPr>
            <a:r>
              <a:rPr lang="zh-CN" altLang="en-US" sz="1600" dirty="0" smtClean="0">
                <a:solidFill>
                  <a:schemeClr val="tx2"/>
                </a:solidFill>
                <a:ea typeface="宋体" charset="-122"/>
              </a:rPr>
              <a:t>仿真技术流程与数据管理</a:t>
            </a:r>
            <a:endParaRPr lang="en-US" altLang="zh-CN" sz="1600" dirty="0" smtClean="0">
              <a:solidFill>
                <a:schemeClr val="tx2"/>
              </a:solidFill>
              <a:ea typeface="宋体" charset="-122"/>
            </a:endParaRPr>
          </a:p>
        </p:txBody>
      </p:sp>
      <p:sp>
        <p:nvSpPr>
          <p:cNvPr id="14" name="矩形 13"/>
          <p:cNvSpPr/>
          <p:nvPr/>
        </p:nvSpPr>
        <p:spPr>
          <a:xfrm>
            <a:off x="5220072" y="4879961"/>
            <a:ext cx="3312368" cy="338554"/>
          </a:xfrm>
          <a:prstGeom prst="rect">
            <a:avLst/>
          </a:prstGeom>
        </p:spPr>
        <p:txBody>
          <a:bodyPr wrap="square">
            <a:spAutoFit/>
          </a:bodyPr>
          <a:lstStyle/>
          <a:p>
            <a:pPr marL="120650" indent="-120650">
              <a:spcBef>
                <a:spcPct val="50000"/>
              </a:spcBef>
              <a:buClr>
                <a:srgbClr val="1C1C1C"/>
              </a:buClr>
              <a:buFontTx/>
              <a:buChar char="•"/>
            </a:pPr>
            <a:r>
              <a:rPr lang="zh-CN" altLang="en-US" sz="1600" dirty="0" smtClean="0">
                <a:solidFill>
                  <a:schemeClr val="tx2"/>
                </a:solidFill>
                <a:ea typeface="宋体" charset="-122"/>
              </a:rPr>
              <a:t>日常技术支持和服务热线</a:t>
            </a:r>
            <a:endParaRPr lang="en-US" altLang="zh-CN" sz="1600" dirty="0">
              <a:solidFill>
                <a:schemeClr val="tx2"/>
              </a:solidFill>
              <a:ea typeface="宋体" charset="-122"/>
            </a:endParaRPr>
          </a:p>
        </p:txBody>
      </p:sp>
      <p:sp>
        <p:nvSpPr>
          <p:cNvPr id="15" name="矩形 14"/>
          <p:cNvSpPr/>
          <p:nvPr/>
        </p:nvSpPr>
        <p:spPr>
          <a:xfrm>
            <a:off x="1043608" y="3882534"/>
            <a:ext cx="3653172" cy="338554"/>
          </a:xfrm>
          <a:prstGeom prst="rect">
            <a:avLst/>
          </a:prstGeom>
        </p:spPr>
        <p:txBody>
          <a:bodyPr wrap="square">
            <a:spAutoFit/>
          </a:bodyPr>
          <a:lstStyle/>
          <a:p>
            <a:pPr marL="120650" indent="-120650">
              <a:spcBef>
                <a:spcPct val="50000"/>
              </a:spcBef>
              <a:buClr>
                <a:srgbClr val="1C1C1C"/>
              </a:buClr>
              <a:buFontTx/>
              <a:buChar char="•"/>
            </a:pPr>
            <a:r>
              <a:rPr lang="zh-CN" altLang="en-US" sz="1600" dirty="0">
                <a:solidFill>
                  <a:schemeClr val="tx2"/>
                </a:solidFill>
                <a:ea typeface="宋体" charset="-122"/>
              </a:rPr>
              <a:t>企业专用仿真系统定制开发</a:t>
            </a:r>
            <a:endParaRPr lang="en-US" altLang="zh-CN" sz="1600" dirty="0">
              <a:solidFill>
                <a:schemeClr val="tx2"/>
              </a:solidFill>
              <a:ea typeface="宋体" charset="-122"/>
            </a:endParaRPr>
          </a:p>
        </p:txBody>
      </p:sp>
      <p:sp>
        <p:nvSpPr>
          <p:cNvPr id="17" name="矩形 16"/>
          <p:cNvSpPr/>
          <p:nvPr/>
        </p:nvSpPr>
        <p:spPr>
          <a:xfrm>
            <a:off x="1043608" y="4221088"/>
            <a:ext cx="3653172" cy="338554"/>
          </a:xfrm>
          <a:prstGeom prst="rect">
            <a:avLst/>
          </a:prstGeom>
        </p:spPr>
        <p:txBody>
          <a:bodyPr wrap="square">
            <a:spAutoFit/>
          </a:bodyPr>
          <a:lstStyle/>
          <a:p>
            <a:pPr marL="120650" indent="-120650">
              <a:spcBef>
                <a:spcPct val="50000"/>
              </a:spcBef>
              <a:buClr>
                <a:srgbClr val="1C1C1C"/>
              </a:buClr>
              <a:buFontTx/>
              <a:buChar char="•"/>
            </a:pPr>
            <a:r>
              <a:rPr lang="zh-CN" altLang="en-US" sz="1600" dirty="0" smtClean="0">
                <a:solidFill>
                  <a:schemeClr val="tx2"/>
                </a:solidFill>
                <a:ea typeface="宋体" charset="-122"/>
              </a:rPr>
              <a:t>仿真技术流程与应用规范服务</a:t>
            </a:r>
            <a:endParaRPr lang="en-US" altLang="zh-CN" sz="1600" dirty="0" smtClean="0">
              <a:solidFill>
                <a:schemeClr val="tx2"/>
              </a:solidFill>
              <a:ea typeface="宋体" charset="-122"/>
            </a:endParaRPr>
          </a:p>
        </p:txBody>
      </p:sp>
      <p:sp>
        <p:nvSpPr>
          <p:cNvPr id="18" name="矩形 17"/>
          <p:cNvSpPr/>
          <p:nvPr/>
        </p:nvSpPr>
        <p:spPr>
          <a:xfrm>
            <a:off x="4412073" y="2967916"/>
            <a:ext cx="3653172" cy="338554"/>
          </a:xfrm>
          <a:prstGeom prst="rect">
            <a:avLst/>
          </a:prstGeom>
        </p:spPr>
        <p:txBody>
          <a:bodyPr wrap="square">
            <a:spAutoFit/>
          </a:bodyPr>
          <a:lstStyle/>
          <a:p>
            <a:pPr marL="120650" indent="-120650">
              <a:spcBef>
                <a:spcPct val="50000"/>
              </a:spcBef>
              <a:buClr>
                <a:srgbClr val="1C1C1C"/>
              </a:buClr>
              <a:buFontTx/>
              <a:buChar char="•"/>
            </a:pPr>
            <a:r>
              <a:rPr lang="zh-CN" altLang="en-US" sz="1600" dirty="0" smtClean="0">
                <a:solidFill>
                  <a:schemeClr val="tx2"/>
                </a:solidFill>
                <a:ea typeface="宋体" charset="-122"/>
              </a:rPr>
              <a:t>企业仿真知识工程</a:t>
            </a:r>
            <a:endParaRPr lang="en-US" altLang="zh-CN" sz="1600" dirty="0" smtClean="0">
              <a:solidFill>
                <a:schemeClr val="tx2"/>
              </a:solidFill>
              <a:ea typeface="宋体" charset="-122"/>
            </a:endParaRPr>
          </a:p>
        </p:txBody>
      </p:sp>
      <p:sp>
        <p:nvSpPr>
          <p:cNvPr id="19" name="矩形 18"/>
          <p:cNvSpPr/>
          <p:nvPr/>
        </p:nvSpPr>
        <p:spPr>
          <a:xfrm>
            <a:off x="4412073" y="2612376"/>
            <a:ext cx="3653172" cy="338554"/>
          </a:xfrm>
          <a:prstGeom prst="rect">
            <a:avLst/>
          </a:prstGeom>
        </p:spPr>
        <p:txBody>
          <a:bodyPr wrap="square">
            <a:spAutoFit/>
          </a:bodyPr>
          <a:lstStyle/>
          <a:p>
            <a:pPr marL="120650" indent="-120650">
              <a:spcBef>
                <a:spcPct val="50000"/>
              </a:spcBef>
              <a:buClr>
                <a:srgbClr val="1C1C1C"/>
              </a:buClr>
              <a:buFontTx/>
              <a:buChar char="•"/>
            </a:pPr>
            <a:r>
              <a:rPr lang="zh-CN" altLang="en-US" sz="1600" dirty="0" smtClean="0">
                <a:solidFill>
                  <a:schemeClr val="tx2"/>
                </a:solidFill>
                <a:ea typeface="宋体" charset="-122"/>
              </a:rPr>
              <a:t>企业仿真技术平台</a:t>
            </a:r>
            <a:endParaRPr lang="en-US" altLang="zh-CN" sz="1600" dirty="0" smtClean="0">
              <a:solidFill>
                <a:schemeClr val="tx2"/>
              </a:solidFill>
              <a:ea typeface="宋体" charset="-122"/>
            </a:endParaRPr>
          </a:p>
        </p:txBody>
      </p:sp>
      <p:sp>
        <p:nvSpPr>
          <p:cNvPr id="8" name="TextBox 7"/>
          <p:cNvSpPr txBox="1"/>
          <p:nvPr/>
        </p:nvSpPr>
        <p:spPr>
          <a:xfrm>
            <a:off x="683568" y="3740839"/>
            <a:ext cx="432048" cy="1200329"/>
          </a:xfrm>
          <a:prstGeom prst="rect">
            <a:avLst/>
          </a:prstGeom>
          <a:noFill/>
        </p:spPr>
        <p:txBody>
          <a:bodyPr wrap="square" rtlCol="0">
            <a:spAutoFit/>
          </a:bodyPr>
          <a:lstStyle/>
          <a:p>
            <a:r>
              <a:rPr lang="zh-CN" altLang="en-US" dirty="0" smtClean="0"/>
              <a:t>能力服务</a:t>
            </a:r>
            <a:endParaRPr lang="zh-CN" altLang="en-US" dirty="0"/>
          </a:p>
        </p:txBody>
      </p:sp>
      <p:sp>
        <p:nvSpPr>
          <p:cNvPr id="22" name="TextBox 21"/>
          <p:cNvSpPr txBox="1"/>
          <p:nvPr/>
        </p:nvSpPr>
        <p:spPr>
          <a:xfrm>
            <a:off x="3995936" y="2516703"/>
            <a:ext cx="432048" cy="1200329"/>
          </a:xfrm>
          <a:prstGeom prst="rect">
            <a:avLst/>
          </a:prstGeom>
          <a:noFill/>
        </p:spPr>
        <p:txBody>
          <a:bodyPr wrap="square" rtlCol="0">
            <a:spAutoFit/>
          </a:bodyPr>
          <a:lstStyle/>
          <a:p>
            <a:r>
              <a:rPr lang="zh-CN" altLang="en-US" dirty="0" smtClean="0"/>
              <a:t>系统服务</a:t>
            </a:r>
            <a:endParaRPr lang="zh-CN" altLang="en-US" dirty="0"/>
          </a:p>
        </p:txBody>
      </p:sp>
      <p:sp>
        <p:nvSpPr>
          <p:cNvPr id="23" name="TextBox 22"/>
          <p:cNvSpPr txBox="1"/>
          <p:nvPr/>
        </p:nvSpPr>
        <p:spPr>
          <a:xfrm>
            <a:off x="4788024" y="4437112"/>
            <a:ext cx="432048" cy="1200329"/>
          </a:xfrm>
          <a:prstGeom prst="rect">
            <a:avLst/>
          </a:prstGeom>
          <a:noFill/>
        </p:spPr>
        <p:txBody>
          <a:bodyPr wrap="square" rtlCol="0">
            <a:spAutoFit/>
          </a:bodyPr>
          <a:lstStyle/>
          <a:p>
            <a:r>
              <a:rPr lang="zh-CN" altLang="en-US" dirty="0" smtClean="0"/>
              <a:t>软件服务</a:t>
            </a:r>
            <a:endParaRPr lang="zh-CN" altLang="en-US" dirty="0"/>
          </a:p>
        </p:txBody>
      </p:sp>
      <p:sp>
        <p:nvSpPr>
          <p:cNvPr id="21" name="矩形 20"/>
          <p:cNvSpPr/>
          <p:nvPr/>
        </p:nvSpPr>
        <p:spPr>
          <a:xfrm>
            <a:off x="536306" y="848906"/>
            <a:ext cx="7957662" cy="707886"/>
          </a:xfrm>
          <a:prstGeom prst="rect">
            <a:avLst/>
          </a:prstGeom>
        </p:spPr>
        <p:txBody>
          <a:bodyPr wrap="square">
            <a:spAutoFit/>
          </a:bodyPr>
          <a:lstStyle/>
          <a:p>
            <a:pPr eaLnBrk="0" hangingPunct="0"/>
            <a:r>
              <a:rPr lang="zh-CN" altLang="en-US" sz="2000" b="1" i="1" dirty="0" smtClean="0">
                <a:solidFill>
                  <a:srgbClr val="1C1C1C"/>
                </a:solidFill>
                <a:ea typeface="宋体" charset="-122"/>
              </a:rPr>
              <a:t>用户需要的仿真技术，不仅是软件。我们提供</a:t>
            </a:r>
            <a:r>
              <a:rPr lang="en-US" altLang="zh-CN" sz="2000" dirty="0" smtClean="0">
                <a:solidFill>
                  <a:srgbClr val="1C1C1C"/>
                </a:solidFill>
                <a:ea typeface="宋体" charset="-122"/>
              </a:rPr>
              <a:t>CAE</a:t>
            </a:r>
            <a:r>
              <a:rPr lang="zh-CN" altLang="en-US" sz="2000" dirty="0" smtClean="0">
                <a:solidFill>
                  <a:srgbClr val="1C1C1C"/>
                </a:solidFill>
                <a:ea typeface="宋体" charset="-122"/>
              </a:rPr>
              <a:t>仿真技术体系</a:t>
            </a:r>
            <a:r>
              <a:rPr lang="zh-CN" altLang="en-US" sz="2000" dirty="0">
                <a:solidFill>
                  <a:srgbClr val="1C1C1C"/>
                </a:solidFill>
                <a:ea typeface="宋体" charset="-122"/>
              </a:rPr>
              <a:t>和能力</a:t>
            </a:r>
            <a:r>
              <a:rPr lang="zh-CN" altLang="en-US" sz="2000" dirty="0" smtClean="0">
                <a:solidFill>
                  <a:srgbClr val="1C1C1C"/>
                </a:solidFill>
                <a:ea typeface="宋体" charset="-122"/>
              </a:rPr>
              <a:t>建设咨询的</a:t>
            </a:r>
            <a:r>
              <a:rPr lang="zh-CN" altLang="en-US" sz="2000" dirty="0">
                <a:solidFill>
                  <a:srgbClr val="1C1C1C"/>
                </a:solidFill>
                <a:ea typeface="宋体" charset="-122"/>
              </a:rPr>
              <a:t>整体解决</a:t>
            </a:r>
            <a:r>
              <a:rPr lang="zh-CN" altLang="en-US" sz="2000" dirty="0" smtClean="0">
                <a:solidFill>
                  <a:srgbClr val="1C1C1C"/>
                </a:solidFill>
                <a:ea typeface="宋体" charset="-122"/>
              </a:rPr>
              <a:t>方案</a:t>
            </a:r>
            <a:endParaRPr lang="en-US" altLang="zh-CN" sz="2000" b="1" dirty="0">
              <a:solidFill>
                <a:srgbClr val="1C1C1C"/>
              </a:solidFill>
              <a:ea typeface="宋体" charset="-122"/>
            </a:endParaRPr>
          </a:p>
        </p:txBody>
      </p:sp>
      <p:cxnSp>
        <p:nvCxnSpPr>
          <p:cNvPr id="5" name="直接连接符 4"/>
          <p:cNvCxnSpPr/>
          <p:nvPr/>
        </p:nvCxnSpPr>
        <p:spPr bwMode="auto">
          <a:xfrm>
            <a:off x="467544" y="5517232"/>
            <a:ext cx="8052231"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2775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down)">
                                      <p:cBhvr>
                                        <p:cTn id="43" dur="500"/>
                                        <p:tgtEl>
                                          <p:spTgt spid="1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down)">
                                      <p:cBhvr>
                                        <p:cTn id="49" dur="500"/>
                                        <p:tgtEl>
                                          <p:spTgt spid="19"/>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barn(inVertical)">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blinds(horizontal)">
                                      <p:cBhvr>
                                        <p:cTn id="6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9" grpId="0"/>
      <p:bldP spid="11" grpId="0"/>
      <p:bldP spid="12" grpId="0"/>
      <p:bldP spid="13" grpId="0"/>
      <p:bldP spid="14" grpId="0"/>
      <p:bldP spid="15" grpId="0"/>
      <p:bldP spid="17" grpId="0"/>
      <p:bldP spid="18" grpId="0"/>
      <p:bldP spid="19" grpId="0"/>
      <p:bldP spid="8" grpId="0"/>
      <p:bldP spid="22" grpId="0"/>
      <p:bldP spid="23" grpId="0"/>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gary-gao\Desktop\厂商PPT参考\图片\安世亚太.jpg"/>
          <p:cNvPicPr>
            <a:picLocks noChangeAspect="1" noChangeArrowheads="1"/>
          </p:cNvPicPr>
          <p:nvPr/>
        </p:nvPicPr>
        <p:blipFill>
          <a:blip r:embed="rId3" cstate="print"/>
          <a:srcRect/>
          <a:stretch>
            <a:fillRect/>
          </a:stretch>
        </p:blipFill>
        <p:spPr bwMode="auto">
          <a:xfrm>
            <a:off x="0" y="0"/>
            <a:ext cx="9147175" cy="6308725"/>
          </a:xfrm>
          <a:prstGeom prst="rect">
            <a:avLst/>
          </a:prstGeom>
          <a:noFill/>
          <a:ln w="9525">
            <a:noFill/>
            <a:miter lim="800000"/>
            <a:headEnd/>
            <a:tailEnd/>
          </a:ln>
        </p:spPr>
      </p:pic>
      <p:sp>
        <p:nvSpPr>
          <p:cNvPr id="18435" name="Text Box 3"/>
          <p:cNvSpPr txBox="1">
            <a:spLocks noChangeArrowheads="1"/>
          </p:cNvSpPr>
          <p:nvPr/>
        </p:nvSpPr>
        <p:spPr bwMode="auto">
          <a:xfrm>
            <a:off x="2286000" y="2000250"/>
            <a:ext cx="4419600" cy="1030288"/>
          </a:xfrm>
          <a:prstGeom prst="rect">
            <a:avLst/>
          </a:prstGeom>
          <a:noFill/>
          <a:ln w="9525">
            <a:noFill/>
            <a:miter lim="800000"/>
            <a:headEnd/>
            <a:tailEnd/>
          </a:ln>
        </p:spPr>
        <p:txBody>
          <a:bodyPr>
            <a:spAutoFit/>
          </a:bodyPr>
          <a:lstStyle/>
          <a:p>
            <a:pPr algn="ctr">
              <a:spcBef>
                <a:spcPct val="50000"/>
              </a:spcBef>
            </a:pPr>
            <a:r>
              <a:rPr kumimoji="1" lang="en-US" altLang="zh-CN" sz="4000" b="1">
                <a:solidFill>
                  <a:srgbClr val="005696"/>
                </a:solidFill>
                <a:latin typeface="微软雅黑" pitchFamily="34" charset="-122"/>
                <a:ea typeface="微软雅黑" pitchFamily="34" charset="-122"/>
              </a:rPr>
              <a:t>Thank you</a:t>
            </a:r>
          </a:p>
          <a:p>
            <a:pPr algn="ctr">
              <a:spcBef>
                <a:spcPct val="50000"/>
              </a:spcBef>
            </a:pPr>
            <a:r>
              <a:rPr kumimoji="1" lang="en-US" altLang="zh-CN" sz="1400">
                <a:solidFill>
                  <a:srgbClr val="005696"/>
                </a:solidFill>
                <a:latin typeface="微软雅黑" pitchFamily="34" charset="-122"/>
                <a:ea typeface="微软雅黑" pitchFamily="34" charset="-122"/>
              </a:rPr>
              <a:t>www.peraglobal.com</a:t>
            </a:r>
            <a:endParaRPr kumimoji="1" lang="zh-CN" altLang="en-US" sz="6000">
              <a:solidFill>
                <a:srgbClr val="005696"/>
              </a:solidFill>
              <a:latin typeface="微软雅黑" pitchFamily="34" charset="-122"/>
              <a:ea typeface="微软雅黑" pitchFamily="34" charset="-122"/>
            </a:endParaRPr>
          </a:p>
        </p:txBody>
      </p:sp>
    </p:spTree>
    <p:extLst>
      <p:ext uri="{BB962C8B-B14F-4D97-AF65-F5344CB8AC3E}">
        <p14:creationId xmlns:p14="http://schemas.microsoft.com/office/powerpoint/2010/main" val="54503202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CAE</a:t>
            </a:r>
            <a:r>
              <a:rPr lang="zh-CN" altLang="en-US" sz="2400" dirty="0"/>
              <a:t>技术发展</a:t>
            </a:r>
            <a:r>
              <a:rPr lang="zh-CN" altLang="en-US" sz="2400" dirty="0" smtClean="0"/>
              <a:t>，</a:t>
            </a:r>
            <a:r>
              <a:rPr lang="zh-CN" altLang="en-US" sz="2400" dirty="0" smtClean="0">
                <a:solidFill>
                  <a:srgbClr val="FF0000"/>
                </a:solidFill>
              </a:rPr>
              <a:t>正在</a:t>
            </a:r>
            <a:r>
              <a:rPr lang="zh-CN" altLang="en-US" sz="2400" dirty="0" smtClean="0"/>
              <a:t>推动研发</a:t>
            </a:r>
            <a:r>
              <a:rPr lang="zh-CN" altLang="en-US" sz="2400" dirty="0"/>
              <a:t>模式变革</a:t>
            </a:r>
            <a:endParaRPr lang="en-US" altLang="zh-CN" sz="2400" b="1" dirty="0"/>
          </a:p>
        </p:txBody>
      </p:sp>
      <p:sp>
        <p:nvSpPr>
          <p:cNvPr id="3" name="内容占位符 2"/>
          <p:cNvSpPr>
            <a:spLocks noGrp="1"/>
          </p:cNvSpPr>
          <p:nvPr>
            <p:ph idx="1"/>
          </p:nvPr>
        </p:nvSpPr>
        <p:spPr>
          <a:xfrm>
            <a:off x="250825" y="1163984"/>
            <a:ext cx="8642350" cy="4713288"/>
          </a:xfrm>
        </p:spPr>
        <p:txBody>
          <a:bodyPr/>
          <a:lstStyle/>
          <a:p>
            <a:pPr>
              <a:lnSpc>
                <a:spcPct val="150000"/>
              </a:lnSpc>
            </a:pPr>
            <a:r>
              <a:rPr lang="zh-CN" altLang="en-US" dirty="0">
                <a:solidFill>
                  <a:srgbClr val="FF0000"/>
                </a:solidFill>
              </a:rPr>
              <a:t>产品</a:t>
            </a:r>
            <a:r>
              <a:rPr lang="zh-CN" altLang="en-US" dirty="0" smtClean="0">
                <a:solidFill>
                  <a:srgbClr val="FF0000"/>
                </a:solidFill>
              </a:rPr>
              <a:t>数字化设计，</a:t>
            </a:r>
            <a:r>
              <a:rPr lang="zh-CN" altLang="en-US" dirty="0"/>
              <a:t>本质上，就是利用</a:t>
            </a:r>
            <a:r>
              <a:rPr lang="en-US" altLang="zh-CN" dirty="0"/>
              <a:t>CAD</a:t>
            </a:r>
            <a:r>
              <a:rPr lang="zh-CN" altLang="en-US" dirty="0"/>
              <a:t>虚拟环境生产出“</a:t>
            </a:r>
            <a:r>
              <a:rPr lang="zh-CN" altLang="en-US" dirty="0">
                <a:solidFill>
                  <a:srgbClr val="FF0000"/>
                </a:solidFill>
              </a:rPr>
              <a:t>虚拟产品</a:t>
            </a:r>
            <a:r>
              <a:rPr lang="zh-CN" altLang="en-US" dirty="0"/>
              <a:t>”，并用</a:t>
            </a:r>
            <a:r>
              <a:rPr lang="en-US" altLang="zh-CN" dirty="0"/>
              <a:t>CAE</a:t>
            </a:r>
            <a:r>
              <a:rPr lang="zh-CN" altLang="en-US" dirty="0"/>
              <a:t>仿真环境，快速获取产品功能、性能、工艺、成本等</a:t>
            </a:r>
            <a:r>
              <a:rPr lang="zh-CN" altLang="en-US" dirty="0" smtClean="0"/>
              <a:t>。</a:t>
            </a:r>
            <a:endParaRPr lang="en-US" altLang="zh-CN" dirty="0" smtClean="0"/>
          </a:p>
          <a:p>
            <a:pPr>
              <a:lnSpc>
                <a:spcPct val="150000"/>
              </a:lnSpc>
            </a:pPr>
            <a:r>
              <a:rPr lang="zh-CN" altLang="en-US" dirty="0" smtClean="0"/>
              <a:t>波音</a:t>
            </a:r>
            <a:r>
              <a:rPr lang="en-US" altLang="zh-CN" dirty="0"/>
              <a:t>777/787</a:t>
            </a:r>
            <a:r>
              <a:rPr lang="zh-CN" altLang="en-US" dirty="0"/>
              <a:t>，洛马</a:t>
            </a:r>
            <a:r>
              <a:rPr lang="en-US" altLang="zh-CN" dirty="0"/>
              <a:t>F35</a:t>
            </a:r>
            <a:r>
              <a:rPr lang="zh-CN" altLang="en-US" dirty="0"/>
              <a:t>，中国飞</a:t>
            </a:r>
            <a:r>
              <a:rPr lang="zh-CN" altLang="en-US" dirty="0" smtClean="0"/>
              <a:t>豹的数字化研发，均取得</a:t>
            </a:r>
            <a:r>
              <a:rPr lang="zh-CN" altLang="en-US" dirty="0"/>
              <a:t>巨大成功</a:t>
            </a:r>
            <a:r>
              <a:rPr lang="zh-CN" altLang="en-US" dirty="0" smtClean="0"/>
              <a:t>。</a:t>
            </a:r>
            <a:endParaRPr lang="en-US" altLang="zh-CN" sz="2000" dirty="0" smtClean="0"/>
          </a:p>
          <a:p>
            <a:r>
              <a:rPr lang="zh-CN" altLang="en-US" sz="2000" dirty="0" smtClean="0"/>
              <a:t>产品</a:t>
            </a:r>
            <a:r>
              <a:rPr lang="zh-CN" altLang="en-US" sz="2000" dirty="0"/>
              <a:t>研发模式的演进：</a:t>
            </a:r>
            <a:endParaRPr lang="en-US" altLang="zh-CN" sz="2000" dirty="0"/>
          </a:p>
          <a:p>
            <a:pPr lvl="1"/>
            <a:r>
              <a:rPr lang="zh-CN" altLang="en-US" dirty="0" smtClean="0">
                <a:cs typeface="+mn-cs"/>
              </a:rPr>
              <a:t>一般的</a:t>
            </a:r>
            <a:r>
              <a:rPr lang="zh-CN" altLang="en-US" dirty="0">
                <a:cs typeface="+mn-cs"/>
              </a:rPr>
              <a:t>设计分析方法：设计</a:t>
            </a:r>
            <a:r>
              <a:rPr lang="en-US" altLang="zh-CN" dirty="0">
                <a:cs typeface="+mn-cs"/>
              </a:rPr>
              <a:t>-</a:t>
            </a:r>
            <a:r>
              <a:rPr lang="zh-CN" altLang="en-US" dirty="0" smtClean="0">
                <a:cs typeface="+mn-cs"/>
              </a:rPr>
              <a:t>仿真验证</a:t>
            </a:r>
            <a:r>
              <a:rPr lang="en-US" altLang="zh-CN" dirty="0" smtClean="0">
                <a:cs typeface="+mn-cs"/>
              </a:rPr>
              <a:t>-</a:t>
            </a:r>
            <a:r>
              <a:rPr lang="zh-CN" altLang="en-US" dirty="0">
                <a:cs typeface="+mn-cs"/>
              </a:rPr>
              <a:t>制造</a:t>
            </a:r>
            <a:r>
              <a:rPr lang="en-US" altLang="zh-CN" dirty="0">
                <a:cs typeface="+mn-cs"/>
              </a:rPr>
              <a:t>-</a:t>
            </a:r>
            <a:r>
              <a:rPr lang="zh-CN" altLang="en-US" dirty="0">
                <a:cs typeface="+mn-cs"/>
              </a:rPr>
              <a:t>试验</a:t>
            </a:r>
            <a:endParaRPr lang="en-US" altLang="zh-CN" dirty="0">
              <a:cs typeface="+mn-cs"/>
            </a:endParaRPr>
          </a:p>
          <a:p>
            <a:pPr lvl="1"/>
            <a:r>
              <a:rPr lang="zh-CN" altLang="en-US" dirty="0" smtClean="0">
                <a:cs typeface="+mn-cs"/>
              </a:rPr>
              <a:t>先进的</a:t>
            </a:r>
            <a:r>
              <a:rPr lang="zh-CN" altLang="en-US" dirty="0">
                <a:cs typeface="+mn-cs"/>
              </a:rPr>
              <a:t>仿真驱动设计</a:t>
            </a:r>
            <a:r>
              <a:rPr lang="zh-CN" altLang="en-US" dirty="0" smtClean="0">
                <a:cs typeface="+mn-cs"/>
              </a:rPr>
              <a:t>：</a:t>
            </a:r>
            <a:r>
              <a:rPr lang="zh-CN" altLang="en-US" dirty="0">
                <a:solidFill>
                  <a:srgbClr val="FF0000"/>
                </a:solidFill>
              </a:rPr>
              <a:t>方案评估</a:t>
            </a:r>
            <a:r>
              <a:rPr lang="en-US" altLang="zh-CN" dirty="0" smtClean="0">
                <a:solidFill>
                  <a:srgbClr val="FF0000"/>
                </a:solidFill>
              </a:rPr>
              <a:t>-</a:t>
            </a:r>
            <a:r>
              <a:rPr lang="zh-CN" altLang="en-US" dirty="0">
                <a:solidFill>
                  <a:srgbClr val="FF0000"/>
                </a:solidFill>
              </a:rPr>
              <a:t>产品</a:t>
            </a:r>
            <a:r>
              <a:rPr lang="zh-CN" altLang="en-US" dirty="0">
                <a:solidFill>
                  <a:srgbClr val="FF0000"/>
                </a:solidFill>
                <a:cs typeface="+mn-cs"/>
              </a:rPr>
              <a:t>设计</a:t>
            </a:r>
            <a:r>
              <a:rPr lang="en-US" altLang="zh-CN" dirty="0" smtClean="0">
                <a:solidFill>
                  <a:srgbClr val="FF0000"/>
                </a:solidFill>
                <a:cs typeface="+mn-cs"/>
              </a:rPr>
              <a:t>-</a:t>
            </a:r>
            <a:r>
              <a:rPr lang="zh-CN" altLang="en-US" dirty="0" smtClean="0">
                <a:solidFill>
                  <a:srgbClr val="FF0000"/>
                </a:solidFill>
              </a:rPr>
              <a:t>仿真验证</a:t>
            </a:r>
            <a:r>
              <a:rPr lang="en-US" altLang="zh-CN" dirty="0" smtClean="0">
                <a:solidFill>
                  <a:srgbClr val="FF0000"/>
                </a:solidFill>
              </a:rPr>
              <a:t>-</a:t>
            </a:r>
            <a:r>
              <a:rPr lang="zh-CN" altLang="en-US" dirty="0" smtClean="0">
                <a:solidFill>
                  <a:srgbClr val="FF0000"/>
                </a:solidFill>
                <a:cs typeface="+mn-cs"/>
              </a:rPr>
              <a:t>虚拟制造</a:t>
            </a:r>
            <a:r>
              <a:rPr lang="en-US" altLang="zh-CN" dirty="0" smtClean="0">
                <a:solidFill>
                  <a:srgbClr val="FF0000"/>
                </a:solidFill>
                <a:cs typeface="+mn-cs"/>
              </a:rPr>
              <a:t>-</a:t>
            </a:r>
            <a:r>
              <a:rPr lang="zh-CN" altLang="en-US" dirty="0" smtClean="0">
                <a:solidFill>
                  <a:srgbClr val="FF0000"/>
                </a:solidFill>
                <a:cs typeface="+mn-cs"/>
              </a:rPr>
              <a:t>制造</a:t>
            </a:r>
            <a:endParaRPr lang="en-US" altLang="zh-CN" dirty="0" smtClean="0"/>
          </a:p>
        </p:txBody>
      </p:sp>
      <p:sp>
        <p:nvSpPr>
          <p:cNvPr id="5" name="矩形 4"/>
          <p:cNvSpPr/>
          <p:nvPr/>
        </p:nvSpPr>
        <p:spPr>
          <a:xfrm>
            <a:off x="5292080" y="3729933"/>
            <a:ext cx="3124588" cy="193899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2400" b="1" dirty="0"/>
              <a:t>从“</a:t>
            </a:r>
            <a:r>
              <a:rPr lang="en-US" altLang="zh-CN" sz="2400" b="1" dirty="0"/>
              <a:t>Design-Driven</a:t>
            </a:r>
            <a:r>
              <a:rPr lang="zh-CN" altLang="en-US" sz="2400" b="1" dirty="0"/>
              <a:t>（</a:t>
            </a:r>
            <a:r>
              <a:rPr lang="zh-CN" altLang="en-US" sz="2400" b="1" dirty="0">
                <a:solidFill>
                  <a:srgbClr val="FF0000"/>
                </a:solidFill>
              </a:rPr>
              <a:t>设计驱动</a:t>
            </a:r>
            <a:r>
              <a:rPr lang="zh-CN" altLang="en-US" sz="2400" b="1" dirty="0"/>
              <a:t>）</a:t>
            </a:r>
            <a:r>
              <a:rPr lang="en-US" altLang="zh-CN" sz="2400" b="1" dirty="0" smtClean="0"/>
              <a:t>”</a:t>
            </a:r>
            <a:endParaRPr lang="en-US" altLang="zh-CN" sz="2400" b="1" dirty="0"/>
          </a:p>
          <a:p>
            <a:r>
              <a:rPr lang="zh-CN" altLang="en-US" sz="2400" b="1" dirty="0" smtClean="0"/>
              <a:t>到</a:t>
            </a:r>
            <a:endParaRPr lang="en-US" altLang="zh-CN" sz="2400" b="1" dirty="0"/>
          </a:p>
          <a:p>
            <a:r>
              <a:rPr lang="zh-CN" altLang="en-US" sz="2400" b="1" dirty="0" smtClean="0"/>
              <a:t>“</a:t>
            </a:r>
            <a:r>
              <a:rPr lang="en-US" altLang="zh-CN" sz="2400" b="1" dirty="0"/>
              <a:t>Simulation-Driven </a:t>
            </a:r>
            <a:r>
              <a:rPr lang="zh-CN" altLang="en-US" sz="2400" b="1" dirty="0"/>
              <a:t>（</a:t>
            </a:r>
            <a:r>
              <a:rPr lang="zh-CN" altLang="en-US" sz="2400" b="1" dirty="0">
                <a:solidFill>
                  <a:srgbClr val="FF0000"/>
                </a:solidFill>
              </a:rPr>
              <a:t>仿真驱动</a:t>
            </a:r>
            <a:r>
              <a:rPr lang="zh-CN" altLang="en-US" sz="2400" b="1" dirty="0"/>
              <a:t>）</a:t>
            </a:r>
            <a:r>
              <a:rPr lang="en-US" altLang="zh-CN" sz="2400" b="1" dirty="0"/>
              <a:t>”</a:t>
            </a:r>
            <a:endParaRPr lang="zh-CN" altLang="en-US" sz="2400"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717032"/>
            <a:ext cx="3485034" cy="2788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349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arn(inVertical)">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系统工程的</a:t>
            </a:r>
            <a:r>
              <a:rPr lang="en-US" altLang="zh-CN" dirty="0"/>
              <a:t>V</a:t>
            </a:r>
            <a:r>
              <a:rPr lang="zh-CN" altLang="en-US" dirty="0"/>
              <a:t>字模型</a:t>
            </a:r>
          </a:p>
        </p:txBody>
      </p:sp>
      <p:sp>
        <p:nvSpPr>
          <p:cNvPr id="3" name="内容占位符 2"/>
          <p:cNvSpPr>
            <a:spLocks noGrp="1"/>
          </p:cNvSpPr>
          <p:nvPr>
            <p:ph idx="1"/>
          </p:nvPr>
        </p:nvSpPr>
        <p:spPr/>
        <p:txBody>
          <a:bodyPr/>
          <a:lstStyle/>
          <a:p>
            <a:r>
              <a:rPr lang="en-US" altLang="zh-CN" dirty="0" smtClean="0"/>
              <a:t>CAE</a:t>
            </a:r>
            <a:r>
              <a:rPr lang="zh-CN" altLang="en-US" dirty="0" smtClean="0"/>
              <a:t>仿真，正在融入到产品研发的全阶段，并驱动设计优化</a:t>
            </a:r>
            <a:endParaRPr lang="en-US" altLang="zh-CN" dirty="0" smtClean="0"/>
          </a:p>
          <a:p>
            <a:pPr lvl="1"/>
            <a:r>
              <a:rPr lang="zh-CN" altLang="en-US" dirty="0" smtClean="0"/>
              <a:t>设计早期的功能设计、系统建模</a:t>
            </a:r>
            <a:endParaRPr lang="en-US" altLang="zh-CN" dirty="0" smtClean="0"/>
          </a:p>
          <a:p>
            <a:pPr lvl="1"/>
            <a:r>
              <a:rPr lang="zh-CN" altLang="en-US" dirty="0" smtClean="0"/>
              <a:t>设计过程中的结构、流体、电磁仿真分析、嵌入式软件仿真等</a:t>
            </a:r>
            <a:endParaRPr lang="en-US" altLang="zh-CN" dirty="0" smtClean="0"/>
          </a:p>
          <a:p>
            <a:pPr lvl="1"/>
            <a:r>
              <a:rPr lang="zh-CN" altLang="en-US" dirty="0" smtClean="0"/>
              <a:t>设计后期的虚拟样机验证与校核</a:t>
            </a:r>
            <a:endParaRPr lang="zh-CN" altLang="en-US"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473" y="2368476"/>
            <a:ext cx="8475991" cy="4372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55576" y="4077072"/>
            <a:ext cx="1116632"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dirty="0" smtClean="0"/>
              <a:t>CAE</a:t>
            </a:r>
            <a:r>
              <a:rPr lang="zh-CN" altLang="en-US" dirty="0" smtClean="0"/>
              <a:t>仿真</a:t>
            </a:r>
            <a:endParaRPr lang="zh-CN" altLang="en-US" dirty="0"/>
          </a:p>
        </p:txBody>
      </p:sp>
      <p:sp>
        <p:nvSpPr>
          <p:cNvPr id="6" name="TextBox 5"/>
          <p:cNvSpPr txBox="1"/>
          <p:nvPr/>
        </p:nvSpPr>
        <p:spPr>
          <a:xfrm>
            <a:off x="7020272" y="5805264"/>
            <a:ext cx="1116632"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dirty="0" smtClean="0"/>
              <a:t>CAE</a:t>
            </a:r>
            <a:r>
              <a:rPr lang="zh-CN" altLang="en-US" dirty="0" smtClean="0"/>
              <a:t>仿真</a:t>
            </a:r>
            <a:endParaRPr lang="zh-CN" altLang="en-US" dirty="0"/>
          </a:p>
        </p:txBody>
      </p:sp>
      <p:sp>
        <p:nvSpPr>
          <p:cNvPr id="7" name="TextBox 6"/>
          <p:cNvSpPr txBox="1"/>
          <p:nvPr/>
        </p:nvSpPr>
        <p:spPr>
          <a:xfrm>
            <a:off x="4932040" y="4226607"/>
            <a:ext cx="1116632"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dirty="0" smtClean="0"/>
              <a:t>CAE</a:t>
            </a:r>
            <a:r>
              <a:rPr lang="zh-CN" altLang="en-US" dirty="0" smtClean="0"/>
              <a:t>仿真</a:t>
            </a:r>
            <a:endParaRPr lang="zh-CN" altLang="en-US" dirty="0"/>
          </a:p>
        </p:txBody>
      </p:sp>
    </p:spTree>
    <p:extLst>
      <p:ext uri="{BB962C8B-B14F-4D97-AF65-F5344CB8AC3E}">
        <p14:creationId xmlns:p14="http://schemas.microsoft.com/office/powerpoint/2010/main" val="268827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8" name="Picture 27" descr="bubble_chart.jpg"/>
          <p:cNvPicPr>
            <a:picLocks noChangeAspect="1"/>
          </p:cNvPicPr>
          <p:nvPr/>
        </p:nvPicPr>
        <p:blipFill rotWithShape="1">
          <a:blip r:embed="rId3" cstate="print"/>
          <a:srcRect t="16078"/>
          <a:stretch/>
        </p:blipFill>
        <p:spPr>
          <a:xfrm>
            <a:off x="0" y="1124744"/>
            <a:ext cx="9144000" cy="5733256"/>
          </a:xfrm>
          <a:prstGeom prst="rect">
            <a:avLst/>
          </a:prstGeom>
        </p:spPr>
      </p:pic>
      <p:sp>
        <p:nvSpPr>
          <p:cNvPr id="6156" name="Text Box 26"/>
          <p:cNvSpPr txBox="1">
            <a:spLocks noChangeArrowheads="1"/>
          </p:cNvSpPr>
          <p:nvPr/>
        </p:nvSpPr>
        <p:spPr bwMode="auto">
          <a:xfrm>
            <a:off x="0" y="6629400"/>
            <a:ext cx="2058988" cy="214313"/>
          </a:xfrm>
          <a:prstGeom prst="rect">
            <a:avLst/>
          </a:prstGeom>
          <a:noFill/>
          <a:ln w="50800" cap="rnd" algn="ctr">
            <a:noFill/>
            <a:prstDash val="sysDot"/>
            <a:miter lim="800000"/>
            <a:headEnd/>
            <a:tailEnd/>
          </a:ln>
        </p:spPr>
        <p:txBody>
          <a:bodyPr>
            <a:spAutoFit/>
          </a:bodyPr>
          <a:lstStyle/>
          <a:p>
            <a:pPr eaLnBrk="0" hangingPunct="0"/>
            <a:r>
              <a:rPr lang="en-US" sz="800" dirty="0"/>
              <a:t>© </a:t>
            </a:r>
            <a:r>
              <a:rPr lang="en-US" sz="800" dirty="0" smtClean="0"/>
              <a:t>2010 </a:t>
            </a:r>
            <a:r>
              <a:rPr lang="en-US" sz="800" dirty="0"/>
              <a:t>ANSYS, Inc.  All rights reserved.</a:t>
            </a:r>
          </a:p>
        </p:txBody>
      </p:sp>
      <p:sp>
        <p:nvSpPr>
          <p:cNvPr id="6157" name="Rectangle 27"/>
          <p:cNvSpPr>
            <a:spLocks noGrp="1" noChangeArrowheads="1"/>
          </p:cNvSpPr>
          <p:nvPr>
            <p:ph type="title"/>
          </p:nvPr>
        </p:nvSpPr>
        <p:spPr>
          <a:xfrm>
            <a:off x="361950" y="228600"/>
            <a:ext cx="6781800" cy="838200"/>
          </a:xfrm>
        </p:spPr>
        <p:txBody>
          <a:bodyPr>
            <a:normAutofit/>
          </a:bodyPr>
          <a:lstStyle/>
          <a:p>
            <a:r>
              <a:rPr lang="en-US" altLang="zh-CN" dirty="0" smtClean="0"/>
              <a:t>CAE</a:t>
            </a:r>
            <a:r>
              <a:rPr lang="zh-CN" altLang="en-US" dirty="0" smtClean="0"/>
              <a:t>仿真技术的发展趋势</a:t>
            </a:r>
            <a:endParaRPr lang="en-US" dirty="0" smtClean="0"/>
          </a:p>
        </p:txBody>
      </p:sp>
      <p:grpSp>
        <p:nvGrpSpPr>
          <p:cNvPr id="26" name="Group 25"/>
          <p:cNvGrpSpPr/>
          <p:nvPr/>
        </p:nvGrpSpPr>
        <p:grpSpPr>
          <a:xfrm>
            <a:off x="309208" y="4486275"/>
            <a:ext cx="2605441" cy="2486025"/>
            <a:chOff x="213958" y="4410075"/>
            <a:chExt cx="2605441" cy="2486025"/>
          </a:xfrm>
        </p:grpSpPr>
        <p:sp>
          <p:nvSpPr>
            <p:cNvPr id="23" name="Oval 22"/>
            <p:cNvSpPr/>
            <p:nvPr/>
          </p:nvSpPr>
          <p:spPr bwMode="auto">
            <a:xfrm>
              <a:off x="213958" y="4410075"/>
              <a:ext cx="2605441" cy="2486025"/>
            </a:xfrm>
            <a:prstGeom prst="ellipse">
              <a:avLst/>
            </a:prstGeom>
            <a:solidFill>
              <a:srgbClr val="00B050"/>
            </a:solidFill>
            <a:ln w="34925" cap="flat" cmpd="sng" algn="ctr">
              <a:solidFill>
                <a:srgbClr val="FFFFFF"/>
              </a:solidFill>
              <a:prstDash val="solid"/>
              <a:round/>
              <a:headEnd type="none" w="med" len="med"/>
              <a:tailEnd type="none" w="med" len="med"/>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vert="horz" wrap="none" lIns="137160" tIns="155448" rIns="137160" bIns="155448"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7" name="Rectangle 26"/>
            <p:cNvSpPr/>
            <p:nvPr/>
          </p:nvSpPr>
          <p:spPr>
            <a:xfrm>
              <a:off x="571579" y="5309108"/>
              <a:ext cx="1833322" cy="769441"/>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w="387350" h="330200"/>
              <a:bevelB/>
            </a:sp3d>
          </p:spPr>
          <p:txBody>
            <a:bodyPr wrap="none" lIns="91440" tIns="45720" rIns="91440" bIns="45720">
              <a:spAutoFit/>
            </a:bodyPr>
            <a:lstStyle/>
            <a:p>
              <a:pPr algn="ctr" eaLnBrk="0" fontAlgn="base" hangingPunct="0">
                <a:spcBef>
                  <a:spcPct val="0"/>
                </a:spcBef>
                <a:spcAft>
                  <a:spcPct val="0"/>
                </a:spcAft>
              </a:pPr>
              <a:r>
                <a:rPr lang="en-US" sz="2200" dirty="0" smtClean="0">
                  <a:ln w="18415" cmpd="sng">
                    <a:solidFill>
                      <a:srgbClr val="FFFFFF"/>
                    </a:solidFill>
                    <a:prstDash val="solid"/>
                  </a:ln>
                  <a:solidFill>
                    <a:srgbClr val="FFFFFF"/>
                  </a:solidFill>
                  <a:effectLst>
                    <a:outerShdw blurRad="50800" dist="38100" dir="13500000" algn="br" rotWithShape="0">
                      <a:prstClr val="black">
                        <a:alpha val="40000"/>
                      </a:prstClr>
                    </a:outerShdw>
                  </a:effectLst>
                  <a:latin typeface="Arial" pitchFamily="34" charset="0"/>
                  <a:cs typeface="Arial" pitchFamily="34" charset="0"/>
                </a:rPr>
                <a:t>Advanced </a:t>
              </a:r>
            </a:p>
            <a:p>
              <a:pPr algn="ctr" eaLnBrk="0" fontAlgn="base" hangingPunct="0">
                <a:spcBef>
                  <a:spcPct val="0"/>
                </a:spcBef>
                <a:spcAft>
                  <a:spcPct val="0"/>
                </a:spcAft>
              </a:pPr>
              <a:r>
                <a:rPr lang="en-US" sz="2200" dirty="0" smtClean="0">
                  <a:ln w="18415" cmpd="sng">
                    <a:solidFill>
                      <a:srgbClr val="FFFFFF"/>
                    </a:solidFill>
                    <a:prstDash val="solid"/>
                  </a:ln>
                  <a:solidFill>
                    <a:srgbClr val="FFFFFF"/>
                  </a:solidFill>
                  <a:effectLst>
                    <a:outerShdw blurRad="50800" dist="38100" dir="13500000" algn="br" rotWithShape="0">
                      <a:prstClr val="black">
                        <a:alpha val="40000"/>
                      </a:prstClr>
                    </a:outerShdw>
                  </a:effectLst>
                  <a:latin typeface="Arial" pitchFamily="34" charset="0"/>
                  <a:cs typeface="Arial" pitchFamily="34" charset="0"/>
                </a:rPr>
                <a:t>Technologies</a:t>
              </a:r>
            </a:p>
          </p:txBody>
        </p:sp>
      </p:grpSp>
      <p:grpSp>
        <p:nvGrpSpPr>
          <p:cNvPr id="24" name="Group 23"/>
          <p:cNvGrpSpPr/>
          <p:nvPr/>
        </p:nvGrpSpPr>
        <p:grpSpPr>
          <a:xfrm>
            <a:off x="2667000" y="3666866"/>
            <a:ext cx="2466975" cy="2353906"/>
            <a:chOff x="2657740" y="3965894"/>
            <a:chExt cx="2286000" cy="2181225"/>
          </a:xfrm>
        </p:grpSpPr>
        <p:sp>
          <p:nvSpPr>
            <p:cNvPr id="20" name="Oval 19"/>
            <p:cNvSpPr/>
            <p:nvPr/>
          </p:nvSpPr>
          <p:spPr bwMode="auto">
            <a:xfrm>
              <a:off x="2657740" y="3965894"/>
              <a:ext cx="2286000" cy="2181225"/>
            </a:xfrm>
            <a:prstGeom prst="ellipse">
              <a:avLst/>
            </a:prstGeom>
            <a:gradFill>
              <a:gsLst>
                <a:gs pos="0">
                  <a:srgbClr val="71031D"/>
                </a:gs>
                <a:gs pos="50000">
                  <a:srgbClr val="C30532"/>
                </a:gs>
                <a:gs pos="100000">
                  <a:srgbClr val="FB537B"/>
                </a:gs>
              </a:gsLst>
              <a:lin ang="5400000" scaled="1"/>
            </a:gradFill>
            <a:ln w="34925" cap="flat" cmpd="sng" algn="ctr">
              <a:solidFill>
                <a:srgbClr val="FFFFFF"/>
              </a:solidFill>
              <a:prstDash val="solid"/>
              <a:round/>
              <a:headEnd type="none" w="med" len="med"/>
              <a:tailEnd type="none" w="med" len="med"/>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vert="horz" wrap="none" lIns="137160" tIns="155448" rIns="137160" bIns="155448"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dirty="0" smtClean="0"/>
            </a:p>
          </p:txBody>
        </p:sp>
        <p:sp>
          <p:nvSpPr>
            <p:cNvPr id="22" name="Rectangle 21"/>
            <p:cNvSpPr/>
            <p:nvPr/>
          </p:nvSpPr>
          <p:spPr>
            <a:xfrm>
              <a:off x="3001611" y="4766301"/>
              <a:ext cx="1646107" cy="653433"/>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w="387350" h="330200"/>
              <a:bevelB/>
            </a:sp3d>
          </p:spPr>
          <p:txBody>
            <a:bodyPr wrap="square" lIns="91440" tIns="45720" rIns="91440" bIns="45720">
              <a:spAutoFit/>
            </a:bodyPr>
            <a:lstStyle/>
            <a:p>
              <a:pPr algn="ctr" eaLnBrk="0" fontAlgn="base" hangingPunct="0">
                <a:spcBef>
                  <a:spcPct val="0"/>
                </a:spcBef>
                <a:spcAft>
                  <a:spcPct val="0"/>
                </a:spcAft>
              </a:pPr>
              <a:r>
                <a:rPr lang="en-US" sz="2000" dirty="0" smtClean="0">
                  <a:ln w="18415" cmpd="sng">
                    <a:solidFill>
                      <a:srgbClr val="FFFFFF"/>
                    </a:solidFill>
                    <a:prstDash val="solid"/>
                  </a:ln>
                  <a:solidFill>
                    <a:srgbClr val="FFFFFF"/>
                  </a:solidFill>
                  <a:effectLst>
                    <a:outerShdw blurRad="50800" dist="38100" dir="13500000" algn="br" rotWithShape="0">
                      <a:prstClr val="black">
                        <a:alpha val="40000"/>
                      </a:prstClr>
                    </a:outerShdw>
                  </a:effectLst>
                  <a:latin typeface="Arial" charset="0"/>
                </a:rPr>
                <a:t>Virtual</a:t>
              </a:r>
            </a:p>
            <a:p>
              <a:pPr algn="ctr" eaLnBrk="0" fontAlgn="base" hangingPunct="0">
                <a:spcBef>
                  <a:spcPct val="0"/>
                </a:spcBef>
                <a:spcAft>
                  <a:spcPct val="0"/>
                </a:spcAft>
              </a:pPr>
              <a:r>
                <a:rPr lang="en-US" sz="2000" dirty="0" smtClean="0">
                  <a:ln w="18415" cmpd="sng">
                    <a:solidFill>
                      <a:srgbClr val="FFFFFF"/>
                    </a:solidFill>
                    <a:prstDash val="solid"/>
                  </a:ln>
                  <a:solidFill>
                    <a:srgbClr val="FFFFFF"/>
                  </a:solidFill>
                  <a:effectLst>
                    <a:outerShdw blurRad="50800" dist="38100" dir="13500000" algn="br" rotWithShape="0">
                      <a:prstClr val="black">
                        <a:alpha val="40000"/>
                      </a:prstClr>
                    </a:outerShdw>
                  </a:effectLst>
                  <a:latin typeface="Arial" charset="0"/>
                </a:rPr>
                <a:t>Prototyping</a:t>
              </a:r>
            </a:p>
          </p:txBody>
        </p:sp>
      </p:grpSp>
      <p:grpSp>
        <p:nvGrpSpPr>
          <p:cNvPr id="29" name="Group 28"/>
          <p:cNvGrpSpPr/>
          <p:nvPr/>
        </p:nvGrpSpPr>
        <p:grpSpPr>
          <a:xfrm>
            <a:off x="4567238" y="2657475"/>
            <a:ext cx="2205037" cy="2103973"/>
            <a:chOff x="4622638" y="3067400"/>
            <a:chExt cx="2286000" cy="2181225"/>
          </a:xfrm>
        </p:grpSpPr>
        <p:sp>
          <p:nvSpPr>
            <p:cNvPr id="19" name="Oval 18"/>
            <p:cNvSpPr/>
            <p:nvPr/>
          </p:nvSpPr>
          <p:spPr bwMode="auto">
            <a:xfrm>
              <a:off x="4622638" y="3067400"/>
              <a:ext cx="2286000" cy="2181225"/>
            </a:xfrm>
            <a:prstGeom prst="ellipse">
              <a:avLst/>
            </a:prstGeom>
            <a:solidFill>
              <a:srgbClr val="FF9900"/>
            </a:solidFill>
            <a:ln w="34925" cap="flat" cmpd="sng" algn="ctr">
              <a:solidFill>
                <a:srgbClr val="FFFFFF"/>
              </a:solidFill>
              <a:prstDash val="solid"/>
              <a:round/>
              <a:headEnd type="none" w="med" len="med"/>
              <a:tailEnd type="none" w="med" len="med"/>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vert="horz" wrap="none" lIns="137160" tIns="155448" rIns="137160" bIns="155448"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1" name="Rectangle 30"/>
            <p:cNvSpPr/>
            <p:nvPr/>
          </p:nvSpPr>
          <p:spPr>
            <a:xfrm>
              <a:off x="4963541" y="3810730"/>
              <a:ext cx="1625766" cy="677108"/>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w="387350" h="330200"/>
              <a:bevelB/>
            </a:sp3d>
          </p:spPr>
          <p:txBody>
            <a:bodyPr wrap="none" lIns="91440" tIns="45720" rIns="91440" bIns="45720">
              <a:spAutoFit/>
            </a:bodyPr>
            <a:lstStyle/>
            <a:p>
              <a:pPr algn="ctr" eaLnBrk="0" fontAlgn="base" hangingPunct="0">
                <a:spcBef>
                  <a:spcPct val="0"/>
                </a:spcBef>
                <a:spcAft>
                  <a:spcPct val="0"/>
                </a:spcAft>
              </a:pPr>
              <a:r>
                <a:rPr lang="en-US" sz="1900" dirty="0" smtClean="0">
                  <a:ln w="18415" cmpd="sng">
                    <a:solidFill>
                      <a:srgbClr val="FFFFFF"/>
                    </a:solidFill>
                    <a:prstDash val="solid"/>
                  </a:ln>
                  <a:solidFill>
                    <a:srgbClr val="FFFFFF"/>
                  </a:solidFill>
                  <a:effectLst>
                    <a:outerShdw blurRad="50800" dist="38100" dir="13500000" algn="br" rotWithShape="0">
                      <a:prstClr val="black">
                        <a:alpha val="40000"/>
                      </a:prstClr>
                    </a:outerShdw>
                  </a:effectLst>
                  <a:latin typeface="Arial" charset="0"/>
                </a:rPr>
                <a:t>Process</a:t>
              </a:r>
            </a:p>
            <a:p>
              <a:pPr algn="ctr" eaLnBrk="0" fontAlgn="base" hangingPunct="0">
                <a:spcBef>
                  <a:spcPct val="0"/>
                </a:spcBef>
                <a:spcAft>
                  <a:spcPct val="0"/>
                </a:spcAft>
              </a:pPr>
              <a:r>
                <a:rPr lang="en-US" sz="1900" dirty="0" smtClean="0">
                  <a:ln w="18415" cmpd="sng">
                    <a:solidFill>
                      <a:srgbClr val="FFFFFF"/>
                    </a:solidFill>
                    <a:prstDash val="solid"/>
                  </a:ln>
                  <a:solidFill>
                    <a:srgbClr val="FFFFFF"/>
                  </a:solidFill>
                  <a:effectLst>
                    <a:outerShdw blurRad="50800" dist="38100" dir="13500000" algn="br" rotWithShape="0">
                      <a:prstClr val="black">
                        <a:alpha val="40000"/>
                      </a:prstClr>
                    </a:outerShdw>
                  </a:effectLst>
                  <a:latin typeface="Arial" charset="0"/>
                </a:rPr>
                <a:t>Compression</a:t>
              </a:r>
            </a:p>
          </p:txBody>
        </p:sp>
      </p:grpSp>
      <p:grpSp>
        <p:nvGrpSpPr>
          <p:cNvPr id="32" name="Group 31"/>
          <p:cNvGrpSpPr/>
          <p:nvPr/>
        </p:nvGrpSpPr>
        <p:grpSpPr>
          <a:xfrm>
            <a:off x="5886451" y="1588752"/>
            <a:ext cx="1998523" cy="1906923"/>
            <a:chOff x="6186879" y="1656668"/>
            <a:chExt cx="2195512" cy="2094884"/>
          </a:xfrm>
        </p:grpSpPr>
        <p:sp>
          <p:nvSpPr>
            <p:cNvPr id="21" name="Oval 20"/>
            <p:cNvSpPr/>
            <p:nvPr/>
          </p:nvSpPr>
          <p:spPr bwMode="auto">
            <a:xfrm>
              <a:off x="6186879" y="1656668"/>
              <a:ext cx="2195512" cy="2094884"/>
            </a:xfrm>
            <a:prstGeom prst="ellipse">
              <a:avLst/>
            </a:prstGeom>
            <a:solidFill>
              <a:schemeClr val="tx2">
                <a:lumMod val="75000"/>
              </a:schemeClr>
            </a:solidFill>
            <a:ln w="34925" cap="flat" cmpd="sng" algn="ctr">
              <a:solidFill>
                <a:srgbClr val="FFFFFF"/>
              </a:solidFill>
              <a:prstDash val="solid"/>
              <a:round/>
              <a:headEnd type="none" w="med" len="med"/>
              <a:tailEnd type="none" w="med" len="med"/>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vert="horz" wrap="none" lIns="137160" tIns="155448" rIns="137160" bIns="155448"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4" name="Rectangle 33"/>
            <p:cNvSpPr/>
            <p:nvPr/>
          </p:nvSpPr>
          <p:spPr>
            <a:xfrm>
              <a:off x="6379849" y="2397300"/>
              <a:ext cx="1902541" cy="676227"/>
            </a:xfrm>
            <a:prstGeom prst="rect">
              <a:avLst/>
            </a:prstGeom>
            <a:noFill/>
            <a:effectLst>
              <a:outerShdw blurRad="50800" dist="38100" dir="13500000" algn="br" rotWithShape="0">
                <a:prstClr val="black">
                  <a:alpha val="40000"/>
                </a:prstClr>
              </a:outerShdw>
            </a:effectLst>
            <a:scene3d>
              <a:camera prst="orthographicFront"/>
              <a:lightRig rig="threePt" dir="t"/>
            </a:scene3d>
            <a:sp3d>
              <a:bevelT w="387350" h="330200"/>
              <a:bevelB/>
            </a:sp3d>
          </p:spPr>
          <p:txBody>
            <a:bodyPr wrap="square" lIns="91440" tIns="45720" rIns="91440" bIns="45720">
              <a:spAutoFit/>
            </a:bodyPr>
            <a:lstStyle/>
            <a:p>
              <a:pPr algn="ctr" eaLnBrk="0" fontAlgn="base" hangingPunct="0">
                <a:spcBef>
                  <a:spcPct val="0"/>
                </a:spcBef>
                <a:spcAft>
                  <a:spcPct val="0"/>
                </a:spcAft>
              </a:pPr>
              <a:r>
                <a:rPr lang="en-US" sz="1700" dirty="0" smtClean="0">
                  <a:ln w="18415" cmpd="sng">
                    <a:solidFill>
                      <a:srgbClr val="FFFFFF"/>
                    </a:solidFill>
                    <a:prstDash val="solid"/>
                  </a:ln>
                  <a:solidFill>
                    <a:srgbClr val="FFFFFF"/>
                  </a:solidFill>
                  <a:effectLst>
                    <a:outerShdw blurRad="50800" dist="38100" dir="13500000" algn="br" rotWithShape="0">
                      <a:prstClr val="black">
                        <a:alpha val="40000"/>
                      </a:prstClr>
                    </a:outerShdw>
                  </a:effectLst>
                  <a:latin typeface="Arial" charset="0"/>
                </a:rPr>
                <a:t>Dynamic CAE</a:t>
              </a:r>
            </a:p>
            <a:p>
              <a:pPr algn="ctr" eaLnBrk="0" fontAlgn="base" hangingPunct="0">
                <a:spcBef>
                  <a:spcPct val="0"/>
                </a:spcBef>
                <a:spcAft>
                  <a:spcPct val="0"/>
                </a:spcAft>
              </a:pPr>
              <a:r>
                <a:rPr lang="en-US" sz="1700" dirty="0" smtClean="0">
                  <a:ln w="18415" cmpd="sng">
                    <a:solidFill>
                      <a:srgbClr val="FFFFFF"/>
                    </a:solidFill>
                    <a:prstDash val="solid"/>
                  </a:ln>
                  <a:solidFill>
                    <a:srgbClr val="FFFFFF"/>
                  </a:solidFill>
                  <a:effectLst>
                    <a:outerShdw blurRad="50800" dist="38100" dir="13500000" algn="br" rotWithShape="0">
                      <a:prstClr val="black">
                        <a:alpha val="40000"/>
                      </a:prstClr>
                    </a:outerShdw>
                  </a:effectLst>
                  <a:latin typeface="Arial" charset="0"/>
                </a:rPr>
                <a:t>Collaboration</a:t>
              </a:r>
            </a:p>
          </p:txBody>
        </p:sp>
      </p:grpSp>
      <p:sp>
        <p:nvSpPr>
          <p:cNvPr id="50" name="矩形 49"/>
          <p:cNvSpPr/>
          <p:nvPr/>
        </p:nvSpPr>
        <p:spPr bwMode="auto">
          <a:xfrm>
            <a:off x="783210" y="5434425"/>
            <a:ext cx="1600559" cy="64097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dirty="0">
                <a:latin typeface="Arial" charset="0"/>
                <a:ea typeface="黑体" pitchFamily="2" charset="-122"/>
              </a:rPr>
              <a:t>更强</a:t>
            </a:r>
            <a:r>
              <a:rPr lang="zh-CN" altLang="en-US" dirty="0" smtClean="0">
                <a:latin typeface="Arial" charset="0"/>
                <a:ea typeface="黑体" pitchFamily="2" charset="-122"/>
              </a:rPr>
              <a:t>的仿真功能</a:t>
            </a:r>
            <a:endParaRPr lang="en-US" altLang="zh-CN" dirty="0" smtClean="0">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lang="zh-CN" altLang="en-US" dirty="0" smtClean="0">
                <a:latin typeface="Arial" charset="0"/>
                <a:ea typeface="黑体" pitchFamily="2" charset="-122"/>
              </a:rPr>
              <a:t>更多的仿真领域</a:t>
            </a:r>
            <a:endParaRPr lang="en-US" altLang="zh-CN" dirty="0" smtClean="0">
              <a:latin typeface="Arial" charset="0"/>
              <a:ea typeface="黑体" pitchFamily="2" charset="-122"/>
            </a:endParaRPr>
          </a:p>
        </p:txBody>
      </p:sp>
      <p:sp>
        <p:nvSpPr>
          <p:cNvPr id="51" name="矩形 50"/>
          <p:cNvSpPr/>
          <p:nvPr/>
        </p:nvSpPr>
        <p:spPr bwMode="auto">
          <a:xfrm>
            <a:off x="3146140" y="4599459"/>
            <a:ext cx="1600559" cy="567521"/>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r>
              <a:rPr lang="zh-CN" altLang="en-US" dirty="0">
                <a:latin typeface="Arial" charset="0"/>
                <a:ea typeface="黑体" pitchFamily="2" charset="-122"/>
              </a:rPr>
              <a:t>多</a:t>
            </a:r>
            <a:r>
              <a:rPr lang="zh-CN" altLang="en-US" dirty="0" smtClean="0">
                <a:latin typeface="Arial" charset="0"/>
                <a:ea typeface="黑体" pitchFamily="2" charset="-122"/>
              </a:rPr>
              <a:t>学科综合</a:t>
            </a:r>
            <a:endParaRPr lang="en-US" altLang="zh-CN" dirty="0" smtClean="0">
              <a:latin typeface="Arial" charset="0"/>
              <a:ea typeface="黑体" pitchFamily="2" charset="-122"/>
            </a:endParaRPr>
          </a:p>
          <a:p>
            <a:r>
              <a:rPr lang="zh-CN" altLang="en-US" dirty="0" smtClean="0">
                <a:latin typeface="Arial" charset="0"/>
                <a:ea typeface="黑体" pitchFamily="2" charset="-122"/>
              </a:rPr>
              <a:t>性能样机</a:t>
            </a:r>
            <a:endParaRPr lang="en-US" altLang="zh-CN" dirty="0" smtClean="0">
              <a:latin typeface="Arial" charset="0"/>
              <a:ea typeface="黑体" pitchFamily="2" charset="-122"/>
            </a:endParaRPr>
          </a:p>
        </p:txBody>
      </p:sp>
      <p:sp>
        <p:nvSpPr>
          <p:cNvPr id="52" name="矩形 51"/>
          <p:cNvSpPr/>
          <p:nvPr/>
        </p:nvSpPr>
        <p:spPr bwMode="auto">
          <a:xfrm>
            <a:off x="4814518" y="3425700"/>
            <a:ext cx="1600559" cy="567521"/>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charset="0"/>
                <a:ea typeface="黑体" pitchFamily="2" charset="-122"/>
              </a:rPr>
              <a:t>仿真过程规范</a:t>
            </a:r>
            <a:endParaRPr kumimoji="0" lang="en-US" altLang="zh-CN" sz="18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lang="zh-CN" altLang="en-US" dirty="0" smtClean="0">
                <a:latin typeface="Arial" charset="0"/>
                <a:ea typeface="黑体" pitchFamily="2" charset="-122"/>
              </a:rPr>
              <a:t>效率提升</a:t>
            </a:r>
            <a:endParaRPr kumimoji="0" lang="zh-CN" altLang="en-US" sz="1800" b="0" i="0" u="none" strike="noStrike" cap="none" normalizeH="0" baseline="0" dirty="0" smtClean="0">
              <a:ln>
                <a:noFill/>
              </a:ln>
              <a:solidFill>
                <a:schemeClr val="tx1"/>
              </a:solidFill>
              <a:effectLst/>
              <a:latin typeface="Arial" charset="0"/>
              <a:ea typeface="黑体" pitchFamily="2" charset="-122"/>
            </a:endParaRPr>
          </a:p>
        </p:txBody>
      </p:sp>
      <p:sp>
        <p:nvSpPr>
          <p:cNvPr id="53" name="矩形 52"/>
          <p:cNvSpPr/>
          <p:nvPr/>
        </p:nvSpPr>
        <p:spPr bwMode="auto">
          <a:xfrm>
            <a:off x="5669756" y="2246350"/>
            <a:ext cx="2837385" cy="567521"/>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kumimoji="0" lang="en-US" altLang="zh-CN" sz="1800" b="0" i="0" u="none" strike="noStrike" cap="none" normalizeH="0" baseline="0" dirty="0" smtClean="0">
                <a:ln>
                  <a:noFill/>
                </a:ln>
                <a:solidFill>
                  <a:schemeClr val="tx1"/>
                </a:solidFill>
                <a:effectLst/>
                <a:latin typeface="Arial" charset="0"/>
                <a:ea typeface="黑体" pitchFamily="2" charset="-122"/>
              </a:rPr>
              <a:t>CAE</a:t>
            </a:r>
            <a:r>
              <a:rPr kumimoji="0" lang="zh-CN" altLang="en-US" sz="1800" b="0" i="0" u="none" strike="noStrike" cap="none" normalizeH="0" baseline="0" dirty="0" smtClean="0">
                <a:ln>
                  <a:noFill/>
                </a:ln>
                <a:solidFill>
                  <a:schemeClr val="tx1"/>
                </a:solidFill>
                <a:effectLst/>
                <a:latin typeface="Arial" charset="0"/>
                <a:ea typeface="黑体" pitchFamily="2" charset="-122"/>
              </a:rPr>
              <a:t>仿真系统构建：工程、</a:t>
            </a:r>
            <a:endParaRPr lang="en-US" altLang="zh-CN" dirty="0" smtClean="0">
              <a:latin typeface="Arial" charset="0"/>
              <a:ea typeface="黑体" pitchFamily="2" charset="-122"/>
            </a:endParaRPr>
          </a:p>
          <a:p>
            <a:pPr fontAlgn="base">
              <a:spcBef>
                <a:spcPct val="0"/>
              </a:spcBef>
              <a:spcAft>
                <a:spcPct val="0"/>
              </a:spcAft>
            </a:pPr>
            <a:r>
              <a:rPr lang="zh-CN" altLang="en-US" dirty="0">
                <a:latin typeface="Arial" charset="0"/>
                <a:ea typeface="黑体" pitchFamily="2" charset="-122"/>
              </a:rPr>
              <a:t>技术</a:t>
            </a:r>
            <a:r>
              <a:rPr lang="zh-CN" altLang="en-US" dirty="0" smtClean="0">
                <a:latin typeface="Arial" charset="0"/>
                <a:ea typeface="黑体" pitchFamily="2" charset="-122"/>
              </a:rPr>
              <a:t>、知识的融合</a:t>
            </a:r>
            <a:endParaRPr kumimoji="0" lang="zh-CN" altLang="en-US" sz="1800" b="0" i="0" u="none" strike="noStrike" cap="none" normalizeH="0" baseline="0" dirty="0" smtClean="0">
              <a:ln>
                <a:noFill/>
              </a:ln>
              <a:solidFill>
                <a:schemeClr val="tx1"/>
              </a:solidFill>
              <a:effectLst/>
              <a:latin typeface="Arial" charset="0"/>
              <a:ea typeface="黑体" pitchFamily="2" charset="-122"/>
            </a:endParaRPr>
          </a:p>
        </p:txBody>
      </p:sp>
      <p:sp>
        <p:nvSpPr>
          <p:cNvPr id="2" name="TextBox 1"/>
          <p:cNvSpPr txBox="1"/>
          <p:nvPr/>
        </p:nvSpPr>
        <p:spPr>
          <a:xfrm>
            <a:off x="113333" y="1326248"/>
            <a:ext cx="4890715" cy="255454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285750" indent="-285750">
              <a:buFont typeface="Arial" pitchFamily="34" charset="0"/>
              <a:buChar char="•"/>
            </a:pPr>
            <a:r>
              <a:rPr lang="zh-CN" altLang="en-US" sz="2000" dirty="0" smtClean="0"/>
              <a:t>一方面，</a:t>
            </a:r>
            <a:r>
              <a:rPr lang="en-US" altLang="zh-CN" sz="2000" dirty="0" smtClean="0"/>
              <a:t>CAE</a:t>
            </a:r>
            <a:r>
              <a:rPr lang="zh-CN" altLang="en-US" sz="2000" dirty="0" smtClean="0"/>
              <a:t>技术的空前丰富；</a:t>
            </a:r>
            <a:endParaRPr lang="en-US" altLang="zh-CN" sz="2000" dirty="0" smtClean="0"/>
          </a:p>
          <a:p>
            <a:pPr marL="285750" indent="-285750">
              <a:buFont typeface="Arial" pitchFamily="34" charset="0"/>
              <a:buChar char="•"/>
            </a:pPr>
            <a:endParaRPr lang="en-US" altLang="zh-CN" sz="2000" dirty="0" smtClean="0"/>
          </a:p>
          <a:p>
            <a:pPr marL="285750" indent="-285750">
              <a:buFont typeface="Arial" pitchFamily="34" charset="0"/>
              <a:buChar char="•"/>
            </a:pPr>
            <a:r>
              <a:rPr lang="zh-CN" altLang="en-US" sz="2000" dirty="0"/>
              <a:t>一方面，仿真效率和</a:t>
            </a:r>
            <a:r>
              <a:rPr lang="zh-CN" altLang="en-US" sz="2000" dirty="0" smtClean="0"/>
              <a:t>质量、仿真系统的整合与协调，问题显现。</a:t>
            </a:r>
            <a:endParaRPr lang="en-US" altLang="zh-CN" sz="2000" dirty="0" smtClean="0"/>
          </a:p>
          <a:p>
            <a:pPr marL="285750" indent="-285750">
              <a:buFont typeface="Arial" pitchFamily="34" charset="0"/>
              <a:buChar char="•"/>
            </a:pPr>
            <a:endParaRPr lang="en-US" altLang="zh-CN" sz="2000" dirty="0" smtClean="0"/>
          </a:p>
          <a:p>
            <a:pPr marL="285750" indent="-285750">
              <a:buFont typeface="Arial" pitchFamily="34" charset="0"/>
              <a:buChar char="•"/>
            </a:pPr>
            <a:r>
              <a:rPr lang="zh-CN" altLang="en-US" sz="2000" dirty="0" smtClean="0"/>
              <a:t>仿真能力的进一步提升，不仅是软件工具的组装，更需要构建</a:t>
            </a:r>
            <a:r>
              <a:rPr lang="zh-CN" altLang="en-US" sz="2000" b="1" dirty="0" smtClean="0">
                <a:solidFill>
                  <a:srgbClr val="FF0000"/>
                </a:solidFill>
              </a:rPr>
              <a:t>仿真体系的技术</a:t>
            </a:r>
            <a:r>
              <a:rPr lang="zh-CN" altLang="en-US" sz="2000" dirty="0" smtClean="0"/>
              <a:t>系统</a:t>
            </a:r>
            <a:endParaRPr lang="zh-CN" altLang="en-US" sz="2000" b="1" dirty="0">
              <a:solidFill>
                <a:srgbClr val="FF0000"/>
              </a:solidFill>
            </a:endParaRPr>
          </a:p>
        </p:txBody>
      </p:sp>
      <p:pic>
        <p:nvPicPr>
          <p:cNvPr id="2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4511" y="4484608"/>
            <a:ext cx="2879056" cy="2194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7130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29203" y="2761136"/>
            <a:ext cx="6279101" cy="3146437"/>
            <a:chOff x="1029203" y="2761136"/>
            <a:chExt cx="6279101" cy="3146437"/>
          </a:xfrm>
        </p:grpSpPr>
        <p:pic>
          <p:nvPicPr>
            <p:cNvPr id="10" name="Picture 9" descr="Framwork_06_UI-Toolkit.gif"/>
            <p:cNvPicPr>
              <a:picLocks noChangeAspect="1"/>
            </p:cNvPicPr>
            <p:nvPr/>
          </p:nvPicPr>
          <p:blipFill>
            <a:blip r:embed="rId5" cstate="print"/>
            <a:stretch>
              <a:fillRect/>
            </a:stretch>
          </p:blipFill>
          <p:spPr>
            <a:xfrm>
              <a:off x="3094781" y="2761136"/>
              <a:ext cx="2000250" cy="1285875"/>
            </a:xfrm>
            <a:prstGeom prst="rect">
              <a:avLst/>
            </a:prstGeom>
          </p:spPr>
        </p:pic>
        <p:pic>
          <p:nvPicPr>
            <p:cNvPr id="11" name="Picture 10" descr="Framwork_07_UnifiedReporting.gif"/>
            <p:cNvPicPr>
              <a:picLocks noChangeAspect="1"/>
            </p:cNvPicPr>
            <p:nvPr/>
          </p:nvPicPr>
          <p:blipFill>
            <a:blip r:embed="rId6" cstate="print"/>
            <a:stretch>
              <a:fillRect/>
            </a:stretch>
          </p:blipFill>
          <p:spPr>
            <a:xfrm>
              <a:off x="2553203" y="3074838"/>
              <a:ext cx="1743075" cy="1194435"/>
            </a:xfrm>
            <a:prstGeom prst="rect">
              <a:avLst/>
            </a:prstGeom>
          </p:spPr>
        </p:pic>
        <p:pic>
          <p:nvPicPr>
            <p:cNvPr id="12" name="Picture 11" descr="Framwork_03_R&amp;D_Management.gif"/>
            <p:cNvPicPr>
              <a:picLocks noChangeAspect="1"/>
            </p:cNvPicPr>
            <p:nvPr/>
          </p:nvPicPr>
          <p:blipFill>
            <a:blip r:embed="rId7" cstate="print"/>
            <a:stretch>
              <a:fillRect/>
            </a:stretch>
          </p:blipFill>
          <p:spPr>
            <a:xfrm>
              <a:off x="3396033" y="3070394"/>
              <a:ext cx="2886075" cy="1697355"/>
            </a:xfrm>
            <a:prstGeom prst="rect">
              <a:avLst/>
            </a:prstGeom>
          </p:spPr>
        </p:pic>
        <p:pic>
          <p:nvPicPr>
            <p:cNvPr id="13" name="Picture 12" descr="Framwork_05_EKM.gif"/>
            <p:cNvPicPr>
              <a:picLocks noChangeAspect="1"/>
            </p:cNvPicPr>
            <p:nvPr/>
          </p:nvPicPr>
          <p:blipFill>
            <a:blip r:embed="rId8" cstate="print"/>
            <a:stretch>
              <a:fillRect/>
            </a:stretch>
          </p:blipFill>
          <p:spPr>
            <a:xfrm>
              <a:off x="5163066" y="3416818"/>
              <a:ext cx="2068830" cy="1445895"/>
            </a:xfrm>
            <a:prstGeom prst="rect">
              <a:avLst/>
            </a:prstGeom>
          </p:spPr>
        </p:pic>
        <p:sp>
          <p:nvSpPr>
            <p:cNvPr id="18" name="TextBox 17"/>
            <p:cNvSpPr txBox="1"/>
            <p:nvPr/>
          </p:nvSpPr>
          <p:spPr>
            <a:xfrm rot="1425351">
              <a:off x="1986622" y="4327777"/>
              <a:ext cx="2835668" cy="369332"/>
            </a:xfrm>
            <a:prstGeom prst="rect">
              <a:avLst/>
            </a:prstGeom>
            <a:noFill/>
          </p:spPr>
          <p:txBody>
            <a:bodyPr wrap="square" rtlCol="0">
              <a:spAutoFit/>
            </a:bodyPr>
            <a:lstStyle/>
            <a:p>
              <a:r>
                <a:rPr lang="en-US" dirty="0" smtClean="0">
                  <a:solidFill>
                    <a:schemeClr val="accent2">
                      <a:lumMod val="60000"/>
                      <a:lumOff val="40000"/>
                    </a:schemeClr>
                  </a:solidFill>
                </a:rPr>
                <a:t>Integration Platform</a:t>
              </a:r>
              <a:endParaRPr lang="en-US" dirty="0">
                <a:solidFill>
                  <a:schemeClr val="accent2">
                    <a:lumMod val="60000"/>
                    <a:lumOff val="40000"/>
                  </a:schemeClr>
                </a:solidFill>
              </a:endParaRPr>
            </a:p>
          </p:txBody>
        </p:sp>
        <p:sp>
          <p:nvSpPr>
            <p:cNvPr id="22" name="TextBox 21"/>
            <p:cNvSpPr txBox="1"/>
            <p:nvPr/>
          </p:nvSpPr>
          <p:spPr>
            <a:xfrm>
              <a:off x="5159786" y="4075090"/>
              <a:ext cx="750013" cy="369332"/>
            </a:xfrm>
            <a:prstGeom prst="rect">
              <a:avLst/>
            </a:prstGeom>
            <a:noFill/>
          </p:spPr>
          <p:txBody>
            <a:bodyPr wrap="square" rtlCol="0">
              <a:spAutoFit/>
            </a:bodyPr>
            <a:lstStyle/>
            <a:p>
              <a:r>
                <a:rPr lang="en-US" dirty="0" smtClean="0"/>
                <a:t>RSM</a:t>
              </a:r>
              <a:endParaRPr lang="en-US" dirty="0"/>
            </a:p>
          </p:txBody>
        </p:sp>
        <p:sp>
          <p:nvSpPr>
            <p:cNvPr id="23" name="TextBox 22"/>
            <p:cNvSpPr txBox="1"/>
            <p:nvPr/>
          </p:nvSpPr>
          <p:spPr>
            <a:xfrm>
              <a:off x="5656443" y="3683530"/>
              <a:ext cx="1651861" cy="369332"/>
            </a:xfrm>
            <a:prstGeom prst="rect">
              <a:avLst/>
            </a:prstGeom>
            <a:noFill/>
          </p:spPr>
          <p:txBody>
            <a:bodyPr wrap="square" rtlCol="0">
              <a:spAutoFit/>
            </a:bodyPr>
            <a:lstStyle/>
            <a:p>
              <a:r>
                <a:rPr lang="zh-CN" altLang="en-US" dirty="0" smtClean="0">
                  <a:latin typeface="+mn-lt"/>
                </a:rPr>
                <a:t>仿真数据管理</a:t>
              </a:r>
              <a:endParaRPr lang="en-US" dirty="0">
                <a:latin typeface="+mn-lt"/>
              </a:endParaRPr>
            </a:p>
          </p:txBody>
        </p:sp>
        <p:pic>
          <p:nvPicPr>
            <p:cNvPr id="15" name="Picture 14" descr="Framwork_01_ParametricPlatform.gif"/>
            <p:cNvPicPr>
              <a:picLocks noChangeAspect="1"/>
            </p:cNvPicPr>
            <p:nvPr/>
          </p:nvPicPr>
          <p:blipFill>
            <a:blip r:embed="rId9" cstate="print"/>
            <a:stretch>
              <a:fillRect/>
            </a:stretch>
          </p:blipFill>
          <p:spPr>
            <a:xfrm>
              <a:off x="2037236" y="3313337"/>
              <a:ext cx="3188970" cy="1863090"/>
            </a:xfrm>
            <a:prstGeom prst="rect">
              <a:avLst/>
            </a:prstGeom>
          </p:spPr>
        </p:pic>
        <p:pic>
          <p:nvPicPr>
            <p:cNvPr id="14" name="Picture 13" descr="Framwork_04_RSM.gif"/>
            <p:cNvPicPr>
              <a:picLocks noChangeAspect="1"/>
            </p:cNvPicPr>
            <p:nvPr/>
          </p:nvPicPr>
          <p:blipFill>
            <a:blip r:embed="rId10" cstate="print"/>
            <a:stretch>
              <a:fillRect/>
            </a:stretch>
          </p:blipFill>
          <p:spPr>
            <a:xfrm>
              <a:off x="4613453" y="3790234"/>
              <a:ext cx="1885950" cy="1474470"/>
            </a:xfrm>
            <a:prstGeom prst="rect">
              <a:avLst/>
            </a:prstGeom>
          </p:spPr>
        </p:pic>
        <p:pic>
          <p:nvPicPr>
            <p:cNvPr id="16" name="Picture 15" descr="Framwork_02_Schematic.gif"/>
            <p:cNvPicPr>
              <a:picLocks noChangeAspect="1"/>
            </p:cNvPicPr>
            <p:nvPr/>
          </p:nvPicPr>
          <p:blipFill>
            <a:blip r:embed="rId11" cstate="print"/>
            <a:stretch>
              <a:fillRect/>
            </a:stretch>
          </p:blipFill>
          <p:spPr>
            <a:xfrm>
              <a:off x="1029203" y="3455838"/>
              <a:ext cx="4629150" cy="2451735"/>
            </a:xfrm>
            <a:prstGeom prst="rect">
              <a:avLst/>
            </a:prstGeom>
          </p:spPr>
        </p:pic>
        <p:sp>
          <p:nvSpPr>
            <p:cNvPr id="30" name="TextBox 29"/>
            <p:cNvSpPr txBox="1"/>
            <p:nvPr/>
          </p:nvSpPr>
          <p:spPr>
            <a:xfrm rot="1425351">
              <a:off x="1861963" y="4200538"/>
              <a:ext cx="2835668" cy="369332"/>
            </a:xfrm>
            <a:prstGeom prst="rect">
              <a:avLst/>
            </a:prstGeom>
            <a:noFill/>
          </p:spPr>
          <p:txBody>
            <a:bodyPr wrap="square" rtlCol="0">
              <a:spAutoFit/>
            </a:bodyPr>
            <a:lstStyle/>
            <a:p>
              <a:r>
                <a:rPr lang="en-US" dirty="0" smtClean="0">
                  <a:solidFill>
                    <a:srgbClr val="FF0000"/>
                  </a:solidFill>
                  <a:latin typeface="+mn-lt"/>
                </a:rPr>
                <a:t>Workbench</a:t>
              </a:r>
              <a:r>
                <a:rPr lang="zh-CN" altLang="en-US" dirty="0" smtClean="0">
                  <a:solidFill>
                    <a:srgbClr val="FF0000"/>
                  </a:solidFill>
                  <a:latin typeface="+mn-lt"/>
                </a:rPr>
                <a:t>仿真</a:t>
              </a:r>
              <a:r>
                <a:rPr lang="en-US" dirty="0" smtClean="0">
                  <a:solidFill>
                    <a:srgbClr val="FF0000"/>
                  </a:solidFill>
                  <a:latin typeface="+mn-lt"/>
                </a:rPr>
                <a:t> </a:t>
              </a:r>
              <a:r>
                <a:rPr lang="zh-CN" altLang="en-US" dirty="0" smtClean="0">
                  <a:solidFill>
                    <a:srgbClr val="FF0000"/>
                  </a:solidFill>
                  <a:latin typeface="+mn-lt"/>
                </a:rPr>
                <a:t>集成框架</a:t>
              </a:r>
              <a:endParaRPr lang="en-US" dirty="0">
                <a:solidFill>
                  <a:srgbClr val="FF0000"/>
                </a:solidFill>
                <a:latin typeface="+mn-lt"/>
              </a:endParaRPr>
            </a:p>
          </p:txBody>
        </p:sp>
        <p:sp>
          <p:nvSpPr>
            <p:cNvPr id="32" name="TextBox 31"/>
            <p:cNvSpPr txBox="1"/>
            <p:nvPr/>
          </p:nvSpPr>
          <p:spPr>
            <a:xfrm>
              <a:off x="5144003" y="4065438"/>
              <a:ext cx="1219200" cy="646331"/>
            </a:xfrm>
            <a:prstGeom prst="rect">
              <a:avLst/>
            </a:prstGeom>
            <a:noFill/>
          </p:spPr>
          <p:txBody>
            <a:bodyPr wrap="square" rtlCol="0">
              <a:spAutoFit/>
            </a:bodyPr>
            <a:lstStyle/>
            <a:p>
              <a:r>
                <a:rPr lang="en-US" dirty="0" smtClean="0">
                  <a:latin typeface="+mn-lt"/>
                </a:rPr>
                <a:t>HPC</a:t>
              </a:r>
              <a:r>
                <a:rPr lang="zh-CN" altLang="en-US" dirty="0" smtClean="0"/>
                <a:t>并行计算</a:t>
              </a:r>
              <a:endParaRPr lang="en-US" dirty="0">
                <a:latin typeface="+mn-lt"/>
              </a:endParaRPr>
            </a:p>
          </p:txBody>
        </p:sp>
        <p:sp>
          <p:nvSpPr>
            <p:cNvPr id="42" name="TextBox 41"/>
            <p:cNvSpPr txBox="1"/>
            <p:nvPr/>
          </p:nvSpPr>
          <p:spPr>
            <a:xfrm>
              <a:off x="4228311" y="3476798"/>
              <a:ext cx="1752600" cy="369332"/>
            </a:xfrm>
            <a:prstGeom prst="rect">
              <a:avLst/>
            </a:prstGeom>
            <a:noFill/>
          </p:spPr>
          <p:txBody>
            <a:bodyPr wrap="square" rtlCol="0">
              <a:spAutoFit/>
            </a:bodyPr>
            <a:lstStyle/>
            <a:p>
              <a:r>
                <a:rPr lang="zh-CN" altLang="en-US" dirty="0" smtClean="0">
                  <a:latin typeface="+mn-lt"/>
                </a:rPr>
                <a:t>平台基础架构</a:t>
              </a:r>
              <a:endParaRPr lang="en-US" dirty="0" smtClean="0">
                <a:latin typeface="+mn-lt"/>
              </a:endParaRPr>
            </a:p>
          </p:txBody>
        </p:sp>
        <p:sp>
          <p:nvSpPr>
            <p:cNvPr id="65" name="TextBox 64"/>
            <p:cNvSpPr txBox="1"/>
            <p:nvPr/>
          </p:nvSpPr>
          <p:spPr>
            <a:xfrm>
              <a:off x="3404456" y="2922438"/>
              <a:ext cx="1968147" cy="369332"/>
            </a:xfrm>
            <a:prstGeom prst="rect">
              <a:avLst/>
            </a:prstGeom>
            <a:noFill/>
          </p:spPr>
          <p:txBody>
            <a:bodyPr wrap="square" rtlCol="0">
              <a:spAutoFit/>
            </a:bodyPr>
            <a:lstStyle/>
            <a:p>
              <a:r>
                <a:rPr lang="zh-CN" altLang="en-US" dirty="0" smtClean="0">
                  <a:latin typeface="+mn-lt"/>
                </a:rPr>
                <a:t>全参数化流程</a:t>
              </a:r>
              <a:endParaRPr lang="en-US" dirty="0" smtClean="0">
                <a:latin typeface="+mn-lt"/>
              </a:endParaRPr>
            </a:p>
          </p:txBody>
        </p:sp>
        <p:sp>
          <p:nvSpPr>
            <p:cNvPr id="69" name="TextBox 68"/>
            <p:cNvSpPr txBox="1"/>
            <p:nvPr/>
          </p:nvSpPr>
          <p:spPr>
            <a:xfrm rot="1168941">
              <a:off x="2294749" y="3812921"/>
              <a:ext cx="2835668" cy="369332"/>
            </a:xfrm>
            <a:prstGeom prst="rect">
              <a:avLst/>
            </a:prstGeom>
            <a:noFill/>
          </p:spPr>
          <p:txBody>
            <a:bodyPr wrap="square" rtlCol="0">
              <a:spAutoFit/>
            </a:bodyPr>
            <a:lstStyle/>
            <a:p>
              <a:r>
                <a:rPr lang="en-US" dirty="0" smtClean="0">
                  <a:latin typeface="+mn-lt"/>
                </a:rPr>
                <a:t>Scripting / Customization</a:t>
              </a:r>
              <a:endParaRPr lang="en-US" dirty="0">
                <a:latin typeface="+mn-lt"/>
              </a:endParaRPr>
            </a:p>
          </p:txBody>
        </p:sp>
        <p:sp>
          <p:nvSpPr>
            <p:cNvPr id="48" name="TextBox 47"/>
            <p:cNvSpPr txBox="1"/>
            <p:nvPr/>
          </p:nvSpPr>
          <p:spPr>
            <a:xfrm>
              <a:off x="2781803" y="3208188"/>
              <a:ext cx="2057400" cy="369332"/>
            </a:xfrm>
            <a:prstGeom prst="rect">
              <a:avLst/>
            </a:prstGeom>
            <a:noFill/>
          </p:spPr>
          <p:txBody>
            <a:bodyPr wrap="square" rtlCol="0">
              <a:spAutoFit/>
            </a:bodyPr>
            <a:lstStyle/>
            <a:p>
              <a:r>
                <a:rPr lang="zh-CN" altLang="en-US" dirty="0" smtClean="0">
                  <a:latin typeface="+mn-lt"/>
                </a:rPr>
                <a:t>先进前后处理</a:t>
              </a:r>
              <a:endParaRPr lang="en-US" dirty="0" smtClean="0">
                <a:latin typeface="+mn-lt"/>
              </a:endParaRPr>
            </a:p>
          </p:txBody>
        </p:sp>
      </p:grpSp>
      <p:sp>
        <p:nvSpPr>
          <p:cNvPr id="2" name="标题 1"/>
          <p:cNvSpPr>
            <a:spLocks noGrp="1"/>
          </p:cNvSpPr>
          <p:nvPr>
            <p:ph type="title"/>
          </p:nvPr>
        </p:nvSpPr>
        <p:spPr>
          <a:xfrm>
            <a:off x="35496" y="371128"/>
            <a:ext cx="7126287" cy="609600"/>
          </a:xfrm>
        </p:spPr>
        <p:txBody>
          <a:bodyPr>
            <a:normAutofit/>
          </a:bodyPr>
          <a:lstStyle/>
          <a:p>
            <a:r>
              <a:rPr lang="en-US" altLang="zh-CN" dirty="0">
                <a:latin typeface="微软雅黑" pitchFamily="34" charset="-122"/>
                <a:ea typeface="宋体" charset="-122"/>
              </a:rPr>
              <a:t>Workbench</a:t>
            </a:r>
            <a:r>
              <a:rPr lang="zh-CN" altLang="en-US" dirty="0">
                <a:latin typeface="微软雅黑" pitchFamily="34" charset="-122"/>
                <a:ea typeface="宋体" charset="-122"/>
              </a:rPr>
              <a:t>仿真集成框架</a:t>
            </a:r>
          </a:p>
        </p:txBody>
      </p:sp>
      <p:grpSp>
        <p:nvGrpSpPr>
          <p:cNvPr id="51" name="Group 163"/>
          <p:cNvGrpSpPr/>
          <p:nvPr/>
        </p:nvGrpSpPr>
        <p:grpSpPr>
          <a:xfrm>
            <a:off x="-116088" y="1921607"/>
            <a:ext cx="2430426" cy="1392478"/>
            <a:chOff x="533400" y="972699"/>
            <a:chExt cx="2430426" cy="1392478"/>
          </a:xfrm>
        </p:grpSpPr>
        <p:pic>
          <p:nvPicPr>
            <p:cNvPr id="57" name="Picture 2"/>
            <p:cNvPicPr>
              <a:picLocks noChangeAspect="1" noChangeArrowheads="1"/>
            </p:cNvPicPr>
            <p:nvPr>
              <p:custDataLst>
                <p:tags r:id="rId1"/>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047412" y="972699"/>
              <a:ext cx="1172849" cy="961496"/>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59" name="Picture 5"/>
            <p:cNvPicPr>
              <a:picLocks noChangeAspect="1" noChangeArrowheads="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2005314" y="1554374"/>
              <a:ext cx="958512" cy="764955"/>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60" name="Circular Arrow 28"/>
            <p:cNvSpPr/>
            <p:nvPr/>
          </p:nvSpPr>
          <p:spPr bwMode="auto">
            <a:xfrm rot="2219960">
              <a:off x="1921275" y="1506200"/>
              <a:ext cx="653626" cy="178097"/>
            </a:xfrm>
            <a:custGeom>
              <a:avLst/>
              <a:gdLst>
                <a:gd name="connsiteX0" fmla="*/ 171914 w 1447800"/>
                <a:gd name="connsiteY0" fmla="*/ 320045 h 1242649"/>
                <a:gd name="connsiteX1" fmla="*/ 649087 w 1447800"/>
                <a:gd name="connsiteY1" fmla="*/ 70142 h 1242649"/>
                <a:gd name="connsiteX2" fmla="*/ 1155749 w 1447800"/>
                <a:gd name="connsiteY2" fmla="*/ 203048 h 1242649"/>
                <a:gd name="connsiteX3" fmla="*/ 1209702 w 1447800"/>
                <a:gd name="connsiteY3" fmla="*/ 173555 h 1242649"/>
                <a:gd name="connsiteX4" fmla="*/ 1234567 w 1447800"/>
                <a:gd name="connsiteY4" fmla="*/ 342165 h 1242649"/>
                <a:gd name="connsiteX5" fmla="*/ 1011582 w 1447800"/>
                <a:gd name="connsiteY5" fmla="*/ 281858 h 1242649"/>
                <a:gd name="connsiteX6" fmla="*/ 1064626 w 1447800"/>
                <a:gd name="connsiteY6" fmla="*/ 252861 h 1242649"/>
                <a:gd name="connsiteX7" fmla="*/ 648848 w 1447800"/>
                <a:gd name="connsiteY7" fmla="*/ 163352 h 1242649"/>
                <a:gd name="connsiteX8" fmla="*/ 254151 w 1447800"/>
                <a:gd name="connsiteY8" fmla="*/ 364931 h 1242649"/>
                <a:gd name="connsiteX9" fmla="*/ 171914 w 1447800"/>
                <a:gd name="connsiteY9" fmla="*/ 320045 h 1242649"/>
                <a:gd name="connsiteX0" fmla="*/ 8894 w 1071547"/>
                <a:gd name="connsiteY0" fmla="*/ 253511 h 275631"/>
                <a:gd name="connsiteX1" fmla="*/ 486067 w 1071547"/>
                <a:gd name="connsiteY1" fmla="*/ 3608 h 275631"/>
                <a:gd name="connsiteX2" fmla="*/ 992729 w 1071547"/>
                <a:gd name="connsiteY2" fmla="*/ 136514 h 275631"/>
                <a:gd name="connsiteX3" fmla="*/ 1046682 w 1071547"/>
                <a:gd name="connsiteY3" fmla="*/ 107021 h 275631"/>
                <a:gd name="connsiteX4" fmla="*/ 1071547 w 1071547"/>
                <a:gd name="connsiteY4" fmla="*/ 275631 h 275631"/>
                <a:gd name="connsiteX5" fmla="*/ 848562 w 1071547"/>
                <a:gd name="connsiteY5" fmla="*/ 215324 h 275631"/>
                <a:gd name="connsiteX6" fmla="*/ 901606 w 1071547"/>
                <a:gd name="connsiteY6" fmla="*/ 186327 h 275631"/>
                <a:gd name="connsiteX7" fmla="*/ 485828 w 1071547"/>
                <a:gd name="connsiteY7" fmla="*/ 96818 h 275631"/>
                <a:gd name="connsiteX8" fmla="*/ 7788 w 1071547"/>
                <a:gd name="connsiteY8" fmla="*/ 253154 h 275631"/>
                <a:gd name="connsiteX9" fmla="*/ 8894 w 1071547"/>
                <a:gd name="connsiteY9" fmla="*/ 253511 h 27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1547" h="275631">
                  <a:moveTo>
                    <a:pt x="8894" y="253511"/>
                  </a:moveTo>
                  <a:cubicBezTo>
                    <a:pt x="115666" y="114177"/>
                    <a:pt x="290731" y="22492"/>
                    <a:pt x="486067" y="3608"/>
                  </a:cubicBezTo>
                  <a:cubicBezTo>
                    <a:pt x="669579" y="-14133"/>
                    <a:pt x="853467" y="34104"/>
                    <a:pt x="992729" y="136514"/>
                  </a:cubicBezTo>
                  <a:lnTo>
                    <a:pt x="1046682" y="107021"/>
                  </a:lnTo>
                  <a:lnTo>
                    <a:pt x="1071547" y="275631"/>
                  </a:lnTo>
                  <a:lnTo>
                    <a:pt x="848562" y="215324"/>
                  </a:lnTo>
                  <a:lnTo>
                    <a:pt x="901606" y="186327"/>
                  </a:lnTo>
                  <a:cubicBezTo>
                    <a:pt x="782859" y="112791"/>
                    <a:pt x="633422" y="80620"/>
                    <a:pt x="485828" y="96818"/>
                  </a:cubicBezTo>
                  <a:cubicBezTo>
                    <a:pt x="324976" y="114471"/>
                    <a:pt x="97840" y="142666"/>
                    <a:pt x="7788" y="253154"/>
                  </a:cubicBezTo>
                  <a:cubicBezTo>
                    <a:pt x="-19624" y="238192"/>
                    <a:pt x="36306" y="268473"/>
                    <a:pt x="8894" y="253511"/>
                  </a:cubicBezTo>
                  <a:close/>
                </a:path>
              </a:pathLst>
            </a:custGeom>
            <a:solidFill>
              <a:srgbClr val="7030A0"/>
            </a:solidFill>
            <a:ln w="12700" cap="sq" algn="ctr">
              <a:noFill/>
              <a:miter lim="800000"/>
              <a:headEnd/>
              <a:tailEnd/>
            </a:ln>
            <a:effectLst/>
            <a:scene3d>
              <a:camera prst="orthographicFront"/>
              <a:lightRig rig="threePt" dir="t"/>
            </a:scene3d>
            <a:sp3d>
              <a:bevelT/>
            </a:sp3d>
          </p:spPr>
          <p:txBody>
            <a:bodyPr wrap="none" rtlCol="0" anchor="ctr"/>
            <a:lstStyle/>
            <a:p>
              <a:pPr algn="ctr"/>
              <a:endParaRPr lang="en-US" sz="2400" smtClean="0">
                <a:solidFill>
                  <a:schemeClr val="bg1"/>
                </a:solidFill>
                <a:latin typeface="Arial Narrow" pitchFamily="34" charset="0"/>
              </a:endParaRPr>
            </a:p>
          </p:txBody>
        </p:sp>
        <p:sp>
          <p:nvSpPr>
            <p:cNvPr id="61" name="Circular Arrow 28"/>
            <p:cNvSpPr/>
            <p:nvPr/>
          </p:nvSpPr>
          <p:spPr bwMode="auto">
            <a:xfrm rot="12661967">
              <a:off x="1736385" y="1760862"/>
              <a:ext cx="653626" cy="178097"/>
            </a:xfrm>
            <a:custGeom>
              <a:avLst/>
              <a:gdLst>
                <a:gd name="connsiteX0" fmla="*/ 171914 w 1447800"/>
                <a:gd name="connsiteY0" fmla="*/ 320045 h 1242649"/>
                <a:gd name="connsiteX1" fmla="*/ 649087 w 1447800"/>
                <a:gd name="connsiteY1" fmla="*/ 70142 h 1242649"/>
                <a:gd name="connsiteX2" fmla="*/ 1155749 w 1447800"/>
                <a:gd name="connsiteY2" fmla="*/ 203048 h 1242649"/>
                <a:gd name="connsiteX3" fmla="*/ 1209702 w 1447800"/>
                <a:gd name="connsiteY3" fmla="*/ 173555 h 1242649"/>
                <a:gd name="connsiteX4" fmla="*/ 1234567 w 1447800"/>
                <a:gd name="connsiteY4" fmla="*/ 342165 h 1242649"/>
                <a:gd name="connsiteX5" fmla="*/ 1011582 w 1447800"/>
                <a:gd name="connsiteY5" fmla="*/ 281858 h 1242649"/>
                <a:gd name="connsiteX6" fmla="*/ 1064626 w 1447800"/>
                <a:gd name="connsiteY6" fmla="*/ 252861 h 1242649"/>
                <a:gd name="connsiteX7" fmla="*/ 648848 w 1447800"/>
                <a:gd name="connsiteY7" fmla="*/ 163352 h 1242649"/>
                <a:gd name="connsiteX8" fmla="*/ 254151 w 1447800"/>
                <a:gd name="connsiteY8" fmla="*/ 364931 h 1242649"/>
                <a:gd name="connsiteX9" fmla="*/ 171914 w 1447800"/>
                <a:gd name="connsiteY9" fmla="*/ 320045 h 1242649"/>
                <a:gd name="connsiteX0" fmla="*/ 8894 w 1071547"/>
                <a:gd name="connsiteY0" fmla="*/ 253511 h 275631"/>
                <a:gd name="connsiteX1" fmla="*/ 486067 w 1071547"/>
                <a:gd name="connsiteY1" fmla="*/ 3608 h 275631"/>
                <a:gd name="connsiteX2" fmla="*/ 992729 w 1071547"/>
                <a:gd name="connsiteY2" fmla="*/ 136514 h 275631"/>
                <a:gd name="connsiteX3" fmla="*/ 1046682 w 1071547"/>
                <a:gd name="connsiteY3" fmla="*/ 107021 h 275631"/>
                <a:gd name="connsiteX4" fmla="*/ 1071547 w 1071547"/>
                <a:gd name="connsiteY4" fmla="*/ 275631 h 275631"/>
                <a:gd name="connsiteX5" fmla="*/ 848562 w 1071547"/>
                <a:gd name="connsiteY5" fmla="*/ 215324 h 275631"/>
                <a:gd name="connsiteX6" fmla="*/ 901606 w 1071547"/>
                <a:gd name="connsiteY6" fmla="*/ 186327 h 275631"/>
                <a:gd name="connsiteX7" fmla="*/ 485828 w 1071547"/>
                <a:gd name="connsiteY7" fmla="*/ 96818 h 275631"/>
                <a:gd name="connsiteX8" fmla="*/ 7788 w 1071547"/>
                <a:gd name="connsiteY8" fmla="*/ 253154 h 275631"/>
                <a:gd name="connsiteX9" fmla="*/ 8894 w 1071547"/>
                <a:gd name="connsiteY9" fmla="*/ 253511 h 27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1547" h="275631">
                  <a:moveTo>
                    <a:pt x="8894" y="253511"/>
                  </a:moveTo>
                  <a:cubicBezTo>
                    <a:pt x="115666" y="114177"/>
                    <a:pt x="290731" y="22492"/>
                    <a:pt x="486067" y="3608"/>
                  </a:cubicBezTo>
                  <a:cubicBezTo>
                    <a:pt x="669579" y="-14133"/>
                    <a:pt x="853467" y="34104"/>
                    <a:pt x="992729" y="136514"/>
                  </a:cubicBezTo>
                  <a:lnTo>
                    <a:pt x="1046682" y="107021"/>
                  </a:lnTo>
                  <a:lnTo>
                    <a:pt x="1071547" y="275631"/>
                  </a:lnTo>
                  <a:lnTo>
                    <a:pt x="848562" y="215324"/>
                  </a:lnTo>
                  <a:lnTo>
                    <a:pt x="901606" y="186327"/>
                  </a:lnTo>
                  <a:cubicBezTo>
                    <a:pt x="782859" y="112791"/>
                    <a:pt x="633422" y="80620"/>
                    <a:pt x="485828" y="96818"/>
                  </a:cubicBezTo>
                  <a:cubicBezTo>
                    <a:pt x="324976" y="114471"/>
                    <a:pt x="97840" y="142666"/>
                    <a:pt x="7788" y="253154"/>
                  </a:cubicBezTo>
                  <a:cubicBezTo>
                    <a:pt x="-19624" y="238192"/>
                    <a:pt x="36306" y="268473"/>
                    <a:pt x="8894" y="253511"/>
                  </a:cubicBezTo>
                  <a:close/>
                </a:path>
              </a:pathLst>
            </a:custGeom>
            <a:solidFill>
              <a:srgbClr val="7030A0"/>
            </a:solidFill>
            <a:ln w="12700" cap="sq" algn="ctr">
              <a:noFill/>
              <a:miter lim="800000"/>
              <a:headEnd/>
              <a:tailEnd/>
            </a:ln>
            <a:effectLst/>
            <a:scene3d>
              <a:camera prst="orthographicFront"/>
              <a:lightRig rig="threePt" dir="t"/>
            </a:scene3d>
            <a:sp3d>
              <a:bevelT/>
            </a:sp3d>
          </p:spPr>
          <p:txBody>
            <a:bodyPr wrap="none" rtlCol="0" anchor="ctr"/>
            <a:lstStyle/>
            <a:p>
              <a:pPr algn="ctr"/>
              <a:endParaRPr lang="en-US" sz="2400" smtClean="0">
                <a:solidFill>
                  <a:schemeClr val="bg1"/>
                </a:solidFill>
                <a:latin typeface="Arial Narrow" pitchFamily="34" charset="0"/>
              </a:endParaRPr>
            </a:p>
          </p:txBody>
        </p:sp>
        <p:sp>
          <p:nvSpPr>
            <p:cNvPr id="63" name="TextBox 62"/>
            <p:cNvSpPr txBox="1"/>
            <p:nvPr/>
          </p:nvSpPr>
          <p:spPr bwMode="auto">
            <a:xfrm>
              <a:off x="533400" y="2057400"/>
              <a:ext cx="2332514" cy="307777"/>
            </a:xfrm>
            <a:prstGeom prst="rect">
              <a:avLst/>
            </a:prstGeom>
            <a:noFill/>
            <a:ln w="12700" cap="sq" algn="ctr">
              <a:noFill/>
              <a:miter lim="800000"/>
              <a:headEnd/>
              <a:tailEnd/>
            </a:ln>
            <a:effectLst/>
          </p:spPr>
          <p:txBody>
            <a:bodyPr wrap="square" rtlCol="0">
              <a:spAutoFit/>
            </a:bodyPr>
            <a:lstStyle/>
            <a:p>
              <a:r>
                <a:rPr lang="en-US" altLang="zh-CN" sz="1400" i="1" dirty="0" smtClean="0">
                  <a:latin typeface="Calibri" pitchFamily="34" charset="0"/>
                  <a:cs typeface="Calibri" pitchFamily="34" charset="0"/>
                </a:rPr>
                <a:t>CAD-CAE</a:t>
              </a:r>
              <a:r>
                <a:rPr lang="zh-CN" altLang="en-US" sz="1400" i="1" dirty="0" smtClean="0">
                  <a:latin typeface="Calibri" pitchFamily="34" charset="0"/>
                  <a:cs typeface="Calibri" pitchFamily="34" charset="0"/>
                </a:rPr>
                <a:t>参数化接口</a:t>
              </a:r>
              <a:endParaRPr lang="en-US" sz="1400" i="1" dirty="0" smtClean="0">
                <a:latin typeface="Calibri" pitchFamily="34" charset="0"/>
                <a:cs typeface="Calibri" pitchFamily="34" charset="0"/>
              </a:endParaRPr>
            </a:p>
          </p:txBody>
        </p:sp>
      </p:grpSp>
      <p:grpSp>
        <p:nvGrpSpPr>
          <p:cNvPr id="66" name="Group 152"/>
          <p:cNvGrpSpPr/>
          <p:nvPr/>
        </p:nvGrpSpPr>
        <p:grpSpPr>
          <a:xfrm>
            <a:off x="4947350" y="1149826"/>
            <a:ext cx="2294928" cy="1678335"/>
            <a:chOff x="6174956" y="976238"/>
            <a:chExt cx="2294928" cy="1678335"/>
          </a:xfrm>
        </p:grpSpPr>
        <p:pic>
          <p:nvPicPr>
            <p:cNvPr id="67" name="Picture 2"/>
            <p:cNvPicPr>
              <a:picLocks noChangeAspect="1" noChangeArrowheads="1"/>
            </p:cNvPicPr>
            <p:nvPr/>
          </p:nvPicPr>
          <p:blipFill>
            <a:blip r:embed="rId14" cstate="print"/>
            <a:srcRect l="1867" r="1867"/>
            <a:stretch>
              <a:fillRect/>
            </a:stretch>
          </p:blipFill>
          <p:spPr bwMode="auto">
            <a:xfrm>
              <a:off x="6328401" y="976238"/>
              <a:ext cx="1827755" cy="1370558"/>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68" name="Rectangle 22"/>
            <p:cNvSpPr/>
            <p:nvPr/>
          </p:nvSpPr>
          <p:spPr>
            <a:xfrm>
              <a:off x="6174956" y="2346796"/>
              <a:ext cx="2294928" cy="307777"/>
            </a:xfrm>
            <a:prstGeom prst="rect">
              <a:avLst/>
            </a:prstGeom>
          </p:spPr>
          <p:txBody>
            <a:bodyPr wrap="square">
              <a:spAutoFit/>
            </a:bodyPr>
            <a:lstStyle/>
            <a:p>
              <a:r>
                <a:rPr lang="zh-CN" altLang="en-US" sz="1400" i="1" dirty="0" smtClean="0">
                  <a:latin typeface="Calibri" pitchFamily="34" charset="0"/>
                  <a:cs typeface="Calibri" pitchFamily="34" charset="0"/>
                </a:rPr>
                <a:t>多物理场耦合</a:t>
              </a:r>
              <a:endParaRPr lang="en-US" sz="1400" i="1" dirty="0">
                <a:latin typeface="Calibri" pitchFamily="34" charset="0"/>
                <a:cs typeface="Calibri" pitchFamily="34" charset="0"/>
              </a:endParaRPr>
            </a:p>
          </p:txBody>
        </p:sp>
      </p:grpSp>
      <p:grpSp>
        <p:nvGrpSpPr>
          <p:cNvPr id="78" name="Group 160"/>
          <p:cNvGrpSpPr/>
          <p:nvPr/>
        </p:nvGrpSpPr>
        <p:grpSpPr>
          <a:xfrm>
            <a:off x="6516216" y="2060848"/>
            <a:ext cx="2401299" cy="1522867"/>
            <a:chOff x="12032" y="3114859"/>
            <a:chExt cx="2401299" cy="1522867"/>
          </a:xfrm>
        </p:grpSpPr>
        <p:pic>
          <p:nvPicPr>
            <p:cNvPr id="79" name="Picture 8"/>
            <p:cNvPicPr>
              <a:picLocks noChangeAspect="1" noChangeArrowheads="1"/>
            </p:cNvPicPr>
            <p:nvPr/>
          </p:nvPicPr>
          <p:blipFill>
            <a:blip r:embed="rId15" cstate="print"/>
            <a:srcRect/>
            <a:stretch>
              <a:fillRect/>
            </a:stretch>
          </p:blipFill>
          <p:spPr bwMode="auto">
            <a:xfrm>
              <a:off x="906076" y="3114859"/>
              <a:ext cx="957591" cy="1257099"/>
            </a:xfrm>
            <a:prstGeom prst="rect">
              <a:avLst/>
            </a:prstGeom>
            <a:noFill/>
            <a:ln w="9525">
              <a:noFill/>
              <a:miter lim="800000"/>
              <a:headEnd/>
              <a:tailEnd/>
            </a:ln>
          </p:spPr>
        </p:pic>
        <p:pic>
          <p:nvPicPr>
            <p:cNvPr id="80" name="Picture 9"/>
            <p:cNvPicPr>
              <a:picLocks noChangeAspect="1" noChangeArrowheads="1"/>
            </p:cNvPicPr>
            <p:nvPr/>
          </p:nvPicPr>
          <p:blipFill>
            <a:blip r:embed="rId16" cstate="print"/>
            <a:srcRect/>
            <a:stretch>
              <a:fillRect/>
            </a:stretch>
          </p:blipFill>
          <p:spPr bwMode="auto">
            <a:xfrm>
              <a:off x="1510331" y="3286176"/>
              <a:ext cx="903000" cy="1351550"/>
            </a:xfrm>
            <a:prstGeom prst="rect">
              <a:avLst/>
            </a:prstGeom>
            <a:noFill/>
            <a:ln w="9525">
              <a:noFill/>
              <a:miter lim="800000"/>
              <a:headEnd/>
              <a:tailEnd/>
            </a:ln>
          </p:spPr>
        </p:pic>
        <p:sp>
          <p:nvSpPr>
            <p:cNvPr id="81" name="TextBox 80"/>
            <p:cNvSpPr txBox="1"/>
            <p:nvPr/>
          </p:nvSpPr>
          <p:spPr bwMode="auto">
            <a:xfrm>
              <a:off x="12032" y="4038600"/>
              <a:ext cx="1536241" cy="307777"/>
            </a:xfrm>
            <a:prstGeom prst="rect">
              <a:avLst/>
            </a:prstGeom>
            <a:noFill/>
            <a:ln w="12700" cap="sq" algn="ctr">
              <a:noFill/>
              <a:miter lim="800000"/>
              <a:headEnd/>
              <a:tailEnd/>
            </a:ln>
            <a:effectLst/>
          </p:spPr>
          <p:txBody>
            <a:bodyPr wrap="square" rtlCol="0">
              <a:spAutoFit/>
            </a:bodyPr>
            <a:lstStyle/>
            <a:p>
              <a:r>
                <a:rPr lang="zh-CN" altLang="en-US" sz="1400" i="1" dirty="0" smtClean="0">
                  <a:latin typeface="Calibri" pitchFamily="34" charset="0"/>
                  <a:cs typeface="Calibri" pitchFamily="34" charset="0"/>
                </a:rPr>
                <a:t>自动生成计算书</a:t>
              </a:r>
              <a:endParaRPr lang="en-US" sz="1400" i="1" dirty="0" smtClean="0">
                <a:latin typeface="Calibri" pitchFamily="34" charset="0"/>
                <a:cs typeface="Calibri" pitchFamily="34" charset="0"/>
              </a:endParaRPr>
            </a:p>
          </p:txBody>
        </p:sp>
      </p:grpSp>
      <p:grpSp>
        <p:nvGrpSpPr>
          <p:cNvPr id="83" name="Group 154"/>
          <p:cNvGrpSpPr/>
          <p:nvPr/>
        </p:nvGrpSpPr>
        <p:grpSpPr>
          <a:xfrm>
            <a:off x="2565104" y="1484784"/>
            <a:ext cx="2294928" cy="1412295"/>
            <a:chOff x="6736097" y="2957418"/>
            <a:chExt cx="2294928" cy="1412295"/>
          </a:xfrm>
        </p:grpSpPr>
        <p:pic>
          <p:nvPicPr>
            <p:cNvPr id="84" name="Picture 4" descr="C:\Users\pthieffr\Pictures\mesh_6mdof_whitebg.png"/>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81980" y="2957418"/>
              <a:ext cx="2003162" cy="117958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5" name="Rectangle 104"/>
            <p:cNvSpPr/>
            <p:nvPr/>
          </p:nvSpPr>
          <p:spPr>
            <a:xfrm>
              <a:off x="6736097" y="4061936"/>
              <a:ext cx="2294928" cy="307777"/>
            </a:xfrm>
            <a:prstGeom prst="rect">
              <a:avLst/>
            </a:prstGeom>
          </p:spPr>
          <p:txBody>
            <a:bodyPr wrap="square">
              <a:spAutoFit/>
            </a:bodyPr>
            <a:lstStyle/>
            <a:p>
              <a:r>
                <a:rPr lang="zh-CN" altLang="en-US" sz="1400" i="1" dirty="0" smtClean="0">
                  <a:latin typeface="Calibri" pitchFamily="34" charset="0"/>
                  <a:cs typeface="Calibri" pitchFamily="34" charset="0"/>
                </a:rPr>
                <a:t>直接建模及先进网格技术</a:t>
              </a:r>
              <a:endParaRPr lang="en-US" sz="1400" i="1" dirty="0">
                <a:latin typeface="Calibri" pitchFamily="34" charset="0"/>
                <a:cs typeface="Calibri" pitchFamily="34" charset="0"/>
              </a:endParaRPr>
            </a:p>
          </p:txBody>
        </p:sp>
      </p:grpSp>
      <p:cxnSp>
        <p:nvCxnSpPr>
          <p:cNvPr id="88" name="Straight Arrow Connector 89"/>
          <p:cNvCxnSpPr/>
          <p:nvPr/>
        </p:nvCxnSpPr>
        <p:spPr>
          <a:xfrm flipH="1" flipV="1">
            <a:off x="5885863" y="4739588"/>
            <a:ext cx="880411" cy="513035"/>
          </a:xfrm>
          <a:prstGeom prst="straightConnector1">
            <a:avLst/>
          </a:prstGeom>
          <a:ln w="57150">
            <a:solidFill>
              <a:srgbClr val="7030A0"/>
            </a:solidFill>
            <a:headEnd type="oval" w="med" len="med"/>
            <a:tailEnd type="none" w="med" len="med"/>
          </a:ln>
          <a:scene3d>
            <a:camera prst="orthographicFront"/>
            <a:lightRig rig="threePt" dir="t"/>
          </a:scene3d>
          <a:sp3d>
            <a:bevelT w="63500"/>
          </a:sp3d>
        </p:spPr>
        <p:style>
          <a:lnRef idx="1">
            <a:schemeClr val="accent1"/>
          </a:lnRef>
          <a:fillRef idx="0">
            <a:schemeClr val="accent1"/>
          </a:fillRef>
          <a:effectRef idx="0">
            <a:schemeClr val="accent1"/>
          </a:effectRef>
          <a:fontRef idx="minor">
            <a:schemeClr val="tx1"/>
          </a:fontRef>
        </p:style>
      </p:cxnSp>
      <p:pic>
        <p:nvPicPr>
          <p:cNvPr id="22530"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28550" y="4798863"/>
            <a:ext cx="811802" cy="1217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889055" y="4121174"/>
            <a:ext cx="925399" cy="925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6" name="Straight Arrow Connector 89"/>
          <p:cNvCxnSpPr>
            <a:stCxn id="22531" idx="1"/>
          </p:cNvCxnSpPr>
          <p:nvPr/>
        </p:nvCxnSpPr>
        <p:spPr>
          <a:xfrm flipH="1" flipV="1">
            <a:off x="6719645" y="4254715"/>
            <a:ext cx="1169410" cy="329159"/>
          </a:xfrm>
          <a:prstGeom prst="straightConnector1">
            <a:avLst/>
          </a:prstGeom>
          <a:ln w="57150">
            <a:solidFill>
              <a:srgbClr val="7030A0"/>
            </a:solidFill>
            <a:headEnd type="oval" w="med" len="med"/>
            <a:tailEnd type="none" w="med" len="med"/>
          </a:ln>
          <a:scene3d>
            <a:camera prst="orthographicFront"/>
            <a:lightRig rig="threePt" dir="t"/>
          </a:scene3d>
          <a:sp3d>
            <a:bevelT w="63500"/>
          </a:sp3d>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57604" y="4746104"/>
            <a:ext cx="796290" cy="369332"/>
          </a:xfrm>
          <a:prstGeom prst="rect">
            <a:avLst/>
          </a:prstGeom>
          <a:noFill/>
        </p:spPr>
        <p:txBody>
          <a:bodyPr wrap="square" rtlCol="0">
            <a:spAutoFit/>
          </a:bodyPr>
          <a:lstStyle/>
          <a:p>
            <a:r>
              <a:rPr lang="en-US" dirty="0" smtClean="0">
                <a:latin typeface="+mn-lt"/>
              </a:rPr>
              <a:t>CAD</a:t>
            </a:r>
            <a:endParaRPr lang="en-US" dirty="0">
              <a:latin typeface="+mn-lt"/>
            </a:endParaRPr>
          </a:p>
        </p:txBody>
      </p:sp>
      <p:cxnSp>
        <p:nvCxnSpPr>
          <p:cNvPr id="47" name="Straight Arrow Connector 46"/>
          <p:cNvCxnSpPr/>
          <p:nvPr/>
        </p:nvCxnSpPr>
        <p:spPr bwMode="auto">
          <a:xfrm flipV="1">
            <a:off x="1214804" y="4416152"/>
            <a:ext cx="381000" cy="381000"/>
          </a:xfrm>
          <a:prstGeom prst="straightConnector1">
            <a:avLst/>
          </a:prstGeom>
          <a:noFill/>
          <a:ln w="25400" cap="flat" cmpd="sng" algn="ctr">
            <a:solidFill>
              <a:srgbClr val="FFEB66"/>
            </a:solidFill>
            <a:prstDash val="solid"/>
            <a:round/>
            <a:headEnd type="none" w="med" len="med"/>
            <a:tailEnd type="oval" w="lg" len="lg"/>
          </a:ln>
          <a:effectLst/>
          <a:scene3d>
            <a:camera prst="orthographicFront"/>
            <a:lightRig rig="threePt" dir="t"/>
          </a:scene3d>
          <a:sp3d>
            <a:bevelT/>
          </a:sp3d>
        </p:spPr>
      </p:cxnSp>
      <p:cxnSp>
        <p:nvCxnSpPr>
          <p:cNvPr id="52" name="Straight Arrow Connector 51"/>
          <p:cNvCxnSpPr/>
          <p:nvPr/>
        </p:nvCxnSpPr>
        <p:spPr bwMode="auto">
          <a:xfrm flipV="1">
            <a:off x="1976804" y="4746104"/>
            <a:ext cx="381000" cy="381000"/>
          </a:xfrm>
          <a:prstGeom prst="straightConnector1">
            <a:avLst/>
          </a:prstGeom>
          <a:noFill/>
          <a:ln w="25400" cap="flat" cmpd="sng" algn="ctr">
            <a:solidFill>
              <a:srgbClr val="FFEB66"/>
            </a:solidFill>
            <a:prstDash val="solid"/>
            <a:round/>
            <a:headEnd type="none" w="med" len="med"/>
            <a:tailEnd type="oval" w="lg" len="lg"/>
          </a:ln>
          <a:effectLst/>
          <a:scene3d>
            <a:camera prst="orthographicFront"/>
            <a:lightRig rig="threePt" dir="t"/>
          </a:scene3d>
          <a:sp3d>
            <a:bevelT/>
          </a:sp3d>
        </p:spPr>
      </p:cxnSp>
      <p:sp>
        <p:nvSpPr>
          <p:cNvPr id="53" name="TextBox 52"/>
          <p:cNvSpPr txBox="1"/>
          <p:nvPr/>
        </p:nvSpPr>
        <p:spPr>
          <a:xfrm>
            <a:off x="2983970" y="5660504"/>
            <a:ext cx="1948070" cy="923330"/>
          </a:xfrm>
          <a:prstGeom prst="rect">
            <a:avLst/>
          </a:prstGeom>
          <a:noFill/>
        </p:spPr>
        <p:txBody>
          <a:bodyPr wrap="square" rtlCol="0">
            <a:spAutoFit/>
          </a:bodyPr>
          <a:lstStyle/>
          <a:p>
            <a:r>
              <a:rPr lang="en-US" dirty="0" smtClean="0">
                <a:latin typeface="+mn-lt"/>
              </a:rPr>
              <a:t>ANSYS </a:t>
            </a:r>
          </a:p>
          <a:p>
            <a:r>
              <a:rPr lang="en-US" dirty="0" smtClean="0">
                <a:latin typeface="+mn-lt"/>
              </a:rPr>
              <a:t>Multiphysics </a:t>
            </a:r>
          </a:p>
          <a:p>
            <a:r>
              <a:rPr lang="en-US" dirty="0" smtClean="0">
                <a:latin typeface="+mn-lt"/>
              </a:rPr>
              <a:t>Solver Portfolio</a:t>
            </a:r>
            <a:endParaRPr lang="en-US" dirty="0">
              <a:latin typeface="+mn-lt"/>
            </a:endParaRPr>
          </a:p>
        </p:txBody>
      </p:sp>
      <p:cxnSp>
        <p:nvCxnSpPr>
          <p:cNvPr id="54" name="Straight Arrow Connector 53"/>
          <p:cNvCxnSpPr/>
          <p:nvPr/>
        </p:nvCxnSpPr>
        <p:spPr bwMode="auto">
          <a:xfrm flipV="1">
            <a:off x="3272204" y="5279504"/>
            <a:ext cx="304800" cy="304800"/>
          </a:xfrm>
          <a:prstGeom prst="straightConnector1">
            <a:avLst/>
          </a:prstGeom>
          <a:noFill/>
          <a:ln w="25400" cap="flat" cmpd="sng" algn="ctr">
            <a:solidFill>
              <a:srgbClr val="FFEB66"/>
            </a:solidFill>
            <a:prstDash val="solid"/>
            <a:round/>
            <a:headEnd type="none" w="med" len="med"/>
            <a:tailEnd type="oval" w="lg" len="lg"/>
          </a:ln>
          <a:effectLst/>
          <a:scene3d>
            <a:camera prst="orthographicFront"/>
            <a:lightRig rig="threePt" dir="t"/>
          </a:scene3d>
          <a:sp3d>
            <a:bevelT/>
          </a:sp3d>
        </p:spPr>
      </p:cxnSp>
      <p:sp>
        <p:nvSpPr>
          <p:cNvPr id="55" name="TextBox 54"/>
          <p:cNvSpPr txBox="1"/>
          <p:nvPr/>
        </p:nvSpPr>
        <p:spPr>
          <a:xfrm>
            <a:off x="1080334" y="5055386"/>
            <a:ext cx="1981200" cy="646331"/>
          </a:xfrm>
          <a:prstGeom prst="rect">
            <a:avLst/>
          </a:prstGeom>
          <a:noFill/>
        </p:spPr>
        <p:txBody>
          <a:bodyPr wrap="square" rtlCol="0">
            <a:spAutoFit/>
          </a:bodyPr>
          <a:lstStyle/>
          <a:p>
            <a:r>
              <a:rPr lang="en-US" dirty="0" smtClean="0">
                <a:latin typeface="+mn-lt"/>
              </a:rPr>
              <a:t>3</a:t>
            </a:r>
            <a:r>
              <a:rPr lang="en-US" baseline="30000" dirty="0" smtClean="0">
                <a:latin typeface="+mn-lt"/>
              </a:rPr>
              <a:t>rd</a:t>
            </a:r>
            <a:r>
              <a:rPr lang="en-US" dirty="0" smtClean="0">
                <a:latin typeface="+mn-lt"/>
              </a:rPr>
              <a:t> Party</a:t>
            </a:r>
          </a:p>
          <a:p>
            <a:r>
              <a:rPr lang="en-US" dirty="0" smtClean="0">
                <a:latin typeface="+mn-lt"/>
              </a:rPr>
              <a:t>CAE Tools</a:t>
            </a:r>
            <a:endParaRPr lang="en-US" dirty="0">
              <a:latin typeface="+mn-lt"/>
            </a:endParaRPr>
          </a:p>
        </p:txBody>
      </p:sp>
      <p:cxnSp>
        <p:nvCxnSpPr>
          <p:cNvPr id="56" name="Straight Arrow Connector 55"/>
          <p:cNvCxnSpPr/>
          <p:nvPr/>
        </p:nvCxnSpPr>
        <p:spPr bwMode="auto">
          <a:xfrm flipV="1">
            <a:off x="2662604" y="5050904"/>
            <a:ext cx="304800" cy="304800"/>
          </a:xfrm>
          <a:prstGeom prst="straightConnector1">
            <a:avLst/>
          </a:prstGeom>
          <a:noFill/>
          <a:ln w="25400" cap="flat" cmpd="sng" algn="ctr">
            <a:solidFill>
              <a:srgbClr val="FFEB66"/>
            </a:solidFill>
            <a:prstDash val="solid"/>
            <a:round/>
            <a:headEnd type="none" w="med" len="med"/>
            <a:tailEnd type="oval" w="lg" len="lg"/>
          </a:ln>
          <a:effectLst/>
          <a:scene3d>
            <a:camera prst="orthographicFront"/>
            <a:lightRig rig="threePt" dir="t"/>
          </a:scene3d>
          <a:sp3d>
            <a:bevelT/>
          </a:sp3d>
        </p:spPr>
      </p:cxnSp>
      <p:sp>
        <p:nvSpPr>
          <p:cNvPr id="58" name="TextBox 57"/>
          <p:cNvSpPr txBox="1"/>
          <p:nvPr/>
        </p:nvSpPr>
        <p:spPr>
          <a:xfrm>
            <a:off x="2142651" y="5315363"/>
            <a:ext cx="1981200" cy="646331"/>
          </a:xfrm>
          <a:prstGeom prst="rect">
            <a:avLst/>
          </a:prstGeom>
          <a:noFill/>
        </p:spPr>
        <p:txBody>
          <a:bodyPr wrap="square" rtlCol="0">
            <a:spAutoFit/>
          </a:bodyPr>
          <a:lstStyle/>
          <a:p>
            <a:r>
              <a:rPr lang="en-US" dirty="0" smtClean="0">
                <a:latin typeface="+mn-lt"/>
              </a:rPr>
              <a:t>In-House </a:t>
            </a:r>
          </a:p>
          <a:p>
            <a:r>
              <a:rPr lang="en-US" dirty="0" smtClean="0">
                <a:latin typeface="+mn-lt"/>
              </a:rPr>
              <a:t>Tools</a:t>
            </a:r>
            <a:endParaRPr lang="en-US" dirty="0">
              <a:latin typeface="+mn-lt"/>
            </a:endParaRPr>
          </a:p>
        </p:txBody>
      </p:sp>
    </p:spTree>
    <p:extLst>
      <p:ext uri="{BB962C8B-B14F-4D97-AF65-F5344CB8AC3E}">
        <p14:creationId xmlns:p14="http://schemas.microsoft.com/office/powerpoint/2010/main" val="184387224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5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5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3" grpId="0"/>
      <p:bldP spid="55"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7"/>
          <p:cNvGrpSpPr>
            <a:grpSpLocks/>
          </p:cNvGrpSpPr>
          <p:nvPr/>
        </p:nvGrpSpPr>
        <p:grpSpPr bwMode="auto">
          <a:xfrm>
            <a:off x="831850" y="5313363"/>
            <a:ext cx="7040563" cy="457200"/>
            <a:chOff x="518" y="3341"/>
            <a:chExt cx="4435" cy="288"/>
          </a:xfrm>
        </p:grpSpPr>
        <p:grpSp>
          <p:nvGrpSpPr>
            <p:cNvPr id="2125" name="Group 75"/>
            <p:cNvGrpSpPr>
              <a:grpSpLocks/>
            </p:cNvGrpSpPr>
            <p:nvPr/>
          </p:nvGrpSpPr>
          <p:grpSpPr bwMode="auto">
            <a:xfrm>
              <a:off x="518" y="3341"/>
              <a:ext cx="4435" cy="288"/>
              <a:chOff x="518" y="3341"/>
              <a:chExt cx="4435" cy="288"/>
            </a:xfrm>
          </p:grpSpPr>
          <p:sp>
            <p:nvSpPr>
              <p:cNvPr id="2127" name="AutoShape 71"/>
              <p:cNvSpPr>
                <a:spLocks noChangeArrowheads="1"/>
              </p:cNvSpPr>
              <p:nvPr/>
            </p:nvSpPr>
            <p:spPr bwMode="auto">
              <a:xfrm rot="10800000">
                <a:off x="518" y="3341"/>
                <a:ext cx="4435"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148 w 21600"/>
                  <a:gd name="T13" fmla="*/ 2175 h 21600"/>
                  <a:gd name="T14" fmla="*/ 19452 w 21600"/>
                  <a:gd name="T15" fmla="*/ 19425 h 21600"/>
                </a:gdLst>
                <a:ahLst/>
                <a:cxnLst>
                  <a:cxn ang="T8">
                    <a:pos x="T0" y="T1"/>
                  </a:cxn>
                  <a:cxn ang="T9">
                    <a:pos x="T2" y="T3"/>
                  </a:cxn>
                  <a:cxn ang="T10">
                    <a:pos x="T4" y="T5"/>
                  </a:cxn>
                  <a:cxn ang="T11">
                    <a:pos x="T6" y="T7"/>
                  </a:cxn>
                </a:cxnLst>
                <a:rect l="T12" t="T13" r="T14" b="T15"/>
                <a:pathLst>
                  <a:path w="21600" h="21600">
                    <a:moveTo>
                      <a:pt x="0" y="0"/>
                    </a:moveTo>
                    <a:lnTo>
                      <a:pt x="700" y="21600"/>
                    </a:lnTo>
                    <a:lnTo>
                      <a:pt x="20900" y="21600"/>
                    </a:lnTo>
                    <a:lnTo>
                      <a:pt x="21600" y="0"/>
                    </a:lnTo>
                    <a:close/>
                  </a:path>
                </a:pathLst>
              </a:custGeom>
              <a:solidFill>
                <a:srgbClr val="152A53"/>
              </a:solidFill>
              <a:ln w="9525">
                <a:round/>
                <a:headEnd/>
                <a:tailEnd/>
              </a:ln>
              <a:scene3d>
                <a:camera prst="legacyObliqueTopRight"/>
                <a:lightRig rig="legacyFlat3" dir="b"/>
              </a:scene3d>
              <a:sp3d extrusionH="1243000" prstMaterial="legacyMatte">
                <a:bevelT w="13500" h="13500" prst="angle"/>
                <a:bevelB w="13500" h="13500" prst="angle"/>
                <a:extrusionClr>
                  <a:srgbClr val="152A53"/>
                </a:extrusionClr>
              </a:sp3d>
            </p:spPr>
            <p:txBody>
              <a:bodyPr wrap="none" lIns="137160" tIns="155448" rIns="137160" bIns="155448" anchor="ctr">
                <a:flatTx/>
              </a:bodyPr>
              <a:lstStyle/>
              <a:p>
                <a:endParaRPr lang="zh-CN" altLang="en-US"/>
              </a:p>
            </p:txBody>
          </p:sp>
          <p:sp>
            <p:nvSpPr>
              <p:cNvPr id="2128" name="Text Box 74"/>
              <p:cNvSpPr txBox="1">
                <a:spLocks noChangeArrowheads="1"/>
              </p:cNvSpPr>
              <p:nvPr/>
            </p:nvSpPr>
            <p:spPr bwMode="auto">
              <a:xfrm>
                <a:off x="662" y="3370"/>
                <a:ext cx="10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i="1">
                    <a:solidFill>
                      <a:schemeClr val="bg1"/>
                    </a:solidFill>
                  </a:rPr>
                  <a:t>Data Integration</a:t>
                </a:r>
              </a:p>
            </p:txBody>
          </p:sp>
        </p:grpSp>
        <p:sp>
          <p:nvSpPr>
            <p:cNvPr id="2126" name="Text Box 76"/>
            <p:cNvSpPr txBox="1">
              <a:spLocks noChangeArrowheads="1"/>
            </p:cNvSpPr>
            <p:nvPr/>
          </p:nvSpPr>
          <p:spPr bwMode="auto">
            <a:xfrm>
              <a:off x="3661" y="3369"/>
              <a:ext cx="11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r" eaLnBrk="1" hangingPunct="1"/>
              <a:r>
                <a:rPr lang="en-US" altLang="zh-CN" i="1">
                  <a:solidFill>
                    <a:schemeClr val="bg1"/>
                  </a:solidFill>
                </a:rPr>
                <a:t>Parameterization</a:t>
              </a:r>
            </a:p>
          </p:txBody>
        </p:sp>
      </p:grpSp>
      <p:grpSp>
        <p:nvGrpSpPr>
          <p:cNvPr id="4" name="Group 84"/>
          <p:cNvGrpSpPr>
            <a:grpSpLocks/>
          </p:cNvGrpSpPr>
          <p:nvPr/>
        </p:nvGrpSpPr>
        <p:grpSpPr bwMode="auto">
          <a:xfrm>
            <a:off x="1050925" y="4810125"/>
            <a:ext cx="6580188" cy="457200"/>
            <a:chOff x="662" y="3600"/>
            <a:chExt cx="4145" cy="288"/>
          </a:xfrm>
        </p:grpSpPr>
        <p:sp>
          <p:nvSpPr>
            <p:cNvPr id="2122" name="AutoShape 81"/>
            <p:cNvSpPr>
              <a:spLocks noChangeArrowheads="1"/>
            </p:cNvSpPr>
            <p:nvPr/>
          </p:nvSpPr>
          <p:spPr bwMode="auto">
            <a:xfrm rot="10800000">
              <a:off x="662" y="3600"/>
              <a:ext cx="4145"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178 w 21600"/>
                <a:gd name="T13" fmla="*/ 2175 h 21600"/>
                <a:gd name="T14" fmla="*/ 19422 w 21600"/>
                <a:gd name="T15" fmla="*/ 19425 h 21600"/>
              </a:gdLst>
              <a:ahLst/>
              <a:cxnLst>
                <a:cxn ang="T8">
                  <a:pos x="T0" y="T1"/>
                </a:cxn>
                <a:cxn ang="T9">
                  <a:pos x="T2" y="T3"/>
                </a:cxn>
                <a:cxn ang="T10">
                  <a:pos x="T4" y="T5"/>
                </a:cxn>
                <a:cxn ang="T11">
                  <a:pos x="T6" y="T7"/>
                </a:cxn>
              </a:cxnLst>
              <a:rect l="T12" t="T13" r="T14" b="T15"/>
              <a:pathLst>
                <a:path w="21600" h="21600">
                  <a:moveTo>
                    <a:pt x="0" y="0"/>
                  </a:moveTo>
                  <a:lnTo>
                    <a:pt x="755" y="21600"/>
                  </a:lnTo>
                  <a:lnTo>
                    <a:pt x="20845" y="21600"/>
                  </a:lnTo>
                  <a:lnTo>
                    <a:pt x="21600" y="0"/>
                  </a:lnTo>
                  <a:close/>
                </a:path>
              </a:pathLst>
            </a:custGeom>
            <a:solidFill>
              <a:srgbClr val="1D3A75"/>
            </a:solidFill>
            <a:ln w="9525">
              <a:round/>
              <a:headEnd/>
              <a:tailEnd/>
            </a:ln>
            <a:scene3d>
              <a:camera prst="legacyObliqueTopRight"/>
              <a:lightRig rig="legacyFlat3" dir="b"/>
            </a:scene3d>
            <a:sp3d extrusionH="1243000" prstMaterial="legacyMatte">
              <a:bevelT w="13500" h="13500" prst="angle"/>
              <a:bevelB w="13500" h="13500" prst="angle"/>
              <a:extrusionClr>
                <a:srgbClr val="1D3A75"/>
              </a:extrusionClr>
            </a:sp3d>
          </p:spPr>
          <p:txBody>
            <a:bodyPr wrap="none" lIns="137160" tIns="155448" rIns="137160" bIns="155448" anchor="ctr">
              <a:flatTx/>
            </a:bodyPr>
            <a:lstStyle/>
            <a:p>
              <a:endParaRPr lang="zh-CN" altLang="en-US"/>
            </a:p>
          </p:txBody>
        </p:sp>
        <p:sp>
          <p:nvSpPr>
            <p:cNvPr id="2123" name="Text Box 82"/>
            <p:cNvSpPr txBox="1">
              <a:spLocks noChangeArrowheads="1"/>
            </p:cNvSpPr>
            <p:nvPr/>
          </p:nvSpPr>
          <p:spPr bwMode="auto">
            <a:xfrm>
              <a:off x="828" y="3627"/>
              <a:ext cx="6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eaLnBrk="1" hangingPunct="1"/>
              <a:r>
                <a:rPr lang="en-US" altLang="zh-CN" i="1">
                  <a:solidFill>
                    <a:schemeClr val="bg1"/>
                  </a:solidFill>
                </a:rPr>
                <a:t>Scripting</a:t>
              </a:r>
            </a:p>
          </p:txBody>
        </p:sp>
        <p:sp>
          <p:nvSpPr>
            <p:cNvPr id="2124" name="Text Box 83"/>
            <p:cNvSpPr txBox="1">
              <a:spLocks noChangeArrowheads="1"/>
            </p:cNvSpPr>
            <p:nvPr/>
          </p:nvSpPr>
          <p:spPr bwMode="auto">
            <a:xfrm>
              <a:off x="3805" y="3628"/>
              <a:ext cx="85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r" eaLnBrk="1" hangingPunct="1"/>
              <a:r>
                <a:rPr lang="en-US" altLang="zh-CN" i="1">
                  <a:solidFill>
                    <a:schemeClr val="bg1"/>
                  </a:solidFill>
                </a:rPr>
                <a:t>Optimization</a:t>
              </a:r>
            </a:p>
          </p:txBody>
        </p:sp>
      </p:grpSp>
      <p:sp>
        <p:nvSpPr>
          <p:cNvPr id="2053" name="Rectangle 2"/>
          <p:cNvSpPr>
            <a:spLocks noChangeArrowheads="1"/>
          </p:cNvSpPr>
          <p:nvPr/>
        </p:nvSpPr>
        <p:spPr bwMode="auto">
          <a:xfrm>
            <a:off x="0" y="5989638"/>
            <a:ext cx="9144000" cy="585787"/>
          </a:xfrm>
          <a:prstGeom prst="rect">
            <a:avLst/>
          </a:prstGeom>
          <a:solidFill>
            <a:srgbClr val="6FCEE1">
              <a:alpha val="50195"/>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137160" tIns="155448" rIns="137160" bIns="155448" anchor="ctr"/>
          <a:lstStyle/>
          <a:p>
            <a:endParaRPr lang="en-US" altLang="zh-CN"/>
          </a:p>
        </p:txBody>
      </p:sp>
      <p:sp>
        <p:nvSpPr>
          <p:cNvPr id="1159171" name="Text Box 3"/>
          <p:cNvSpPr txBox="1">
            <a:spLocks noChangeArrowheads="1"/>
          </p:cNvSpPr>
          <p:nvPr/>
        </p:nvSpPr>
        <p:spPr bwMode="auto">
          <a:xfrm>
            <a:off x="0" y="5989638"/>
            <a:ext cx="91440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7160" tIns="155448" rIns="137160" bIns="155448" anchor="ct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spcBef>
                <a:spcPct val="50000"/>
              </a:spcBef>
            </a:pPr>
            <a:r>
              <a:rPr lang="en-US" altLang="zh-CN" sz="2600" b="1"/>
              <a:t>New Workbench 2.0 Architecture!</a:t>
            </a:r>
          </a:p>
        </p:txBody>
      </p:sp>
      <p:sp>
        <p:nvSpPr>
          <p:cNvPr id="1159172" name="Text Box 4"/>
          <p:cNvSpPr txBox="1">
            <a:spLocks noChangeArrowheads="1"/>
          </p:cNvSpPr>
          <p:nvPr/>
        </p:nvSpPr>
        <p:spPr bwMode="auto">
          <a:xfrm>
            <a:off x="0" y="5989638"/>
            <a:ext cx="91440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7160" tIns="155448" rIns="137160" bIns="155448" anchor="ct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spcBef>
                <a:spcPct val="50000"/>
              </a:spcBef>
            </a:pPr>
            <a:r>
              <a:rPr lang="en-US" altLang="zh-CN" sz="2600" b="1"/>
              <a:t>Scalable &amp; Adaptable Framework</a:t>
            </a:r>
          </a:p>
        </p:txBody>
      </p:sp>
      <p:grpSp>
        <p:nvGrpSpPr>
          <p:cNvPr id="5" name="Group 5"/>
          <p:cNvGrpSpPr>
            <a:grpSpLocks/>
          </p:cNvGrpSpPr>
          <p:nvPr/>
        </p:nvGrpSpPr>
        <p:grpSpPr bwMode="auto">
          <a:xfrm>
            <a:off x="828675" y="5303838"/>
            <a:ext cx="3429000" cy="457200"/>
            <a:chOff x="522" y="3341"/>
            <a:chExt cx="2160" cy="288"/>
          </a:xfrm>
        </p:grpSpPr>
        <p:sp>
          <p:nvSpPr>
            <p:cNvPr id="2120" name="Freeform 6"/>
            <p:cNvSpPr>
              <a:spLocks/>
            </p:cNvSpPr>
            <p:nvPr/>
          </p:nvSpPr>
          <p:spPr bwMode="auto">
            <a:xfrm>
              <a:off x="522" y="3341"/>
              <a:ext cx="2160" cy="288"/>
            </a:xfrm>
            <a:custGeom>
              <a:avLst/>
              <a:gdLst>
                <a:gd name="T0" fmla="*/ 0 w 2160"/>
                <a:gd name="T1" fmla="*/ 288 h 288"/>
                <a:gd name="T2" fmla="*/ 2016 w 2160"/>
                <a:gd name="T3" fmla="*/ 288 h 288"/>
                <a:gd name="T4" fmla="*/ 2160 w 2160"/>
                <a:gd name="T5" fmla="*/ 0 h 288"/>
                <a:gd name="T6" fmla="*/ 144 w 2160"/>
                <a:gd name="T7" fmla="*/ 0 h 288"/>
                <a:gd name="T8" fmla="*/ 0 w 2160"/>
                <a:gd name="T9" fmla="*/ 288 h 288"/>
                <a:gd name="T10" fmla="*/ 0 60000 65536"/>
                <a:gd name="T11" fmla="*/ 0 60000 65536"/>
                <a:gd name="T12" fmla="*/ 0 60000 65536"/>
                <a:gd name="T13" fmla="*/ 0 60000 65536"/>
                <a:gd name="T14" fmla="*/ 0 60000 65536"/>
                <a:gd name="T15" fmla="*/ 0 w 2160"/>
                <a:gd name="T16" fmla="*/ 0 h 288"/>
                <a:gd name="T17" fmla="*/ 2160 w 2160"/>
                <a:gd name="T18" fmla="*/ 288 h 288"/>
              </a:gdLst>
              <a:ahLst/>
              <a:cxnLst>
                <a:cxn ang="T10">
                  <a:pos x="T0" y="T1"/>
                </a:cxn>
                <a:cxn ang="T11">
                  <a:pos x="T2" y="T3"/>
                </a:cxn>
                <a:cxn ang="T12">
                  <a:pos x="T4" y="T5"/>
                </a:cxn>
                <a:cxn ang="T13">
                  <a:pos x="T6" y="T7"/>
                </a:cxn>
                <a:cxn ang="T14">
                  <a:pos x="T8" y="T9"/>
                </a:cxn>
              </a:cxnLst>
              <a:rect l="T15" t="T16" r="T17" b="T18"/>
              <a:pathLst>
                <a:path w="2160" h="288">
                  <a:moveTo>
                    <a:pt x="0" y="288"/>
                  </a:moveTo>
                  <a:lnTo>
                    <a:pt x="2016" y="288"/>
                  </a:lnTo>
                  <a:lnTo>
                    <a:pt x="2160" y="0"/>
                  </a:lnTo>
                  <a:lnTo>
                    <a:pt x="144" y="0"/>
                  </a:lnTo>
                  <a:lnTo>
                    <a:pt x="0" y="288"/>
                  </a:lnTo>
                  <a:close/>
                </a:path>
              </a:pathLst>
            </a:custGeom>
            <a:solidFill>
              <a:srgbClr val="152A53"/>
            </a:solidFill>
            <a:ln w="9525">
              <a:round/>
              <a:headEnd/>
              <a:tailEnd/>
            </a:ln>
            <a:scene3d>
              <a:camera prst="legacyObliqueTopRight"/>
              <a:lightRig rig="legacyFlat3" dir="b"/>
            </a:scene3d>
            <a:sp3d extrusionH="1243000" prstMaterial="legacyMatte">
              <a:bevelT w="13500" h="13500" prst="angle"/>
              <a:bevelB w="13500" h="13500" prst="angle"/>
              <a:extrusionClr>
                <a:srgbClr val="152A53"/>
              </a:extrusionClr>
            </a:sp3d>
          </p:spPr>
          <p:txBody>
            <a:bodyPr wrap="none" lIns="137160" tIns="155448" rIns="137160" bIns="155448" anchor="ctr">
              <a:flatTx/>
            </a:bodyPr>
            <a:lstStyle/>
            <a:p>
              <a:endParaRPr lang="zh-CN" altLang="en-US"/>
            </a:p>
          </p:txBody>
        </p:sp>
        <p:sp>
          <p:nvSpPr>
            <p:cNvPr id="2121" name="Text Box 7"/>
            <p:cNvSpPr txBox="1">
              <a:spLocks noChangeArrowheads="1"/>
            </p:cNvSpPr>
            <p:nvPr/>
          </p:nvSpPr>
          <p:spPr bwMode="auto">
            <a:xfrm>
              <a:off x="666" y="3369"/>
              <a:ext cx="10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i="1">
                  <a:solidFill>
                    <a:schemeClr val="bg1"/>
                  </a:solidFill>
                </a:rPr>
                <a:t>Data Integration</a:t>
              </a:r>
            </a:p>
          </p:txBody>
        </p:sp>
      </p:grpSp>
      <p:grpSp>
        <p:nvGrpSpPr>
          <p:cNvPr id="6" name="Group 8"/>
          <p:cNvGrpSpPr>
            <a:grpSpLocks/>
          </p:cNvGrpSpPr>
          <p:nvPr/>
        </p:nvGrpSpPr>
        <p:grpSpPr bwMode="auto">
          <a:xfrm>
            <a:off x="1057275" y="4800600"/>
            <a:ext cx="3429000" cy="457200"/>
            <a:chOff x="666" y="3024"/>
            <a:chExt cx="2160" cy="288"/>
          </a:xfrm>
        </p:grpSpPr>
        <p:sp>
          <p:nvSpPr>
            <p:cNvPr id="2118" name="Freeform 9"/>
            <p:cNvSpPr>
              <a:spLocks/>
            </p:cNvSpPr>
            <p:nvPr/>
          </p:nvSpPr>
          <p:spPr bwMode="auto">
            <a:xfrm>
              <a:off x="666" y="3024"/>
              <a:ext cx="2160" cy="288"/>
            </a:xfrm>
            <a:custGeom>
              <a:avLst/>
              <a:gdLst>
                <a:gd name="T0" fmla="*/ 0 w 2160"/>
                <a:gd name="T1" fmla="*/ 288 h 288"/>
                <a:gd name="T2" fmla="*/ 2016 w 2160"/>
                <a:gd name="T3" fmla="*/ 288 h 288"/>
                <a:gd name="T4" fmla="*/ 2160 w 2160"/>
                <a:gd name="T5" fmla="*/ 0 h 288"/>
                <a:gd name="T6" fmla="*/ 144 w 2160"/>
                <a:gd name="T7" fmla="*/ 0 h 288"/>
                <a:gd name="T8" fmla="*/ 0 w 2160"/>
                <a:gd name="T9" fmla="*/ 288 h 288"/>
                <a:gd name="T10" fmla="*/ 0 60000 65536"/>
                <a:gd name="T11" fmla="*/ 0 60000 65536"/>
                <a:gd name="T12" fmla="*/ 0 60000 65536"/>
                <a:gd name="T13" fmla="*/ 0 60000 65536"/>
                <a:gd name="T14" fmla="*/ 0 60000 65536"/>
                <a:gd name="T15" fmla="*/ 0 w 2160"/>
                <a:gd name="T16" fmla="*/ 0 h 288"/>
                <a:gd name="T17" fmla="*/ 2160 w 2160"/>
                <a:gd name="T18" fmla="*/ 288 h 288"/>
              </a:gdLst>
              <a:ahLst/>
              <a:cxnLst>
                <a:cxn ang="T10">
                  <a:pos x="T0" y="T1"/>
                </a:cxn>
                <a:cxn ang="T11">
                  <a:pos x="T2" y="T3"/>
                </a:cxn>
                <a:cxn ang="T12">
                  <a:pos x="T4" y="T5"/>
                </a:cxn>
                <a:cxn ang="T13">
                  <a:pos x="T6" y="T7"/>
                </a:cxn>
                <a:cxn ang="T14">
                  <a:pos x="T8" y="T9"/>
                </a:cxn>
              </a:cxnLst>
              <a:rect l="T15" t="T16" r="T17" b="T18"/>
              <a:pathLst>
                <a:path w="2160" h="288">
                  <a:moveTo>
                    <a:pt x="0" y="288"/>
                  </a:moveTo>
                  <a:lnTo>
                    <a:pt x="2016" y="288"/>
                  </a:lnTo>
                  <a:lnTo>
                    <a:pt x="2160" y="0"/>
                  </a:lnTo>
                  <a:lnTo>
                    <a:pt x="144" y="0"/>
                  </a:lnTo>
                  <a:lnTo>
                    <a:pt x="0" y="288"/>
                  </a:lnTo>
                  <a:close/>
                </a:path>
              </a:pathLst>
            </a:custGeom>
            <a:solidFill>
              <a:srgbClr val="1D3A75"/>
            </a:solidFill>
            <a:ln w="9525">
              <a:round/>
              <a:headEnd/>
              <a:tailEnd/>
            </a:ln>
            <a:scene3d>
              <a:camera prst="legacyObliqueTopRight"/>
              <a:lightRig rig="legacyFlat3" dir="b"/>
            </a:scene3d>
            <a:sp3d extrusionH="1243000" prstMaterial="legacyMatte">
              <a:bevelT w="13500" h="13500" prst="angle"/>
              <a:bevelB w="13500" h="13500" prst="angle"/>
              <a:extrusionClr>
                <a:srgbClr val="1D3A75"/>
              </a:extrusionClr>
            </a:sp3d>
          </p:spPr>
          <p:txBody>
            <a:bodyPr wrap="none" lIns="137160" tIns="155448" rIns="137160" bIns="155448" anchor="ctr">
              <a:flatTx/>
            </a:bodyPr>
            <a:lstStyle/>
            <a:p>
              <a:endParaRPr lang="zh-CN" altLang="en-US"/>
            </a:p>
          </p:txBody>
        </p:sp>
        <p:sp>
          <p:nvSpPr>
            <p:cNvPr id="2119" name="Text Box 10"/>
            <p:cNvSpPr txBox="1">
              <a:spLocks noChangeArrowheads="1"/>
            </p:cNvSpPr>
            <p:nvPr/>
          </p:nvSpPr>
          <p:spPr bwMode="auto">
            <a:xfrm>
              <a:off x="828" y="3052"/>
              <a:ext cx="6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eaLnBrk="1" hangingPunct="1"/>
              <a:r>
                <a:rPr lang="en-US" altLang="zh-CN" i="1">
                  <a:solidFill>
                    <a:schemeClr val="bg1"/>
                  </a:solidFill>
                </a:rPr>
                <a:t>Scripting</a:t>
              </a:r>
            </a:p>
          </p:txBody>
        </p:sp>
      </p:grpSp>
      <p:sp>
        <p:nvSpPr>
          <p:cNvPr id="1159179" name="AutoShape 11"/>
          <p:cNvSpPr>
            <a:spLocks noChangeArrowheads="1"/>
          </p:cNvSpPr>
          <p:nvPr/>
        </p:nvSpPr>
        <p:spPr bwMode="auto">
          <a:xfrm rot="5400000">
            <a:off x="4622800" y="4938713"/>
            <a:ext cx="138113" cy="960437"/>
          </a:xfrm>
          <a:prstGeom prst="can">
            <a:avLst>
              <a:gd name="adj" fmla="val 73725"/>
            </a:avLst>
          </a:prstGeom>
          <a:solidFill>
            <a:srgbClr val="C0C0C0"/>
          </a:solidFill>
          <a:ln w="9525">
            <a:solidFill>
              <a:srgbClr val="4D4D4D"/>
            </a:solidFill>
            <a:round/>
            <a:headEnd/>
            <a:tailEnd/>
          </a:ln>
        </p:spPr>
        <p:txBody>
          <a:bodyPr wrap="none" lIns="137160" tIns="155448" rIns="137160" bIns="155448" anchor="ctr"/>
          <a:lstStyle/>
          <a:p>
            <a:endParaRPr lang="en-US" altLang="zh-CN"/>
          </a:p>
        </p:txBody>
      </p:sp>
      <p:sp>
        <p:nvSpPr>
          <p:cNvPr id="1159180" name="AutoShape 12"/>
          <p:cNvSpPr>
            <a:spLocks noChangeArrowheads="1"/>
          </p:cNvSpPr>
          <p:nvPr/>
        </p:nvSpPr>
        <p:spPr bwMode="auto">
          <a:xfrm rot="5400000">
            <a:off x="4852194" y="4709319"/>
            <a:ext cx="136525" cy="960437"/>
          </a:xfrm>
          <a:prstGeom prst="can">
            <a:avLst>
              <a:gd name="adj" fmla="val 74583"/>
            </a:avLst>
          </a:prstGeom>
          <a:solidFill>
            <a:srgbClr val="C0C0C0"/>
          </a:solidFill>
          <a:ln w="9525">
            <a:solidFill>
              <a:srgbClr val="4D4D4D"/>
            </a:solidFill>
            <a:round/>
            <a:headEnd/>
            <a:tailEnd/>
          </a:ln>
        </p:spPr>
        <p:txBody>
          <a:bodyPr wrap="none" lIns="137160" tIns="155448" rIns="137160" bIns="155448" anchor="ctr"/>
          <a:lstStyle/>
          <a:p>
            <a:endParaRPr lang="en-US" altLang="zh-CN"/>
          </a:p>
        </p:txBody>
      </p:sp>
      <p:sp>
        <p:nvSpPr>
          <p:cNvPr id="1159181" name="AutoShape 13"/>
          <p:cNvSpPr>
            <a:spLocks noChangeArrowheads="1"/>
          </p:cNvSpPr>
          <p:nvPr/>
        </p:nvSpPr>
        <p:spPr bwMode="auto">
          <a:xfrm rot="5400000">
            <a:off x="4850607" y="4436269"/>
            <a:ext cx="139700" cy="960437"/>
          </a:xfrm>
          <a:prstGeom prst="can">
            <a:avLst>
              <a:gd name="adj" fmla="val 72888"/>
            </a:avLst>
          </a:prstGeom>
          <a:solidFill>
            <a:srgbClr val="C0C0C0"/>
          </a:solidFill>
          <a:ln w="9525">
            <a:solidFill>
              <a:srgbClr val="4D4D4D"/>
            </a:solidFill>
            <a:round/>
            <a:headEnd/>
            <a:tailEnd/>
          </a:ln>
        </p:spPr>
        <p:txBody>
          <a:bodyPr wrap="none" lIns="137160" tIns="155448" rIns="137160" bIns="155448" anchor="ctr"/>
          <a:lstStyle/>
          <a:p>
            <a:endParaRPr lang="en-US" altLang="zh-CN"/>
          </a:p>
        </p:txBody>
      </p:sp>
      <p:sp>
        <p:nvSpPr>
          <p:cNvPr id="1159182" name="AutoShape 14"/>
          <p:cNvSpPr>
            <a:spLocks noChangeArrowheads="1"/>
          </p:cNvSpPr>
          <p:nvPr/>
        </p:nvSpPr>
        <p:spPr bwMode="auto">
          <a:xfrm rot="5400000">
            <a:off x="5080001" y="4206875"/>
            <a:ext cx="138112" cy="960437"/>
          </a:xfrm>
          <a:prstGeom prst="can">
            <a:avLst>
              <a:gd name="adj" fmla="val 73726"/>
            </a:avLst>
          </a:prstGeom>
          <a:solidFill>
            <a:srgbClr val="C0C0C0"/>
          </a:solidFill>
          <a:ln w="9525">
            <a:solidFill>
              <a:srgbClr val="4D4D4D"/>
            </a:solidFill>
            <a:round/>
            <a:headEnd/>
            <a:tailEnd/>
          </a:ln>
        </p:spPr>
        <p:txBody>
          <a:bodyPr wrap="none" lIns="137160" tIns="155448" rIns="137160" bIns="155448" anchor="ctr"/>
          <a:lstStyle/>
          <a:p>
            <a:endParaRPr lang="en-US" altLang="zh-CN"/>
          </a:p>
        </p:txBody>
      </p:sp>
      <p:grpSp>
        <p:nvGrpSpPr>
          <p:cNvPr id="7" name="Group 15"/>
          <p:cNvGrpSpPr>
            <a:grpSpLocks/>
          </p:cNvGrpSpPr>
          <p:nvPr/>
        </p:nvGrpSpPr>
        <p:grpSpPr bwMode="auto">
          <a:xfrm>
            <a:off x="4022725" y="4800600"/>
            <a:ext cx="3240088" cy="960438"/>
            <a:chOff x="2913" y="3024"/>
            <a:chExt cx="2041" cy="605"/>
          </a:xfrm>
        </p:grpSpPr>
        <p:grpSp>
          <p:nvGrpSpPr>
            <p:cNvPr id="2112" name="Group 16"/>
            <p:cNvGrpSpPr>
              <a:grpSpLocks/>
            </p:cNvGrpSpPr>
            <p:nvPr/>
          </p:nvGrpSpPr>
          <p:grpSpPr bwMode="auto">
            <a:xfrm>
              <a:off x="2913" y="3341"/>
              <a:ext cx="2041" cy="288"/>
              <a:chOff x="2913" y="3341"/>
              <a:chExt cx="2041" cy="288"/>
            </a:xfrm>
          </p:grpSpPr>
          <p:sp>
            <p:nvSpPr>
              <p:cNvPr id="2116" name="AutoShape 17"/>
              <p:cNvSpPr>
                <a:spLocks noChangeArrowheads="1"/>
              </p:cNvSpPr>
              <p:nvPr/>
            </p:nvSpPr>
            <p:spPr bwMode="auto">
              <a:xfrm rot="10800000">
                <a:off x="2913" y="3341"/>
                <a:ext cx="2041"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61 w 21600"/>
                  <a:gd name="T13" fmla="*/ 2550 h 21600"/>
                  <a:gd name="T14" fmla="*/ 19039 w 21600"/>
                  <a:gd name="T15" fmla="*/ 19050 h 21600"/>
                </a:gdLst>
                <a:ahLst/>
                <a:cxnLst>
                  <a:cxn ang="T8">
                    <a:pos x="T0" y="T1"/>
                  </a:cxn>
                  <a:cxn ang="T9">
                    <a:pos x="T2" y="T3"/>
                  </a:cxn>
                  <a:cxn ang="T10">
                    <a:pos x="T4" y="T5"/>
                  </a:cxn>
                  <a:cxn ang="T11">
                    <a:pos x="T6" y="T7"/>
                  </a:cxn>
                </a:cxnLst>
                <a:rect l="T12" t="T13" r="T14" b="T15"/>
                <a:pathLst>
                  <a:path w="21600" h="21600">
                    <a:moveTo>
                      <a:pt x="0" y="0"/>
                    </a:moveTo>
                    <a:lnTo>
                      <a:pt x="1513" y="21600"/>
                    </a:lnTo>
                    <a:lnTo>
                      <a:pt x="20087" y="21600"/>
                    </a:lnTo>
                    <a:lnTo>
                      <a:pt x="21600" y="0"/>
                    </a:lnTo>
                    <a:close/>
                  </a:path>
                </a:pathLst>
              </a:custGeom>
              <a:solidFill>
                <a:srgbClr val="152A53"/>
              </a:solidFill>
              <a:ln w="9525">
                <a:round/>
                <a:headEnd/>
                <a:tailEnd/>
              </a:ln>
              <a:scene3d>
                <a:camera prst="legacyObliqueTopRight"/>
                <a:lightRig rig="legacyFlat3" dir="b"/>
              </a:scene3d>
              <a:sp3d extrusionH="1243000" prstMaterial="legacyMatte">
                <a:bevelT w="13500" h="13500" prst="angle"/>
                <a:bevelB w="13500" h="13500" prst="angle"/>
                <a:extrusionClr>
                  <a:srgbClr val="152A53"/>
                </a:extrusionClr>
              </a:sp3d>
            </p:spPr>
            <p:txBody>
              <a:bodyPr wrap="none" lIns="137160" tIns="155448" rIns="137160" bIns="155448" anchor="ctr">
                <a:flatTx/>
              </a:bodyPr>
              <a:lstStyle/>
              <a:p>
                <a:endParaRPr lang="zh-CN" altLang="en-US"/>
              </a:p>
            </p:txBody>
          </p:sp>
          <p:sp>
            <p:nvSpPr>
              <p:cNvPr id="2117" name="Text Box 18"/>
              <p:cNvSpPr txBox="1">
                <a:spLocks noChangeArrowheads="1"/>
              </p:cNvSpPr>
              <p:nvPr/>
            </p:nvSpPr>
            <p:spPr bwMode="auto">
              <a:xfrm>
                <a:off x="3661" y="3369"/>
                <a:ext cx="11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r" eaLnBrk="1" hangingPunct="1"/>
                <a:r>
                  <a:rPr lang="en-US" altLang="zh-CN" i="1">
                    <a:solidFill>
                      <a:schemeClr val="bg1"/>
                    </a:solidFill>
                  </a:rPr>
                  <a:t>Parameterization</a:t>
                </a:r>
              </a:p>
            </p:txBody>
          </p:sp>
        </p:grpSp>
        <p:grpSp>
          <p:nvGrpSpPr>
            <p:cNvPr id="2113" name="Group 19"/>
            <p:cNvGrpSpPr>
              <a:grpSpLocks/>
            </p:cNvGrpSpPr>
            <p:nvPr/>
          </p:nvGrpSpPr>
          <p:grpSpPr bwMode="auto">
            <a:xfrm>
              <a:off x="3057" y="3024"/>
              <a:ext cx="1753" cy="288"/>
              <a:chOff x="3057" y="3024"/>
              <a:chExt cx="1753" cy="288"/>
            </a:xfrm>
          </p:grpSpPr>
          <p:sp>
            <p:nvSpPr>
              <p:cNvPr id="2114" name="AutoShape 20"/>
              <p:cNvSpPr>
                <a:spLocks noChangeArrowheads="1"/>
              </p:cNvSpPr>
              <p:nvPr/>
            </p:nvSpPr>
            <p:spPr bwMode="auto">
              <a:xfrm rot="10800000">
                <a:off x="3057" y="3024"/>
                <a:ext cx="1753"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674 w 21600"/>
                  <a:gd name="T13" fmla="*/ 2700 h 21600"/>
                  <a:gd name="T14" fmla="*/ 18926 w 21600"/>
                  <a:gd name="T15" fmla="*/ 18900 h 21600"/>
                </a:gdLst>
                <a:ahLst/>
                <a:cxnLst>
                  <a:cxn ang="T8">
                    <a:pos x="T0" y="T1"/>
                  </a:cxn>
                  <a:cxn ang="T9">
                    <a:pos x="T2" y="T3"/>
                  </a:cxn>
                  <a:cxn ang="T10">
                    <a:pos x="T4" y="T5"/>
                  </a:cxn>
                  <a:cxn ang="T11">
                    <a:pos x="T6" y="T7"/>
                  </a:cxn>
                </a:cxnLst>
                <a:rect l="T12" t="T13" r="T14" b="T15"/>
                <a:pathLst>
                  <a:path w="21600" h="21600">
                    <a:moveTo>
                      <a:pt x="0" y="0"/>
                    </a:moveTo>
                    <a:lnTo>
                      <a:pt x="1737" y="21600"/>
                    </a:lnTo>
                    <a:lnTo>
                      <a:pt x="19863" y="21600"/>
                    </a:lnTo>
                    <a:lnTo>
                      <a:pt x="21600" y="0"/>
                    </a:lnTo>
                    <a:close/>
                  </a:path>
                </a:pathLst>
              </a:custGeom>
              <a:solidFill>
                <a:srgbClr val="1D3A75"/>
              </a:solidFill>
              <a:ln w="9525">
                <a:round/>
                <a:headEnd/>
                <a:tailEnd/>
              </a:ln>
              <a:scene3d>
                <a:camera prst="legacyObliqueTopRight"/>
                <a:lightRig rig="legacyFlat3" dir="b"/>
              </a:scene3d>
              <a:sp3d extrusionH="1243000" prstMaterial="legacyMatte">
                <a:bevelT w="13500" h="13500" prst="angle"/>
                <a:bevelB w="13500" h="13500" prst="angle"/>
                <a:extrusionClr>
                  <a:srgbClr val="1D3A75"/>
                </a:extrusionClr>
              </a:sp3d>
            </p:spPr>
            <p:txBody>
              <a:bodyPr wrap="none" lIns="137160" tIns="155448" rIns="137160" bIns="155448" anchor="ctr">
                <a:flatTx/>
              </a:bodyPr>
              <a:lstStyle/>
              <a:p>
                <a:endParaRPr lang="zh-CN" altLang="en-US"/>
              </a:p>
            </p:txBody>
          </p:sp>
          <p:sp>
            <p:nvSpPr>
              <p:cNvPr id="2115" name="Text Box 21"/>
              <p:cNvSpPr txBox="1">
                <a:spLocks noChangeArrowheads="1"/>
              </p:cNvSpPr>
              <p:nvPr/>
            </p:nvSpPr>
            <p:spPr bwMode="auto">
              <a:xfrm>
                <a:off x="3805" y="3053"/>
                <a:ext cx="85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r" eaLnBrk="1" hangingPunct="1"/>
                <a:r>
                  <a:rPr lang="en-US" altLang="zh-CN" i="1">
                    <a:solidFill>
                      <a:schemeClr val="bg1"/>
                    </a:solidFill>
                  </a:rPr>
                  <a:t>Optimization</a:t>
                </a:r>
              </a:p>
            </p:txBody>
          </p:sp>
        </p:grpSp>
      </p:grpSp>
      <p:grpSp>
        <p:nvGrpSpPr>
          <p:cNvPr id="10" name="Group 86"/>
          <p:cNvGrpSpPr>
            <a:grpSpLocks/>
          </p:cNvGrpSpPr>
          <p:nvPr/>
        </p:nvGrpSpPr>
        <p:grpSpPr bwMode="auto">
          <a:xfrm>
            <a:off x="1379538" y="3017838"/>
            <a:ext cx="1004887" cy="1690687"/>
            <a:chOff x="869" y="1901"/>
            <a:chExt cx="633" cy="1065"/>
          </a:xfrm>
        </p:grpSpPr>
        <p:sp>
          <p:nvSpPr>
            <p:cNvPr id="2109" name="Rectangle 23"/>
            <p:cNvSpPr>
              <a:spLocks noChangeArrowheads="1"/>
            </p:cNvSpPr>
            <p:nvPr/>
          </p:nvSpPr>
          <p:spPr bwMode="auto">
            <a:xfrm>
              <a:off x="869" y="2592"/>
              <a:ext cx="576" cy="374"/>
            </a:xfrm>
            <a:prstGeom prst="rect">
              <a:avLst/>
            </a:prstGeom>
            <a:solidFill>
              <a:srgbClr val="264B96"/>
            </a:solidFill>
            <a:ln w="9525">
              <a:miter lim="800000"/>
              <a:headEnd/>
              <a:tailEnd/>
            </a:ln>
            <a:scene3d>
              <a:camera prst="legacyObliqueTopRight"/>
              <a:lightRig rig="legacyFlat3" dir="b"/>
            </a:scene3d>
            <a:sp3d extrusionH="989000" prstMaterial="legacyMatte">
              <a:bevelT w="13500" h="13500" prst="angle"/>
              <a:bevelB w="13500" h="13500" prst="angle"/>
              <a:extrusionClr>
                <a:srgbClr val="264B96"/>
              </a:extrusionClr>
            </a:sp3d>
          </p:spPr>
          <p:txBody>
            <a:bodyPr wrap="none" lIns="137160" tIns="155448" rIns="137160" bIns="155448" anchor="ctr">
              <a:flatTx/>
            </a:bodyPr>
            <a:lstStyle/>
            <a:p>
              <a:pPr algn="ctr"/>
              <a:r>
                <a:rPr lang="en-US" altLang="zh-CN" sz="1400" i="1">
                  <a:solidFill>
                    <a:schemeClr val="bg1"/>
                  </a:solidFill>
                </a:rPr>
                <a:t>Geometry</a:t>
              </a:r>
            </a:p>
          </p:txBody>
        </p:sp>
        <p:sp>
          <p:nvSpPr>
            <p:cNvPr id="2110" name="Rectangle 24"/>
            <p:cNvSpPr>
              <a:spLocks noChangeArrowheads="1"/>
            </p:cNvSpPr>
            <p:nvPr/>
          </p:nvSpPr>
          <p:spPr bwMode="auto">
            <a:xfrm>
              <a:off x="983" y="1901"/>
              <a:ext cx="519" cy="606"/>
            </a:xfrm>
            <a:prstGeom prst="rect">
              <a:avLst/>
            </a:prstGeom>
            <a:solidFill>
              <a:srgbClr val="DA0000"/>
            </a:solidFill>
            <a:ln w="9525">
              <a:miter lim="800000"/>
              <a:headEnd/>
              <a:tailEnd/>
            </a:ln>
            <a:scene3d>
              <a:camera prst="legacyObliqueTopRight"/>
              <a:lightRig rig="legacyFlat3" dir="b"/>
            </a:scene3d>
            <a:sp3d extrusionH="481000" prstMaterial="legacyMatte">
              <a:bevelT w="13500" h="13500" prst="angle"/>
              <a:bevelB w="13500" h="13500" prst="angle"/>
              <a:extrusionClr>
                <a:srgbClr val="DA0000"/>
              </a:extrusionClr>
            </a:sp3d>
          </p:spPr>
          <p:txBody>
            <a:bodyPr wrap="none" lIns="137160" rIns="137160" bIns="155448">
              <a:flatTx/>
            </a:bodyPr>
            <a:lstStyle/>
            <a:p>
              <a:pPr algn="ctr"/>
              <a:r>
                <a:rPr lang="en-US" altLang="zh-CN" sz="1200" i="1">
                  <a:solidFill>
                    <a:schemeClr val="bg1"/>
                  </a:solidFill>
                </a:rPr>
                <a:t>Geometry</a:t>
              </a:r>
            </a:p>
            <a:p>
              <a:pPr algn="ctr"/>
              <a:r>
                <a:rPr lang="en-US" altLang="zh-CN" sz="1200" i="1">
                  <a:solidFill>
                    <a:schemeClr val="bg1"/>
                  </a:solidFill>
                </a:rPr>
                <a:t>Modeler</a:t>
              </a:r>
            </a:p>
          </p:txBody>
        </p:sp>
        <p:sp>
          <p:nvSpPr>
            <p:cNvPr id="2111" name="Rectangle 25"/>
            <p:cNvSpPr>
              <a:spLocks noChangeArrowheads="1"/>
            </p:cNvSpPr>
            <p:nvPr/>
          </p:nvSpPr>
          <p:spPr bwMode="auto">
            <a:xfrm>
              <a:off x="926" y="2224"/>
              <a:ext cx="519" cy="339"/>
            </a:xfrm>
            <a:prstGeom prst="rect">
              <a:avLst/>
            </a:prstGeom>
            <a:solidFill>
              <a:srgbClr val="800000"/>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800000"/>
              </a:extrusionClr>
            </a:sp3d>
          </p:spPr>
          <p:txBody>
            <a:bodyPr wrap="none" lIns="137160" tIns="155448" rIns="137160" bIns="155448" anchor="ctr">
              <a:flatTx/>
            </a:bodyPr>
            <a:lstStyle/>
            <a:p>
              <a:pPr algn="ctr"/>
              <a:r>
                <a:rPr lang="en-US" altLang="zh-CN" sz="1200" i="1">
                  <a:solidFill>
                    <a:schemeClr val="bg1"/>
                  </a:solidFill>
                </a:rPr>
                <a:t>CAD</a:t>
              </a:r>
            </a:p>
            <a:p>
              <a:pPr algn="ctr"/>
              <a:r>
                <a:rPr lang="en-US" altLang="zh-CN" sz="1200" i="1">
                  <a:solidFill>
                    <a:schemeClr val="bg1"/>
                  </a:solidFill>
                </a:rPr>
                <a:t>Interface</a:t>
              </a:r>
            </a:p>
          </p:txBody>
        </p:sp>
      </p:grpSp>
      <p:grpSp>
        <p:nvGrpSpPr>
          <p:cNvPr id="11" name="Group 26"/>
          <p:cNvGrpSpPr>
            <a:grpSpLocks/>
          </p:cNvGrpSpPr>
          <p:nvPr/>
        </p:nvGrpSpPr>
        <p:grpSpPr bwMode="auto">
          <a:xfrm>
            <a:off x="2338388" y="3517900"/>
            <a:ext cx="914400" cy="1187450"/>
            <a:chOff x="1473" y="2218"/>
            <a:chExt cx="576" cy="748"/>
          </a:xfrm>
        </p:grpSpPr>
        <p:sp>
          <p:nvSpPr>
            <p:cNvPr id="2107" name="Rectangle 27"/>
            <p:cNvSpPr>
              <a:spLocks noChangeArrowheads="1"/>
            </p:cNvSpPr>
            <p:nvPr/>
          </p:nvSpPr>
          <p:spPr bwMode="auto">
            <a:xfrm>
              <a:off x="1473" y="2592"/>
              <a:ext cx="576" cy="374"/>
            </a:xfrm>
            <a:prstGeom prst="rect">
              <a:avLst/>
            </a:prstGeom>
            <a:solidFill>
              <a:srgbClr val="264B96"/>
            </a:solidFill>
            <a:ln w="9525">
              <a:miter lim="800000"/>
              <a:headEnd/>
              <a:tailEnd/>
            </a:ln>
            <a:scene3d>
              <a:camera prst="legacyObliqueTopRight"/>
              <a:lightRig rig="legacyFlat3" dir="b"/>
            </a:scene3d>
            <a:sp3d extrusionH="989000" prstMaterial="legacyMatte">
              <a:bevelT w="13500" h="13500" prst="angle"/>
              <a:bevelB w="13500" h="13500" prst="angle"/>
              <a:extrusionClr>
                <a:srgbClr val="264B96"/>
              </a:extrusionClr>
            </a:sp3d>
          </p:spPr>
          <p:txBody>
            <a:bodyPr wrap="none" lIns="137160" tIns="155448" rIns="137160" bIns="155448" anchor="ctr">
              <a:flatTx/>
            </a:bodyPr>
            <a:lstStyle/>
            <a:p>
              <a:pPr algn="ctr"/>
              <a:r>
                <a:rPr lang="en-US" altLang="zh-CN" sz="1400" i="1">
                  <a:solidFill>
                    <a:schemeClr val="bg1"/>
                  </a:solidFill>
                </a:rPr>
                <a:t>Meshing</a:t>
              </a:r>
            </a:p>
          </p:txBody>
        </p:sp>
        <p:sp>
          <p:nvSpPr>
            <p:cNvPr id="2108" name="Rectangle 28"/>
            <p:cNvSpPr>
              <a:spLocks noChangeArrowheads="1"/>
            </p:cNvSpPr>
            <p:nvPr/>
          </p:nvSpPr>
          <p:spPr bwMode="auto">
            <a:xfrm>
              <a:off x="1530" y="2218"/>
              <a:ext cx="519" cy="339"/>
            </a:xfrm>
            <a:prstGeom prst="rect">
              <a:avLst/>
            </a:prstGeom>
            <a:solidFill>
              <a:srgbClr val="FF6600"/>
            </a:solidFill>
            <a:ln w="9525">
              <a:miter lim="800000"/>
              <a:headEnd/>
              <a:tailEnd/>
            </a:ln>
            <a:scene3d>
              <a:camera prst="legacyObliqueTopRight"/>
              <a:lightRig rig="legacyFlat3" dir="b"/>
            </a:scene3d>
            <a:sp3d extrusionH="481000" prstMaterial="legacyMatte">
              <a:bevelT w="13500" h="13500" prst="angle"/>
              <a:bevelB w="13500" h="13500" prst="angle"/>
              <a:extrusionClr>
                <a:srgbClr val="FF6600"/>
              </a:extrusionClr>
            </a:sp3d>
          </p:spPr>
          <p:txBody>
            <a:bodyPr wrap="none" lIns="137160" tIns="155448" rIns="137160" bIns="155448" anchor="ctr">
              <a:flatTx/>
            </a:bodyPr>
            <a:lstStyle/>
            <a:p>
              <a:pPr algn="ctr"/>
              <a:r>
                <a:rPr lang="en-US" altLang="zh-CN" sz="1200" i="1">
                  <a:solidFill>
                    <a:schemeClr val="bg1"/>
                  </a:solidFill>
                </a:rPr>
                <a:t>Workbench</a:t>
              </a:r>
            </a:p>
            <a:p>
              <a:pPr algn="ctr"/>
              <a:r>
                <a:rPr lang="en-US" altLang="zh-CN" sz="1200" i="1">
                  <a:solidFill>
                    <a:schemeClr val="bg1"/>
                  </a:solidFill>
                </a:rPr>
                <a:t>Meshing</a:t>
              </a:r>
            </a:p>
          </p:txBody>
        </p:sp>
      </p:grpSp>
      <p:grpSp>
        <p:nvGrpSpPr>
          <p:cNvPr id="12" name="Group 100"/>
          <p:cNvGrpSpPr>
            <a:grpSpLocks/>
          </p:cNvGrpSpPr>
          <p:nvPr/>
        </p:nvGrpSpPr>
        <p:grpSpPr bwMode="auto">
          <a:xfrm>
            <a:off x="3298825" y="2359025"/>
            <a:ext cx="1066800" cy="2349500"/>
            <a:chOff x="2078" y="1486"/>
            <a:chExt cx="672" cy="1480"/>
          </a:xfrm>
        </p:grpSpPr>
        <p:grpSp>
          <p:nvGrpSpPr>
            <p:cNvPr id="2099" name="Group 31"/>
            <p:cNvGrpSpPr>
              <a:grpSpLocks/>
            </p:cNvGrpSpPr>
            <p:nvPr/>
          </p:nvGrpSpPr>
          <p:grpSpPr bwMode="auto">
            <a:xfrm>
              <a:off x="2078" y="2419"/>
              <a:ext cx="576" cy="547"/>
              <a:chOff x="2078" y="2419"/>
              <a:chExt cx="576" cy="547"/>
            </a:xfrm>
          </p:grpSpPr>
          <p:sp>
            <p:nvSpPr>
              <p:cNvPr id="2105" name="Freeform 32"/>
              <p:cNvSpPr>
                <a:spLocks/>
              </p:cNvSpPr>
              <p:nvPr/>
            </p:nvSpPr>
            <p:spPr bwMode="auto">
              <a:xfrm>
                <a:off x="2078" y="2419"/>
                <a:ext cx="576" cy="547"/>
              </a:xfrm>
              <a:custGeom>
                <a:avLst/>
                <a:gdLst>
                  <a:gd name="T0" fmla="*/ 0 w 576"/>
                  <a:gd name="T1" fmla="*/ 547 h 547"/>
                  <a:gd name="T2" fmla="*/ 0 w 576"/>
                  <a:gd name="T3" fmla="*/ 173 h 547"/>
                  <a:gd name="T4" fmla="*/ 576 w 576"/>
                  <a:gd name="T5" fmla="*/ 0 h 547"/>
                  <a:gd name="T6" fmla="*/ 576 w 576"/>
                  <a:gd name="T7" fmla="*/ 547 h 547"/>
                  <a:gd name="T8" fmla="*/ 0 w 576"/>
                  <a:gd name="T9" fmla="*/ 547 h 547"/>
                  <a:gd name="T10" fmla="*/ 0 60000 65536"/>
                  <a:gd name="T11" fmla="*/ 0 60000 65536"/>
                  <a:gd name="T12" fmla="*/ 0 60000 65536"/>
                  <a:gd name="T13" fmla="*/ 0 60000 65536"/>
                  <a:gd name="T14" fmla="*/ 0 60000 65536"/>
                  <a:gd name="T15" fmla="*/ 0 w 576"/>
                  <a:gd name="T16" fmla="*/ 0 h 547"/>
                  <a:gd name="T17" fmla="*/ 576 w 576"/>
                  <a:gd name="T18" fmla="*/ 547 h 547"/>
                </a:gdLst>
                <a:ahLst/>
                <a:cxnLst>
                  <a:cxn ang="T10">
                    <a:pos x="T0" y="T1"/>
                  </a:cxn>
                  <a:cxn ang="T11">
                    <a:pos x="T2" y="T3"/>
                  </a:cxn>
                  <a:cxn ang="T12">
                    <a:pos x="T4" y="T5"/>
                  </a:cxn>
                  <a:cxn ang="T13">
                    <a:pos x="T6" y="T7"/>
                  </a:cxn>
                  <a:cxn ang="T14">
                    <a:pos x="T8" y="T9"/>
                  </a:cxn>
                </a:cxnLst>
                <a:rect l="T15" t="T16" r="T17" b="T18"/>
                <a:pathLst>
                  <a:path w="576" h="547">
                    <a:moveTo>
                      <a:pt x="0" y="547"/>
                    </a:moveTo>
                    <a:lnTo>
                      <a:pt x="0" y="173"/>
                    </a:lnTo>
                    <a:lnTo>
                      <a:pt x="576" y="0"/>
                    </a:lnTo>
                    <a:lnTo>
                      <a:pt x="576" y="547"/>
                    </a:lnTo>
                    <a:lnTo>
                      <a:pt x="0" y="547"/>
                    </a:lnTo>
                    <a:close/>
                  </a:path>
                </a:pathLst>
              </a:custGeom>
              <a:solidFill>
                <a:srgbClr val="264B96"/>
              </a:solidFill>
              <a:ln w="9525">
                <a:round/>
                <a:headEnd/>
                <a:tailEnd/>
              </a:ln>
              <a:scene3d>
                <a:camera prst="legacyObliqueTopRight"/>
                <a:lightRig rig="legacyFlat3" dir="b"/>
              </a:scene3d>
              <a:sp3d extrusionH="989000" prstMaterial="legacyMatte">
                <a:bevelT w="13500" h="13500" prst="angle"/>
                <a:bevelB w="13500" h="13500" prst="angle"/>
                <a:extrusionClr>
                  <a:srgbClr val="264B96"/>
                </a:extrusionClr>
              </a:sp3d>
            </p:spPr>
            <p:txBody>
              <a:bodyPr wrap="none" lIns="137160" tIns="155448" rIns="137160" bIns="155448" anchor="ctr">
                <a:flatTx/>
              </a:bodyPr>
              <a:lstStyle/>
              <a:p>
                <a:endParaRPr lang="zh-CN" altLang="en-US"/>
              </a:p>
            </p:txBody>
          </p:sp>
          <p:sp>
            <p:nvSpPr>
              <p:cNvPr id="2106" name="Text Box 33"/>
              <p:cNvSpPr txBox="1">
                <a:spLocks noChangeArrowheads="1"/>
              </p:cNvSpPr>
              <p:nvPr/>
            </p:nvSpPr>
            <p:spPr bwMode="auto">
              <a:xfrm>
                <a:off x="2102" y="2688"/>
                <a:ext cx="51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sz="1400" i="1">
                    <a:solidFill>
                      <a:schemeClr val="bg1"/>
                    </a:solidFill>
                  </a:rPr>
                  <a:t>Modeling</a:t>
                </a:r>
              </a:p>
            </p:txBody>
          </p:sp>
        </p:grpSp>
        <p:grpSp>
          <p:nvGrpSpPr>
            <p:cNvPr id="2100" name="Group 95"/>
            <p:cNvGrpSpPr>
              <a:grpSpLocks/>
            </p:cNvGrpSpPr>
            <p:nvPr/>
          </p:nvGrpSpPr>
          <p:grpSpPr bwMode="auto">
            <a:xfrm>
              <a:off x="2102" y="1486"/>
              <a:ext cx="648" cy="1077"/>
              <a:chOff x="2102" y="1486"/>
              <a:chExt cx="648" cy="1077"/>
            </a:xfrm>
          </p:grpSpPr>
          <p:sp>
            <p:nvSpPr>
              <p:cNvPr id="2101" name="Rectangle 96"/>
              <p:cNvSpPr>
                <a:spLocks noChangeArrowheads="1"/>
              </p:cNvSpPr>
              <p:nvPr/>
            </p:nvSpPr>
            <p:spPr bwMode="auto">
              <a:xfrm>
                <a:off x="2220" y="1486"/>
                <a:ext cx="530" cy="806"/>
              </a:xfrm>
              <a:prstGeom prst="rect">
                <a:avLst/>
              </a:prstGeom>
              <a:solidFill>
                <a:srgbClr val="EBE600"/>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EBE600"/>
                </a:extrusionClr>
              </a:sp3d>
            </p:spPr>
            <p:txBody>
              <a:bodyPr wrap="none" lIns="137160" rIns="137160" bIns="155448">
                <a:flatTx/>
              </a:bodyPr>
              <a:lstStyle/>
              <a:p>
                <a:pPr algn="ctr"/>
                <a:r>
                  <a:rPr lang="en-US" altLang="zh-CN" sz="1200" i="1">
                    <a:solidFill>
                      <a:schemeClr val="bg1"/>
                    </a:solidFill>
                  </a:rPr>
                  <a:t>CFX</a:t>
                </a:r>
              </a:p>
              <a:p>
                <a:pPr algn="ctr"/>
                <a:r>
                  <a:rPr lang="en-US" altLang="zh-CN" sz="1200" i="1">
                    <a:solidFill>
                      <a:schemeClr val="bg1"/>
                    </a:solidFill>
                  </a:rPr>
                  <a:t>Setup</a:t>
                </a:r>
              </a:p>
            </p:txBody>
          </p:sp>
          <p:sp>
            <p:nvSpPr>
              <p:cNvPr id="2102" name="Rectangle 97"/>
              <p:cNvSpPr>
                <a:spLocks noChangeArrowheads="1"/>
              </p:cNvSpPr>
              <p:nvPr/>
            </p:nvSpPr>
            <p:spPr bwMode="auto">
              <a:xfrm>
                <a:off x="2162" y="1832"/>
                <a:ext cx="530" cy="518"/>
              </a:xfrm>
              <a:prstGeom prst="rect">
                <a:avLst/>
              </a:prstGeom>
              <a:solidFill>
                <a:srgbClr val="C9C400"/>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C9C400"/>
                </a:extrusionClr>
              </a:sp3d>
            </p:spPr>
            <p:txBody>
              <a:bodyPr wrap="none" lIns="137160" rIns="137160" bIns="155448">
                <a:flatTx/>
              </a:bodyPr>
              <a:lstStyle/>
              <a:p>
                <a:pPr algn="ctr"/>
                <a:r>
                  <a:rPr lang="en-US" altLang="zh-CN" sz="1200" i="1">
                    <a:solidFill>
                      <a:schemeClr val="bg1"/>
                    </a:solidFill>
                  </a:rPr>
                  <a:t>FLUENT</a:t>
                </a:r>
              </a:p>
              <a:p>
                <a:pPr algn="ctr"/>
                <a:r>
                  <a:rPr lang="en-US" altLang="zh-CN" sz="1200" i="1">
                    <a:solidFill>
                      <a:schemeClr val="bg1"/>
                    </a:solidFill>
                  </a:rPr>
                  <a:t>Setup</a:t>
                </a:r>
              </a:p>
            </p:txBody>
          </p:sp>
          <p:sp>
            <p:nvSpPr>
              <p:cNvPr id="2103" name="Freeform 98"/>
              <p:cNvSpPr>
                <a:spLocks/>
              </p:cNvSpPr>
              <p:nvPr/>
            </p:nvSpPr>
            <p:spPr bwMode="auto">
              <a:xfrm>
                <a:off x="2102" y="2223"/>
                <a:ext cx="531" cy="340"/>
              </a:xfrm>
              <a:custGeom>
                <a:avLst/>
                <a:gdLst>
                  <a:gd name="T0" fmla="*/ 531 w 531"/>
                  <a:gd name="T1" fmla="*/ 0 h 340"/>
                  <a:gd name="T2" fmla="*/ 531 w 531"/>
                  <a:gd name="T3" fmla="*/ 186 h 340"/>
                  <a:gd name="T4" fmla="*/ 0 w 531"/>
                  <a:gd name="T5" fmla="*/ 340 h 340"/>
                  <a:gd name="T6" fmla="*/ 0 w 531"/>
                  <a:gd name="T7" fmla="*/ 0 h 340"/>
                  <a:gd name="T8" fmla="*/ 531 w 531"/>
                  <a:gd name="T9" fmla="*/ 0 h 340"/>
                  <a:gd name="T10" fmla="*/ 0 60000 65536"/>
                  <a:gd name="T11" fmla="*/ 0 60000 65536"/>
                  <a:gd name="T12" fmla="*/ 0 60000 65536"/>
                  <a:gd name="T13" fmla="*/ 0 60000 65536"/>
                  <a:gd name="T14" fmla="*/ 0 60000 65536"/>
                  <a:gd name="T15" fmla="*/ 0 w 531"/>
                  <a:gd name="T16" fmla="*/ 0 h 340"/>
                  <a:gd name="T17" fmla="*/ 531 w 531"/>
                  <a:gd name="T18" fmla="*/ 340 h 340"/>
                </a:gdLst>
                <a:ahLst/>
                <a:cxnLst>
                  <a:cxn ang="T10">
                    <a:pos x="T0" y="T1"/>
                  </a:cxn>
                  <a:cxn ang="T11">
                    <a:pos x="T2" y="T3"/>
                  </a:cxn>
                  <a:cxn ang="T12">
                    <a:pos x="T4" y="T5"/>
                  </a:cxn>
                  <a:cxn ang="T13">
                    <a:pos x="T6" y="T7"/>
                  </a:cxn>
                  <a:cxn ang="T14">
                    <a:pos x="T8" y="T9"/>
                  </a:cxn>
                </a:cxnLst>
                <a:rect l="T15" t="T16" r="T17" b="T18"/>
                <a:pathLst>
                  <a:path w="531" h="340">
                    <a:moveTo>
                      <a:pt x="531" y="0"/>
                    </a:moveTo>
                    <a:lnTo>
                      <a:pt x="531" y="186"/>
                    </a:lnTo>
                    <a:lnTo>
                      <a:pt x="0" y="340"/>
                    </a:lnTo>
                    <a:lnTo>
                      <a:pt x="0" y="0"/>
                    </a:lnTo>
                    <a:lnTo>
                      <a:pt x="531" y="0"/>
                    </a:lnTo>
                    <a:close/>
                  </a:path>
                </a:pathLst>
              </a:custGeom>
              <a:solidFill>
                <a:srgbClr val="808000"/>
              </a:solidFill>
              <a:ln w="9525">
                <a:round/>
                <a:headEnd/>
                <a:tailEnd/>
              </a:ln>
              <a:scene3d>
                <a:camera prst="legacyObliqueTopRight"/>
                <a:lightRig rig="legacyFlat3" dir="b"/>
              </a:scene3d>
              <a:sp3d extrusionH="227000" prstMaterial="legacyMatte">
                <a:bevelT w="13500" h="13500" prst="angle"/>
                <a:bevelB w="13500" h="13500" prst="angle"/>
                <a:extrusionClr>
                  <a:srgbClr val="808000"/>
                </a:extrusionClr>
              </a:sp3d>
            </p:spPr>
            <p:txBody>
              <a:bodyPr wrap="none" lIns="137160" tIns="155448" rIns="137160" bIns="155448" anchor="ctr">
                <a:flatTx/>
              </a:bodyPr>
              <a:lstStyle/>
              <a:p>
                <a:endParaRPr lang="zh-CN" altLang="en-US"/>
              </a:p>
            </p:txBody>
          </p:sp>
          <p:sp>
            <p:nvSpPr>
              <p:cNvPr id="2104" name="Text Box 99"/>
              <p:cNvSpPr txBox="1">
                <a:spLocks noChangeArrowheads="1"/>
              </p:cNvSpPr>
              <p:nvPr/>
            </p:nvSpPr>
            <p:spPr bwMode="auto">
              <a:xfrm>
                <a:off x="2133" y="2195"/>
                <a:ext cx="4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sz="1200" i="1">
                    <a:solidFill>
                      <a:schemeClr val="bg1"/>
                    </a:solidFill>
                  </a:rPr>
                  <a:t>Structural</a:t>
                </a:r>
              </a:p>
              <a:p>
                <a:pPr algn="ctr" eaLnBrk="1" hangingPunct="1"/>
                <a:r>
                  <a:rPr lang="en-US" altLang="zh-CN" sz="1200" i="1">
                    <a:solidFill>
                      <a:schemeClr val="bg1"/>
                    </a:solidFill>
                  </a:rPr>
                  <a:t>Setup</a:t>
                </a:r>
              </a:p>
            </p:txBody>
          </p:sp>
        </p:grpSp>
      </p:grpSp>
      <p:grpSp>
        <p:nvGrpSpPr>
          <p:cNvPr id="15" name="Group 102"/>
          <p:cNvGrpSpPr>
            <a:grpSpLocks/>
          </p:cNvGrpSpPr>
          <p:nvPr/>
        </p:nvGrpSpPr>
        <p:grpSpPr bwMode="auto">
          <a:xfrm>
            <a:off x="4259263" y="2971800"/>
            <a:ext cx="1325562" cy="1736725"/>
            <a:chOff x="2683" y="1872"/>
            <a:chExt cx="835" cy="1094"/>
          </a:xfrm>
        </p:grpSpPr>
        <p:grpSp>
          <p:nvGrpSpPr>
            <p:cNvPr id="2089" name="Group 91"/>
            <p:cNvGrpSpPr>
              <a:grpSpLocks/>
            </p:cNvGrpSpPr>
            <p:nvPr/>
          </p:nvGrpSpPr>
          <p:grpSpPr bwMode="auto">
            <a:xfrm>
              <a:off x="2854" y="2448"/>
              <a:ext cx="664" cy="127"/>
              <a:chOff x="2854" y="2448"/>
              <a:chExt cx="664" cy="127"/>
            </a:xfrm>
          </p:grpSpPr>
          <p:sp>
            <p:nvSpPr>
              <p:cNvPr id="2097" name="Rectangle 39"/>
              <p:cNvSpPr>
                <a:spLocks noChangeArrowheads="1"/>
              </p:cNvSpPr>
              <p:nvPr/>
            </p:nvSpPr>
            <p:spPr bwMode="auto">
              <a:xfrm>
                <a:off x="2854" y="2448"/>
                <a:ext cx="317" cy="127"/>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endParaRPr lang="en-US" altLang="zh-CN"/>
              </a:p>
            </p:txBody>
          </p:sp>
          <p:sp>
            <p:nvSpPr>
              <p:cNvPr id="2098" name="Rectangle 41"/>
              <p:cNvSpPr>
                <a:spLocks noChangeArrowheads="1"/>
              </p:cNvSpPr>
              <p:nvPr/>
            </p:nvSpPr>
            <p:spPr bwMode="auto">
              <a:xfrm>
                <a:off x="3201" y="2448"/>
                <a:ext cx="317" cy="127"/>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endParaRPr lang="en-US" altLang="zh-CN"/>
              </a:p>
            </p:txBody>
          </p:sp>
        </p:grpSp>
        <p:grpSp>
          <p:nvGrpSpPr>
            <p:cNvPr id="2090" name="Group 101"/>
            <p:cNvGrpSpPr>
              <a:grpSpLocks/>
            </p:cNvGrpSpPr>
            <p:nvPr/>
          </p:nvGrpSpPr>
          <p:grpSpPr bwMode="auto">
            <a:xfrm>
              <a:off x="2683" y="1872"/>
              <a:ext cx="749" cy="1094"/>
              <a:chOff x="2683" y="1872"/>
              <a:chExt cx="749" cy="1094"/>
            </a:xfrm>
          </p:grpSpPr>
          <p:sp>
            <p:nvSpPr>
              <p:cNvPr id="2091" name="Rectangle 40"/>
              <p:cNvSpPr>
                <a:spLocks noChangeArrowheads="1"/>
              </p:cNvSpPr>
              <p:nvPr/>
            </p:nvSpPr>
            <p:spPr bwMode="auto">
              <a:xfrm>
                <a:off x="2683" y="2707"/>
                <a:ext cx="749" cy="259"/>
              </a:xfrm>
              <a:prstGeom prst="rect">
                <a:avLst/>
              </a:prstGeom>
              <a:solidFill>
                <a:srgbClr val="264B96"/>
              </a:solidFill>
              <a:ln w="9525">
                <a:miter lim="800000"/>
                <a:headEnd/>
                <a:tailEnd/>
              </a:ln>
              <a:scene3d>
                <a:camera prst="legacyObliqueTopRight"/>
                <a:lightRig rig="legacyFlat3" dir="b"/>
              </a:scene3d>
              <a:sp3d extrusionH="989000" prstMaterial="legacyMatte">
                <a:bevelT w="13500" h="13500" prst="angle"/>
                <a:bevelB w="13500" h="13500" prst="angle"/>
                <a:extrusionClr>
                  <a:srgbClr val="264B96"/>
                </a:extrusionClr>
              </a:sp3d>
            </p:spPr>
            <p:txBody>
              <a:bodyPr wrap="none" lIns="137160" tIns="155448" rIns="137160" bIns="155448" anchor="ctr">
                <a:flatTx/>
              </a:bodyPr>
              <a:lstStyle/>
              <a:p>
                <a:pPr algn="ctr">
                  <a:lnSpc>
                    <a:spcPct val="90000"/>
                  </a:lnSpc>
                </a:pPr>
                <a:r>
                  <a:rPr lang="en-US" altLang="zh-CN" sz="1400" i="1">
                    <a:solidFill>
                      <a:schemeClr val="bg1"/>
                    </a:solidFill>
                  </a:rPr>
                  <a:t>Multiphysics</a:t>
                </a:r>
              </a:p>
              <a:p>
                <a:pPr algn="ctr">
                  <a:lnSpc>
                    <a:spcPct val="90000"/>
                  </a:lnSpc>
                </a:pPr>
                <a:r>
                  <a:rPr lang="en-US" altLang="zh-CN" sz="1400" i="1">
                    <a:solidFill>
                      <a:schemeClr val="bg1"/>
                    </a:solidFill>
                  </a:rPr>
                  <a:t>Solvers</a:t>
                </a:r>
              </a:p>
            </p:txBody>
          </p:sp>
          <p:sp>
            <p:nvSpPr>
              <p:cNvPr id="2092" name="Rectangle 42"/>
              <p:cNvSpPr>
                <a:spLocks noChangeArrowheads="1"/>
              </p:cNvSpPr>
              <p:nvPr/>
            </p:nvSpPr>
            <p:spPr bwMode="auto">
              <a:xfrm>
                <a:off x="2736" y="2563"/>
                <a:ext cx="316" cy="124"/>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pPr algn="ctr"/>
                <a:r>
                  <a:rPr lang="en-US" altLang="zh-CN" sz="1200" i="1">
                    <a:solidFill>
                      <a:schemeClr val="bg1"/>
                    </a:solidFill>
                  </a:rPr>
                  <a:t>Therm</a:t>
                </a:r>
              </a:p>
            </p:txBody>
          </p:sp>
          <p:sp>
            <p:nvSpPr>
              <p:cNvPr id="2093" name="Rectangle 43"/>
              <p:cNvSpPr>
                <a:spLocks noChangeArrowheads="1"/>
              </p:cNvSpPr>
              <p:nvPr/>
            </p:nvSpPr>
            <p:spPr bwMode="auto">
              <a:xfrm>
                <a:off x="2846" y="1872"/>
                <a:ext cx="317" cy="547"/>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rIns="137160" bIns="155448">
                <a:flatTx/>
              </a:bodyPr>
              <a:lstStyle/>
              <a:p>
                <a:pPr algn="ctr"/>
                <a:r>
                  <a:rPr lang="en-US" altLang="zh-CN" sz="1200" i="1">
                    <a:solidFill>
                      <a:schemeClr val="bg1"/>
                    </a:solidFill>
                  </a:rPr>
                  <a:t>Struct</a:t>
                </a:r>
              </a:p>
            </p:txBody>
          </p:sp>
          <p:sp>
            <p:nvSpPr>
              <p:cNvPr id="2094" name="Rectangle 44"/>
              <p:cNvSpPr>
                <a:spLocks noChangeArrowheads="1"/>
              </p:cNvSpPr>
              <p:nvPr/>
            </p:nvSpPr>
            <p:spPr bwMode="auto">
              <a:xfrm>
                <a:off x="2735" y="2217"/>
                <a:ext cx="316" cy="317"/>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pPr algn="ctr"/>
                <a:r>
                  <a:rPr lang="en-US" altLang="zh-CN" sz="1200" i="1">
                    <a:solidFill>
                      <a:schemeClr val="bg1"/>
                    </a:solidFill>
                    <a:latin typeface="Arial Narrow" pitchFamily="34" charset="0"/>
                  </a:rPr>
                  <a:t>FLUENT</a:t>
                </a:r>
              </a:p>
            </p:txBody>
          </p:sp>
          <p:sp>
            <p:nvSpPr>
              <p:cNvPr id="2095" name="Rectangle 45"/>
              <p:cNvSpPr>
                <a:spLocks noChangeArrowheads="1"/>
              </p:cNvSpPr>
              <p:nvPr/>
            </p:nvSpPr>
            <p:spPr bwMode="auto">
              <a:xfrm>
                <a:off x="3082" y="2563"/>
                <a:ext cx="317" cy="124"/>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pPr algn="ctr"/>
                <a:r>
                  <a:rPr lang="en-US" altLang="zh-CN" sz="1200" i="1">
                    <a:solidFill>
                      <a:schemeClr val="bg1"/>
                    </a:solidFill>
                  </a:rPr>
                  <a:t>Emag</a:t>
                </a:r>
              </a:p>
            </p:txBody>
          </p:sp>
          <p:sp>
            <p:nvSpPr>
              <p:cNvPr id="2096" name="Rectangle 46"/>
              <p:cNvSpPr>
                <a:spLocks noChangeArrowheads="1"/>
              </p:cNvSpPr>
              <p:nvPr/>
            </p:nvSpPr>
            <p:spPr bwMode="auto">
              <a:xfrm>
                <a:off x="3078" y="2218"/>
                <a:ext cx="317" cy="317"/>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pPr algn="ctr"/>
                <a:r>
                  <a:rPr lang="en-US" altLang="zh-CN" sz="1200" i="1">
                    <a:solidFill>
                      <a:schemeClr val="bg1"/>
                    </a:solidFill>
                  </a:rPr>
                  <a:t>CFX</a:t>
                </a:r>
              </a:p>
            </p:txBody>
          </p:sp>
        </p:grpSp>
      </p:grpSp>
      <p:sp>
        <p:nvSpPr>
          <p:cNvPr id="2067" name="Rectangle 48"/>
          <p:cNvSpPr>
            <a:spLocks noChangeArrowheads="1"/>
          </p:cNvSpPr>
          <p:nvPr/>
        </p:nvSpPr>
        <p:spPr bwMode="auto">
          <a:xfrm rot="5400000">
            <a:off x="4440238" y="-2646362"/>
            <a:ext cx="457200" cy="8128000"/>
          </a:xfrm>
          <a:prstGeom prst="rect">
            <a:avLst/>
          </a:prstGeom>
          <a:gradFill rotWithShape="1">
            <a:gsLst>
              <a:gs pos="0">
                <a:schemeClr val="bg1"/>
              </a:gs>
              <a:gs pos="100000">
                <a:srgbClr val="C0C0C0">
                  <a:alpha val="50000"/>
                </a:srgbClr>
              </a:gs>
            </a:gsLst>
            <a:lin ang="0" scaled="1"/>
          </a:gradFill>
          <a:ln w="9525" algn="ctr">
            <a:solidFill>
              <a:schemeClr val="tx1"/>
            </a:solidFill>
            <a:miter lim="800000"/>
            <a:headEnd/>
            <a:tailEnd/>
          </a:ln>
        </p:spPr>
        <p:txBody>
          <a:bodyPr wrap="none" lIns="137160" tIns="155448" rIns="137160" bIns="155448" anchor="ctr"/>
          <a:lstStyle/>
          <a:p>
            <a:endParaRPr lang="en-US" altLang="zh-CN"/>
          </a:p>
        </p:txBody>
      </p:sp>
      <p:sp>
        <p:nvSpPr>
          <p:cNvPr id="2068" name="Rectangle 49"/>
          <p:cNvSpPr>
            <a:spLocks noChangeArrowheads="1"/>
          </p:cNvSpPr>
          <p:nvPr/>
        </p:nvSpPr>
        <p:spPr bwMode="auto">
          <a:xfrm rot="5400000">
            <a:off x="4640263" y="-2400300"/>
            <a:ext cx="274638" cy="7634287"/>
          </a:xfrm>
          <a:prstGeom prst="rect">
            <a:avLst/>
          </a:prstGeom>
          <a:solidFill>
            <a:srgbClr val="F8F8F8"/>
          </a:solidFill>
          <a:ln w="9525" algn="ctr">
            <a:solidFill>
              <a:schemeClr val="tx1"/>
            </a:solidFill>
            <a:miter lim="800000"/>
            <a:headEnd/>
            <a:tailEnd/>
          </a:ln>
        </p:spPr>
        <p:txBody>
          <a:bodyPr wrap="none" lIns="137160" tIns="155448" rIns="137160" bIns="155448" anchor="ctr"/>
          <a:lstStyle/>
          <a:p>
            <a:endParaRPr lang="en-US" altLang="zh-CN"/>
          </a:p>
        </p:txBody>
      </p:sp>
      <p:sp>
        <p:nvSpPr>
          <p:cNvPr id="2069" name="Text Box 50"/>
          <p:cNvSpPr txBox="1">
            <a:spLocks noChangeArrowheads="1"/>
          </p:cNvSpPr>
          <p:nvPr/>
        </p:nvSpPr>
        <p:spPr bwMode="auto">
          <a:xfrm>
            <a:off x="944563" y="1243013"/>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eaLnBrk="1" hangingPunct="1">
              <a:spcBef>
                <a:spcPct val="50000"/>
              </a:spcBef>
            </a:pPr>
            <a:r>
              <a:rPr lang="en-US" altLang="zh-CN" sz="1600" b="1"/>
              <a:t>11.0</a:t>
            </a:r>
          </a:p>
        </p:txBody>
      </p:sp>
      <p:graphicFrame>
        <p:nvGraphicFramePr>
          <p:cNvPr id="2050" name="Object 51"/>
          <p:cNvGraphicFramePr>
            <a:graphicFrameLocks noChangeAspect="1"/>
          </p:cNvGraphicFramePr>
          <p:nvPr/>
        </p:nvGraphicFramePr>
        <p:xfrm>
          <a:off x="639763" y="1301750"/>
          <a:ext cx="274637" cy="255588"/>
        </p:xfrm>
        <a:graphic>
          <a:graphicData uri="http://schemas.openxmlformats.org/presentationml/2006/ole">
            <mc:AlternateContent xmlns:mc="http://schemas.openxmlformats.org/markup-compatibility/2006">
              <mc:Choice xmlns:v="urn:schemas-microsoft-com:vml" Requires="v">
                <p:oleObj spid="_x0000_s24608" name="Package" r:id="rId4" imgW="770021" imgH="481263" progId="Package">
                  <p:embed/>
                </p:oleObj>
              </mc:Choice>
              <mc:Fallback>
                <p:oleObj name="Package" r:id="rId4" imgW="770021" imgH="481263" progId="Package">
                  <p:embed/>
                  <p:pic>
                    <p:nvPicPr>
                      <p:cNvPr id="0" name="Picture 29"/>
                      <p:cNvPicPr>
                        <a:picLocks noChangeAspect="1" noChangeArrowheads="1"/>
                      </p:cNvPicPr>
                      <p:nvPr/>
                    </p:nvPicPr>
                    <p:blipFill>
                      <a:blip r:embed="rId5">
                        <a:extLst>
                          <a:ext uri="{28A0092B-C50C-407E-A947-70E740481C1C}">
                            <a14:useLocalDpi xmlns:a14="http://schemas.microsoft.com/office/drawing/2010/main" val="0"/>
                          </a:ext>
                        </a:extLst>
                      </a:blip>
                      <a:srcRect l="28445" r="27261" b="33891"/>
                      <a:stretch>
                        <a:fillRect/>
                      </a:stretch>
                    </p:blipFill>
                    <p:spPr bwMode="auto">
                      <a:xfrm>
                        <a:off x="639763" y="1301750"/>
                        <a:ext cx="274637" cy="25558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pic>
                </p:oleObj>
              </mc:Fallback>
            </mc:AlternateContent>
          </a:graphicData>
        </a:graphic>
      </p:graphicFrame>
      <p:sp>
        <p:nvSpPr>
          <p:cNvPr id="2070" name="Text Box 52"/>
          <p:cNvSpPr txBox="1">
            <a:spLocks noChangeArrowheads="1"/>
          </p:cNvSpPr>
          <p:nvPr/>
        </p:nvSpPr>
        <p:spPr bwMode="auto">
          <a:xfrm>
            <a:off x="3703638" y="1244600"/>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eaLnBrk="1" hangingPunct="1">
              <a:spcBef>
                <a:spcPct val="50000"/>
              </a:spcBef>
            </a:pPr>
            <a:r>
              <a:rPr lang="en-US" altLang="zh-CN" sz="1600" b="1"/>
              <a:t>12.0</a:t>
            </a:r>
          </a:p>
        </p:txBody>
      </p:sp>
      <p:sp>
        <p:nvSpPr>
          <p:cNvPr id="2071" name="Text Box 53"/>
          <p:cNvSpPr txBox="1">
            <a:spLocks noChangeArrowheads="1"/>
          </p:cNvSpPr>
          <p:nvPr/>
        </p:nvSpPr>
        <p:spPr bwMode="auto">
          <a:xfrm>
            <a:off x="6859588" y="1246188"/>
            <a:ext cx="10064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eaLnBrk="1" hangingPunct="1">
              <a:spcBef>
                <a:spcPct val="50000"/>
              </a:spcBef>
            </a:pPr>
            <a:r>
              <a:rPr lang="en-US" altLang="zh-CN" sz="1600" b="1"/>
              <a:t>13.0  14.0</a:t>
            </a:r>
          </a:p>
        </p:txBody>
      </p:sp>
      <p:sp>
        <p:nvSpPr>
          <p:cNvPr id="2072" name="Rectangle 54"/>
          <p:cNvSpPr>
            <a:spLocks noChangeArrowheads="1"/>
          </p:cNvSpPr>
          <p:nvPr/>
        </p:nvSpPr>
        <p:spPr bwMode="auto">
          <a:xfrm rot="5400000">
            <a:off x="1096963" y="1143000"/>
            <a:ext cx="274638" cy="547687"/>
          </a:xfrm>
          <a:prstGeom prst="rect">
            <a:avLst/>
          </a:prstGeom>
          <a:gradFill rotWithShape="1">
            <a:gsLst>
              <a:gs pos="0">
                <a:srgbClr val="C1FFC1">
                  <a:alpha val="50000"/>
                </a:srgbClr>
              </a:gs>
              <a:gs pos="100000">
                <a:srgbClr val="33FF33">
                  <a:alpha val="64998"/>
                </a:srgbClr>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137160" tIns="155448" rIns="137160" bIns="155448" anchor="ctr"/>
          <a:lstStyle/>
          <a:p>
            <a:endParaRPr lang="en-US" altLang="zh-CN"/>
          </a:p>
        </p:txBody>
      </p:sp>
      <p:sp>
        <p:nvSpPr>
          <p:cNvPr id="1159223" name="Rectangle 55"/>
          <p:cNvSpPr>
            <a:spLocks noChangeArrowheads="1"/>
          </p:cNvSpPr>
          <p:nvPr/>
        </p:nvSpPr>
        <p:spPr bwMode="auto">
          <a:xfrm rot="5400000">
            <a:off x="2745581" y="42069"/>
            <a:ext cx="274638" cy="2749550"/>
          </a:xfrm>
          <a:prstGeom prst="rect">
            <a:avLst/>
          </a:prstGeom>
          <a:gradFill rotWithShape="1">
            <a:gsLst>
              <a:gs pos="0">
                <a:srgbClr val="C1FFC1">
                  <a:alpha val="50000"/>
                </a:srgbClr>
              </a:gs>
              <a:gs pos="100000">
                <a:srgbClr val="33FF33">
                  <a:alpha val="64998"/>
                </a:srgbClr>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137160" tIns="155448" rIns="137160" bIns="155448" anchor="ctr"/>
          <a:lstStyle/>
          <a:p>
            <a:endParaRPr lang="en-US" altLang="zh-CN"/>
          </a:p>
        </p:txBody>
      </p:sp>
      <p:sp>
        <p:nvSpPr>
          <p:cNvPr id="1159224" name="Text Box 56"/>
          <p:cNvSpPr txBox="1">
            <a:spLocks noChangeArrowheads="1"/>
          </p:cNvSpPr>
          <p:nvPr/>
        </p:nvSpPr>
        <p:spPr bwMode="auto">
          <a:xfrm>
            <a:off x="0" y="5989638"/>
            <a:ext cx="91440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7160" tIns="155448" rIns="137160" bIns="155448" anchor="ct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spcBef>
                <a:spcPct val="50000"/>
              </a:spcBef>
            </a:pPr>
            <a:r>
              <a:rPr lang="en-US" altLang="zh-CN" sz="2600" b="1"/>
              <a:t>Supports All Simulation Services</a:t>
            </a:r>
          </a:p>
        </p:txBody>
      </p:sp>
      <p:grpSp>
        <p:nvGrpSpPr>
          <p:cNvPr id="18" name="Group 89"/>
          <p:cNvGrpSpPr>
            <a:grpSpLocks/>
          </p:cNvGrpSpPr>
          <p:nvPr/>
        </p:nvGrpSpPr>
        <p:grpSpPr bwMode="auto">
          <a:xfrm>
            <a:off x="5481638" y="2881313"/>
            <a:ext cx="1017587" cy="1827212"/>
            <a:chOff x="3453" y="1815"/>
            <a:chExt cx="641" cy="1151"/>
          </a:xfrm>
        </p:grpSpPr>
        <p:grpSp>
          <p:nvGrpSpPr>
            <p:cNvPr id="2082" name="Group 58"/>
            <p:cNvGrpSpPr>
              <a:grpSpLocks/>
            </p:cNvGrpSpPr>
            <p:nvPr/>
          </p:nvGrpSpPr>
          <p:grpSpPr bwMode="auto">
            <a:xfrm>
              <a:off x="3453" y="2419"/>
              <a:ext cx="611" cy="547"/>
              <a:chOff x="3453" y="2419"/>
              <a:chExt cx="611" cy="547"/>
            </a:xfrm>
          </p:grpSpPr>
          <p:sp>
            <p:nvSpPr>
              <p:cNvPr id="2087" name="Freeform 59"/>
              <p:cNvSpPr>
                <a:spLocks/>
              </p:cNvSpPr>
              <p:nvPr/>
            </p:nvSpPr>
            <p:spPr bwMode="auto">
              <a:xfrm flipH="1">
                <a:off x="3461" y="2419"/>
                <a:ext cx="576" cy="547"/>
              </a:xfrm>
              <a:custGeom>
                <a:avLst/>
                <a:gdLst>
                  <a:gd name="T0" fmla="*/ 0 w 576"/>
                  <a:gd name="T1" fmla="*/ 547 h 547"/>
                  <a:gd name="T2" fmla="*/ 0 w 576"/>
                  <a:gd name="T3" fmla="*/ 173 h 547"/>
                  <a:gd name="T4" fmla="*/ 576 w 576"/>
                  <a:gd name="T5" fmla="*/ 0 h 547"/>
                  <a:gd name="T6" fmla="*/ 576 w 576"/>
                  <a:gd name="T7" fmla="*/ 547 h 547"/>
                  <a:gd name="T8" fmla="*/ 0 w 576"/>
                  <a:gd name="T9" fmla="*/ 547 h 547"/>
                  <a:gd name="T10" fmla="*/ 0 60000 65536"/>
                  <a:gd name="T11" fmla="*/ 0 60000 65536"/>
                  <a:gd name="T12" fmla="*/ 0 60000 65536"/>
                  <a:gd name="T13" fmla="*/ 0 60000 65536"/>
                  <a:gd name="T14" fmla="*/ 0 60000 65536"/>
                  <a:gd name="T15" fmla="*/ 0 w 576"/>
                  <a:gd name="T16" fmla="*/ 0 h 547"/>
                  <a:gd name="T17" fmla="*/ 576 w 576"/>
                  <a:gd name="T18" fmla="*/ 547 h 547"/>
                </a:gdLst>
                <a:ahLst/>
                <a:cxnLst>
                  <a:cxn ang="T10">
                    <a:pos x="T0" y="T1"/>
                  </a:cxn>
                  <a:cxn ang="T11">
                    <a:pos x="T2" y="T3"/>
                  </a:cxn>
                  <a:cxn ang="T12">
                    <a:pos x="T4" y="T5"/>
                  </a:cxn>
                  <a:cxn ang="T13">
                    <a:pos x="T6" y="T7"/>
                  </a:cxn>
                  <a:cxn ang="T14">
                    <a:pos x="T8" y="T9"/>
                  </a:cxn>
                </a:cxnLst>
                <a:rect l="T15" t="T16" r="T17" b="T18"/>
                <a:pathLst>
                  <a:path w="576" h="547">
                    <a:moveTo>
                      <a:pt x="0" y="547"/>
                    </a:moveTo>
                    <a:lnTo>
                      <a:pt x="0" y="173"/>
                    </a:lnTo>
                    <a:lnTo>
                      <a:pt x="576" y="0"/>
                    </a:lnTo>
                    <a:lnTo>
                      <a:pt x="576" y="547"/>
                    </a:lnTo>
                    <a:lnTo>
                      <a:pt x="0" y="547"/>
                    </a:lnTo>
                    <a:close/>
                  </a:path>
                </a:pathLst>
              </a:custGeom>
              <a:solidFill>
                <a:srgbClr val="264B96"/>
              </a:solidFill>
              <a:ln w="9525">
                <a:round/>
                <a:headEnd/>
                <a:tailEnd/>
              </a:ln>
              <a:scene3d>
                <a:camera prst="legacyObliqueTopRight"/>
                <a:lightRig rig="legacyFlat3" dir="b"/>
              </a:scene3d>
              <a:sp3d extrusionH="989000" prstMaterial="legacyMatte">
                <a:bevelT w="13500" h="13500" prst="angle"/>
                <a:bevelB w="13500" h="13500" prst="angle"/>
                <a:extrusionClr>
                  <a:srgbClr val="264B96"/>
                </a:extrusionClr>
              </a:sp3d>
            </p:spPr>
            <p:txBody>
              <a:bodyPr wrap="none" lIns="137160" tIns="155448" rIns="137160" bIns="155448" anchor="ctr">
                <a:flatTx/>
              </a:bodyPr>
              <a:lstStyle/>
              <a:p>
                <a:endParaRPr lang="zh-CN" altLang="en-US"/>
              </a:p>
            </p:txBody>
          </p:sp>
          <p:sp>
            <p:nvSpPr>
              <p:cNvPr id="2088" name="Text Box 60"/>
              <p:cNvSpPr txBox="1">
                <a:spLocks noChangeArrowheads="1"/>
              </p:cNvSpPr>
              <p:nvPr/>
            </p:nvSpPr>
            <p:spPr bwMode="auto">
              <a:xfrm>
                <a:off x="3453" y="2583"/>
                <a:ext cx="611"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sz="1400" i="1">
                    <a:solidFill>
                      <a:schemeClr val="bg1"/>
                    </a:solidFill>
                  </a:rPr>
                  <a:t>Post</a:t>
                </a:r>
              </a:p>
              <a:p>
                <a:pPr algn="ctr" eaLnBrk="1" hangingPunct="1"/>
                <a:r>
                  <a:rPr lang="en-US" altLang="zh-CN" sz="1400" i="1">
                    <a:solidFill>
                      <a:schemeClr val="bg1"/>
                    </a:solidFill>
                  </a:rPr>
                  <a:t>Processing</a:t>
                </a:r>
              </a:p>
            </p:txBody>
          </p:sp>
        </p:grpSp>
        <p:sp>
          <p:nvSpPr>
            <p:cNvPr id="2083" name="Rectangle 61"/>
            <p:cNvSpPr>
              <a:spLocks noChangeArrowheads="1"/>
            </p:cNvSpPr>
            <p:nvPr/>
          </p:nvSpPr>
          <p:spPr bwMode="auto">
            <a:xfrm>
              <a:off x="3575" y="1815"/>
              <a:ext cx="519" cy="604"/>
            </a:xfrm>
            <a:prstGeom prst="rect">
              <a:avLst/>
            </a:prstGeom>
            <a:solidFill>
              <a:srgbClr val="C85890"/>
            </a:solidFill>
            <a:ln w="9525">
              <a:miter lim="800000"/>
              <a:headEnd/>
              <a:tailEnd/>
            </a:ln>
            <a:scene3d>
              <a:camera prst="legacyObliqueTopRight"/>
              <a:lightRig rig="legacyFlat3" dir="b"/>
            </a:scene3d>
            <a:sp3d extrusionH="481000" prstMaterial="legacyMatte">
              <a:bevelT w="13500" h="13500" prst="angle"/>
              <a:bevelB w="13500" h="13500" prst="angle"/>
              <a:extrusionClr>
                <a:srgbClr val="C85890"/>
              </a:extrusionClr>
            </a:sp3d>
          </p:spPr>
          <p:txBody>
            <a:bodyPr wrap="none" lIns="137160" rIns="137160" bIns="155448">
              <a:flatTx/>
            </a:bodyPr>
            <a:lstStyle/>
            <a:p>
              <a:pPr algn="ctr"/>
              <a:r>
                <a:rPr lang="en-US" altLang="zh-CN" sz="1200" i="1">
                  <a:solidFill>
                    <a:schemeClr val="bg1"/>
                  </a:solidFill>
                </a:rPr>
                <a:t>Fluids</a:t>
              </a:r>
            </a:p>
            <a:p>
              <a:pPr algn="ctr"/>
              <a:r>
                <a:rPr lang="en-US" altLang="zh-CN" sz="1200" i="1">
                  <a:solidFill>
                    <a:schemeClr val="bg1"/>
                  </a:solidFill>
                </a:rPr>
                <a:t>Post</a:t>
              </a:r>
            </a:p>
          </p:txBody>
        </p:sp>
        <p:grpSp>
          <p:nvGrpSpPr>
            <p:cNvPr id="2084" name="Group 62"/>
            <p:cNvGrpSpPr>
              <a:grpSpLocks/>
            </p:cNvGrpSpPr>
            <p:nvPr/>
          </p:nvGrpSpPr>
          <p:grpSpPr bwMode="auto">
            <a:xfrm>
              <a:off x="3518" y="2189"/>
              <a:ext cx="519" cy="374"/>
              <a:chOff x="3518" y="2189"/>
              <a:chExt cx="519" cy="374"/>
            </a:xfrm>
          </p:grpSpPr>
          <p:sp>
            <p:nvSpPr>
              <p:cNvPr id="2085" name="Freeform 63"/>
              <p:cNvSpPr>
                <a:spLocks/>
              </p:cNvSpPr>
              <p:nvPr/>
            </p:nvSpPr>
            <p:spPr bwMode="auto">
              <a:xfrm>
                <a:off x="3518" y="2224"/>
                <a:ext cx="519" cy="339"/>
              </a:xfrm>
              <a:custGeom>
                <a:avLst/>
                <a:gdLst>
                  <a:gd name="T0" fmla="*/ 0 w 519"/>
                  <a:gd name="T1" fmla="*/ 0 h 339"/>
                  <a:gd name="T2" fmla="*/ 3 w 519"/>
                  <a:gd name="T3" fmla="*/ 185 h 339"/>
                  <a:gd name="T4" fmla="*/ 519 w 519"/>
                  <a:gd name="T5" fmla="*/ 339 h 339"/>
                  <a:gd name="T6" fmla="*/ 515 w 519"/>
                  <a:gd name="T7" fmla="*/ 1 h 339"/>
                  <a:gd name="T8" fmla="*/ 0 w 519"/>
                  <a:gd name="T9" fmla="*/ 0 h 339"/>
                  <a:gd name="T10" fmla="*/ 0 60000 65536"/>
                  <a:gd name="T11" fmla="*/ 0 60000 65536"/>
                  <a:gd name="T12" fmla="*/ 0 60000 65536"/>
                  <a:gd name="T13" fmla="*/ 0 60000 65536"/>
                  <a:gd name="T14" fmla="*/ 0 60000 65536"/>
                  <a:gd name="T15" fmla="*/ 0 w 519"/>
                  <a:gd name="T16" fmla="*/ 0 h 339"/>
                  <a:gd name="T17" fmla="*/ 519 w 519"/>
                  <a:gd name="T18" fmla="*/ 339 h 339"/>
                </a:gdLst>
                <a:ahLst/>
                <a:cxnLst>
                  <a:cxn ang="T10">
                    <a:pos x="T0" y="T1"/>
                  </a:cxn>
                  <a:cxn ang="T11">
                    <a:pos x="T2" y="T3"/>
                  </a:cxn>
                  <a:cxn ang="T12">
                    <a:pos x="T4" y="T5"/>
                  </a:cxn>
                  <a:cxn ang="T13">
                    <a:pos x="T6" y="T7"/>
                  </a:cxn>
                  <a:cxn ang="T14">
                    <a:pos x="T8" y="T9"/>
                  </a:cxn>
                </a:cxnLst>
                <a:rect l="T15" t="T16" r="T17" b="T18"/>
                <a:pathLst>
                  <a:path w="519" h="339">
                    <a:moveTo>
                      <a:pt x="0" y="0"/>
                    </a:moveTo>
                    <a:lnTo>
                      <a:pt x="3" y="185"/>
                    </a:lnTo>
                    <a:lnTo>
                      <a:pt x="519" y="339"/>
                    </a:lnTo>
                    <a:lnTo>
                      <a:pt x="515" y="1"/>
                    </a:lnTo>
                    <a:lnTo>
                      <a:pt x="0" y="0"/>
                    </a:lnTo>
                    <a:close/>
                  </a:path>
                </a:pathLst>
              </a:custGeom>
              <a:solidFill>
                <a:srgbClr val="993366"/>
              </a:solidFill>
              <a:ln w="9525">
                <a:round/>
                <a:headEnd/>
                <a:tailEnd/>
              </a:ln>
              <a:scene3d>
                <a:camera prst="legacyObliqueTopRight"/>
                <a:lightRig rig="legacyFlat3" dir="b"/>
              </a:scene3d>
              <a:sp3d extrusionH="227000" prstMaterial="legacyMatte">
                <a:bevelT w="13500" h="13500" prst="angle"/>
                <a:bevelB w="13500" h="13500" prst="angle"/>
                <a:extrusionClr>
                  <a:srgbClr val="993366"/>
                </a:extrusionClr>
              </a:sp3d>
            </p:spPr>
            <p:txBody>
              <a:bodyPr wrap="none" lIns="137160" tIns="155448" rIns="137160" bIns="155448" anchor="ctr">
                <a:flatTx/>
              </a:bodyPr>
              <a:lstStyle/>
              <a:p>
                <a:endParaRPr lang="zh-CN" altLang="en-US"/>
              </a:p>
            </p:txBody>
          </p:sp>
          <p:sp>
            <p:nvSpPr>
              <p:cNvPr id="2086" name="Text Box 64"/>
              <p:cNvSpPr txBox="1">
                <a:spLocks noChangeArrowheads="1"/>
              </p:cNvSpPr>
              <p:nvPr/>
            </p:nvSpPr>
            <p:spPr bwMode="auto">
              <a:xfrm>
                <a:off x="3539" y="2189"/>
                <a:ext cx="4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sz="1200" i="1">
                    <a:solidFill>
                      <a:schemeClr val="bg1"/>
                    </a:solidFill>
                  </a:rPr>
                  <a:t>Structural</a:t>
                </a:r>
              </a:p>
              <a:p>
                <a:pPr algn="ctr" eaLnBrk="1" hangingPunct="1"/>
                <a:r>
                  <a:rPr lang="en-US" altLang="zh-CN" sz="1200" i="1">
                    <a:solidFill>
                      <a:schemeClr val="bg1"/>
                    </a:solidFill>
                  </a:rPr>
                  <a:t>Post</a:t>
                </a:r>
              </a:p>
            </p:txBody>
          </p:sp>
        </p:grpSp>
      </p:grpSp>
      <p:grpSp>
        <p:nvGrpSpPr>
          <p:cNvPr id="21" name="Group 65"/>
          <p:cNvGrpSpPr>
            <a:grpSpLocks/>
          </p:cNvGrpSpPr>
          <p:nvPr/>
        </p:nvGrpSpPr>
        <p:grpSpPr bwMode="auto">
          <a:xfrm>
            <a:off x="6453188" y="3530600"/>
            <a:ext cx="914400" cy="1177925"/>
            <a:chOff x="4065" y="2224"/>
            <a:chExt cx="576" cy="742"/>
          </a:xfrm>
        </p:grpSpPr>
        <p:sp>
          <p:nvSpPr>
            <p:cNvPr id="2080" name="Rectangle 66"/>
            <p:cNvSpPr>
              <a:spLocks noChangeArrowheads="1"/>
            </p:cNvSpPr>
            <p:nvPr/>
          </p:nvSpPr>
          <p:spPr bwMode="auto">
            <a:xfrm>
              <a:off x="4065" y="2592"/>
              <a:ext cx="576" cy="374"/>
            </a:xfrm>
            <a:prstGeom prst="rect">
              <a:avLst/>
            </a:prstGeom>
            <a:solidFill>
              <a:srgbClr val="264B96"/>
            </a:solidFill>
            <a:ln w="9525">
              <a:miter lim="800000"/>
              <a:headEnd/>
              <a:tailEnd/>
            </a:ln>
            <a:scene3d>
              <a:camera prst="legacyObliqueTopRight"/>
              <a:lightRig rig="legacyFlat3" dir="b"/>
            </a:scene3d>
            <a:sp3d extrusionH="989000" prstMaterial="legacyMatte">
              <a:bevelT w="13500" h="13500" prst="angle"/>
              <a:bevelB w="13500" h="13500" prst="angle"/>
              <a:extrusionClr>
                <a:srgbClr val="264B96"/>
              </a:extrusionClr>
            </a:sp3d>
          </p:spPr>
          <p:txBody>
            <a:bodyPr wrap="none" lIns="137160" tIns="155448" rIns="137160" bIns="155448" anchor="ctr">
              <a:flatTx/>
            </a:bodyPr>
            <a:lstStyle/>
            <a:p>
              <a:pPr algn="ctr"/>
              <a:r>
                <a:rPr lang="en-US" altLang="zh-CN" sz="1400" i="1">
                  <a:solidFill>
                    <a:schemeClr val="bg1"/>
                  </a:solidFill>
                </a:rPr>
                <a:t>Add-ins</a:t>
              </a:r>
            </a:p>
          </p:txBody>
        </p:sp>
        <p:sp>
          <p:nvSpPr>
            <p:cNvPr id="2081" name="Rectangle 67"/>
            <p:cNvSpPr>
              <a:spLocks noChangeArrowheads="1"/>
            </p:cNvSpPr>
            <p:nvPr/>
          </p:nvSpPr>
          <p:spPr bwMode="auto">
            <a:xfrm>
              <a:off x="4122" y="2224"/>
              <a:ext cx="519" cy="339"/>
            </a:xfrm>
            <a:prstGeom prst="rect">
              <a:avLst/>
            </a:prstGeom>
            <a:solidFill>
              <a:srgbClr val="638AD7"/>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638AD7"/>
              </a:extrusionClr>
            </a:sp3d>
          </p:spPr>
          <p:txBody>
            <a:bodyPr wrap="none" lIns="137160" tIns="155448" rIns="137160" bIns="155448" anchor="ctr">
              <a:flatTx/>
            </a:bodyPr>
            <a:lstStyle/>
            <a:p>
              <a:pPr algn="ctr"/>
              <a:r>
                <a:rPr lang="en-US" altLang="zh-CN" sz="1200" i="1">
                  <a:solidFill>
                    <a:schemeClr val="bg1"/>
                  </a:solidFill>
                </a:rPr>
                <a:t>Data &amp;</a:t>
              </a:r>
            </a:p>
            <a:p>
              <a:pPr algn="ctr"/>
              <a:r>
                <a:rPr lang="en-US" altLang="zh-CN" sz="1200" i="1">
                  <a:solidFill>
                    <a:schemeClr val="bg1"/>
                  </a:solidFill>
                </a:rPr>
                <a:t>Process</a:t>
              </a:r>
            </a:p>
            <a:p>
              <a:pPr algn="ctr"/>
              <a:r>
                <a:rPr lang="en-US" altLang="zh-CN" sz="1200" i="1">
                  <a:solidFill>
                    <a:schemeClr val="bg1"/>
                  </a:solidFill>
                </a:rPr>
                <a:t>Mgmt</a:t>
              </a:r>
            </a:p>
          </p:txBody>
        </p:sp>
      </p:grpSp>
      <p:sp>
        <p:nvSpPr>
          <p:cNvPr id="1159236" name="Text Box 68"/>
          <p:cNvSpPr txBox="1">
            <a:spLocks noChangeArrowheads="1"/>
          </p:cNvSpPr>
          <p:nvPr/>
        </p:nvSpPr>
        <p:spPr bwMode="auto">
          <a:xfrm>
            <a:off x="0" y="5997575"/>
            <a:ext cx="9144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7160" tIns="155448" rIns="137160" bIns="155448" anchor="ct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spcBef>
                <a:spcPct val="50000"/>
              </a:spcBef>
            </a:pPr>
            <a:r>
              <a:rPr lang="en-US" altLang="zh-CN" sz="2600" b="1"/>
              <a:t>FLUENT Integrated Into Workbench</a:t>
            </a:r>
          </a:p>
        </p:txBody>
      </p:sp>
      <p:sp>
        <p:nvSpPr>
          <p:cNvPr id="1159237" name="Text Box 69"/>
          <p:cNvSpPr txBox="1">
            <a:spLocks noChangeArrowheads="1"/>
          </p:cNvSpPr>
          <p:nvPr/>
        </p:nvSpPr>
        <p:spPr bwMode="auto">
          <a:xfrm>
            <a:off x="46038" y="5989638"/>
            <a:ext cx="91440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7160" tIns="155448" rIns="137160" bIns="155448" anchor="ct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spcBef>
                <a:spcPct val="50000"/>
              </a:spcBef>
            </a:pPr>
            <a:r>
              <a:rPr lang="en-US" altLang="zh-CN" sz="2600" b="1"/>
              <a:t>Common CFD Postprocessor</a:t>
            </a:r>
          </a:p>
        </p:txBody>
      </p:sp>
      <p:sp>
        <p:nvSpPr>
          <p:cNvPr id="2079" name="Rectangle 77"/>
          <p:cNvSpPr>
            <a:spLocks noGrp="1" noChangeArrowheads="1"/>
          </p:cNvSpPr>
          <p:nvPr>
            <p:ph type="title"/>
          </p:nvPr>
        </p:nvSpPr>
        <p:spPr>
          <a:xfrm>
            <a:off x="241076" y="129828"/>
            <a:ext cx="6707188" cy="850900"/>
          </a:xfrm>
        </p:spPr>
        <p:txBody>
          <a:bodyPr/>
          <a:lstStyle/>
          <a:p>
            <a:pPr marL="457200" indent="-457200">
              <a:lnSpc>
                <a:spcPct val="150000"/>
              </a:lnSpc>
            </a:pPr>
            <a:r>
              <a:rPr lang="zh-CN" altLang="en-US" sz="2400" b="1" dirty="0" smtClean="0">
                <a:latin typeface="宋体" charset="-122"/>
                <a:ea typeface="宋体" charset="-122"/>
              </a:rPr>
              <a:t>以仿真平台，整合</a:t>
            </a:r>
            <a:r>
              <a:rPr lang="en-US" altLang="zh-CN" sz="2400" b="1" dirty="0" smtClean="0">
                <a:latin typeface="宋体" charset="-122"/>
                <a:ea typeface="宋体" charset="-122"/>
              </a:rPr>
              <a:t>CAE</a:t>
            </a:r>
            <a:r>
              <a:rPr lang="zh-CN" altLang="en-US" sz="2400" b="1" dirty="0" smtClean="0">
                <a:latin typeface="宋体" charset="-122"/>
                <a:ea typeface="宋体" charset="-122"/>
              </a:rPr>
              <a:t>技术应用</a:t>
            </a:r>
            <a:endParaRPr lang="en-US" altLang="zh-CN" sz="2400" b="1" dirty="0" smtClean="0">
              <a:latin typeface="宋体" charset="-122"/>
              <a:ea typeface="宋体" charset="-122"/>
            </a:endParaRPr>
          </a:p>
        </p:txBody>
      </p:sp>
    </p:spTree>
    <p:extLst>
      <p:ext uri="{BB962C8B-B14F-4D97-AF65-F5344CB8AC3E}">
        <p14:creationId xmlns:p14="http://schemas.microsoft.com/office/powerpoint/2010/main" val="35747640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59223"/>
                                        </p:tgtEl>
                                        <p:attrNameLst>
                                          <p:attrName>style.visibility</p:attrName>
                                        </p:attrNameLst>
                                      </p:cBhvr>
                                      <p:to>
                                        <p:strVal val="visible"/>
                                      </p:to>
                                    </p:set>
                                    <p:animEffect transition="in" filter="wipe(left)">
                                      <p:cBhvr>
                                        <p:cTn id="7" dur="1000"/>
                                        <p:tgtEl>
                                          <p:spTgt spid="1159223"/>
                                        </p:tgtEl>
                                      </p:cBhvr>
                                    </p:animEffect>
                                  </p:childTnLst>
                                </p:cTn>
                              </p:par>
                            </p:childTnLst>
                          </p:cTn>
                        </p:par>
                        <p:par>
                          <p:cTn id="8" fill="hold" nodeType="afterGroup">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1159171"/>
                                        </p:tgtEl>
                                        <p:attrNameLst>
                                          <p:attrName>style.visibility</p:attrName>
                                        </p:attrNameLst>
                                      </p:cBhvr>
                                      <p:to>
                                        <p:strVal val="visible"/>
                                      </p:to>
                                    </p:set>
                                    <p:anim calcmode="lin" valueType="num">
                                      <p:cBhvr additive="base">
                                        <p:cTn id="11" dur="500" fill="hold"/>
                                        <p:tgtEl>
                                          <p:spTgt spid="1159171"/>
                                        </p:tgtEl>
                                        <p:attrNameLst>
                                          <p:attrName>ppt_x</p:attrName>
                                        </p:attrNameLst>
                                      </p:cBhvr>
                                      <p:tavLst>
                                        <p:tav tm="0">
                                          <p:val>
                                            <p:strVal val="0-#ppt_w/2"/>
                                          </p:val>
                                        </p:tav>
                                        <p:tav tm="100000">
                                          <p:val>
                                            <p:strVal val="#ppt_x"/>
                                          </p:val>
                                        </p:tav>
                                      </p:tavLst>
                                    </p:anim>
                                    <p:anim calcmode="lin" valueType="num">
                                      <p:cBhvr additive="base">
                                        <p:cTn id="12" dur="500" fill="hold"/>
                                        <p:tgtEl>
                                          <p:spTgt spid="1159171"/>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xit" presetSubtype="2" fill="hold" grpId="1" nodeType="clickEffect">
                                  <p:stCondLst>
                                    <p:cond delay="0"/>
                                  </p:stCondLst>
                                  <p:childTnLst>
                                    <p:anim calcmode="lin" valueType="num">
                                      <p:cBhvr additive="base">
                                        <p:cTn id="16" dur="500"/>
                                        <p:tgtEl>
                                          <p:spTgt spid="1159171"/>
                                        </p:tgtEl>
                                        <p:attrNameLst>
                                          <p:attrName>ppt_x</p:attrName>
                                        </p:attrNameLst>
                                      </p:cBhvr>
                                      <p:tavLst>
                                        <p:tav tm="0">
                                          <p:val>
                                            <p:strVal val="ppt_x"/>
                                          </p:val>
                                        </p:tav>
                                        <p:tav tm="100000">
                                          <p:val>
                                            <p:strVal val="1+ppt_w/2"/>
                                          </p:val>
                                        </p:tav>
                                      </p:tavLst>
                                    </p:anim>
                                    <p:anim calcmode="lin" valueType="num">
                                      <p:cBhvr additive="base">
                                        <p:cTn id="17" dur="500"/>
                                        <p:tgtEl>
                                          <p:spTgt spid="1159171"/>
                                        </p:tgtEl>
                                        <p:attrNameLst>
                                          <p:attrName>ppt_y</p:attrName>
                                        </p:attrNameLst>
                                      </p:cBhvr>
                                      <p:tavLst>
                                        <p:tav tm="0">
                                          <p:val>
                                            <p:strVal val="ppt_y"/>
                                          </p:val>
                                        </p:tav>
                                        <p:tav tm="100000">
                                          <p:val>
                                            <p:strVal val="ppt_y"/>
                                          </p:val>
                                        </p:tav>
                                      </p:tavLst>
                                    </p:anim>
                                    <p:set>
                                      <p:cBhvr>
                                        <p:cTn id="18" dur="1" fill="hold">
                                          <p:stCondLst>
                                            <p:cond delay="499"/>
                                          </p:stCondLst>
                                        </p:cTn>
                                        <p:tgtEl>
                                          <p:spTgt spid="1159171"/>
                                        </p:tgtEl>
                                        <p:attrNameLst>
                                          <p:attrName>style.visibility</p:attrName>
                                        </p:attrNameLst>
                                      </p:cBhvr>
                                      <p:to>
                                        <p:strVal val="hidden"/>
                                      </p:to>
                                    </p:set>
                                  </p:childTnLst>
                                </p:cTn>
                              </p:par>
                              <p:par>
                                <p:cTn id="19" presetID="2" presetClass="entr" presetSubtype="8" fill="hold" grpId="0" nodeType="withEffect">
                                  <p:stCondLst>
                                    <p:cond delay="0"/>
                                  </p:stCondLst>
                                  <p:childTnLst>
                                    <p:set>
                                      <p:cBhvr>
                                        <p:cTn id="20" dur="1" fill="hold">
                                          <p:stCondLst>
                                            <p:cond delay="0"/>
                                          </p:stCondLst>
                                        </p:cTn>
                                        <p:tgtEl>
                                          <p:spTgt spid="1159172"/>
                                        </p:tgtEl>
                                        <p:attrNameLst>
                                          <p:attrName>style.visibility</p:attrName>
                                        </p:attrNameLst>
                                      </p:cBhvr>
                                      <p:to>
                                        <p:strVal val="visible"/>
                                      </p:to>
                                    </p:set>
                                    <p:anim calcmode="lin" valueType="num">
                                      <p:cBhvr additive="base">
                                        <p:cTn id="21" dur="500" fill="hold"/>
                                        <p:tgtEl>
                                          <p:spTgt spid="1159172"/>
                                        </p:tgtEl>
                                        <p:attrNameLst>
                                          <p:attrName>ppt_x</p:attrName>
                                        </p:attrNameLst>
                                      </p:cBhvr>
                                      <p:tavLst>
                                        <p:tav tm="0">
                                          <p:val>
                                            <p:strVal val="0-#ppt_w/2"/>
                                          </p:val>
                                        </p:tav>
                                        <p:tav tm="100000">
                                          <p:val>
                                            <p:strVal val="#ppt_x"/>
                                          </p:val>
                                        </p:tav>
                                      </p:tavLst>
                                    </p:anim>
                                    <p:anim calcmode="lin" valueType="num">
                                      <p:cBhvr additive="base">
                                        <p:cTn id="22" dur="500" fill="hold"/>
                                        <p:tgtEl>
                                          <p:spTgt spid="1159172"/>
                                        </p:tgtEl>
                                        <p:attrNameLst>
                                          <p:attrName>ppt_y</p:attrName>
                                        </p:attrNameLst>
                                      </p:cBhvr>
                                      <p:tavLst>
                                        <p:tav tm="0">
                                          <p:val>
                                            <p:strVal val="#ppt_y"/>
                                          </p:val>
                                        </p:tav>
                                        <p:tav tm="100000">
                                          <p:val>
                                            <p:strVal val="#ppt_y"/>
                                          </p:val>
                                        </p:tav>
                                      </p:tavLst>
                                    </p:anim>
                                  </p:childTnLst>
                                </p:cTn>
                              </p:par>
                              <p:par>
                                <p:cTn id="23" presetID="63" presetClass="path" presetSubtype="0" accel="50000" decel="50000" fill="hold" nodeType="withEffect">
                                  <p:stCondLst>
                                    <p:cond delay="0"/>
                                  </p:stCondLst>
                                  <p:childTnLst>
                                    <p:animMotion origin="layout" path="M -3.88889E-6 2.59259E-6 L 0.06615 2.59259E-6 " pathEditMode="relative" rAng="0" ptsTypes="AA">
                                      <p:cBhvr>
                                        <p:cTn id="24" dur="1000" fill="hold"/>
                                        <p:tgtEl>
                                          <p:spTgt spid="7"/>
                                        </p:tgtEl>
                                        <p:attrNameLst>
                                          <p:attrName>ppt_x</p:attrName>
                                          <p:attrName>ppt_y</p:attrName>
                                        </p:attrNameLst>
                                      </p:cBhvr>
                                      <p:rCtr x="3300" y="0"/>
                                    </p:animMotion>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xit" presetSubtype="2" fill="hold" grpId="1" nodeType="clickEffect">
                                  <p:stCondLst>
                                    <p:cond delay="0"/>
                                  </p:stCondLst>
                                  <p:childTnLst>
                                    <p:anim calcmode="lin" valueType="num">
                                      <p:cBhvr additive="base">
                                        <p:cTn id="28" dur="500"/>
                                        <p:tgtEl>
                                          <p:spTgt spid="1159172"/>
                                        </p:tgtEl>
                                        <p:attrNameLst>
                                          <p:attrName>ppt_x</p:attrName>
                                        </p:attrNameLst>
                                      </p:cBhvr>
                                      <p:tavLst>
                                        <p:tav tm="0">
                                          <p:val>
                                            <p:strVal val="ppt_x"/>
                                          </p:val>
                                        </p:tav>
                                        <p:tav tm="100000">
                                          <p:val>
                                            <p:strVal val="1+ppt_w/2"/>
                                          </p:val>
                                        </p:tav>
                                      </p:tavLst>
                                    </p:anim>
                                    <p:anim calcmode="lin" valueType="num">
                                      <p:cBhvr additive="base">
                                        <p:cTn id="29" dur="500"/>
                                        <p:tgtEl>
                                          <p:spTgt spid="1159172"/>
                                        </p:tgtEl>
                                        <p:attrNameLst>
                                          <p:attrName>ppt_y</p:attrName>
                                        </p:attrNameLst>
                                      </p:cBhvr>
                                      <p:tavLst>
                                        <p:tav tm="0">
                                          <p:val>
                                            <p:strVal val="ppt_y"/>
                                          </p:val>
                                        </p:tav>
                                        <p:tav tm="100000">
                                          <p:val>
                                            <p:strVal val="ppt_y"/>
                                          </p:val>
                                        </p:tav>
                                      </p:tavLst>
                                    </p:anim>
                                    <p:set>
                                      <p:cBhvr>
                                        <p:cTn id="30" dur="1" fill="hold">
                                          <p:stCondLst>
                                            <p:cond delay="499"/>
                                          </p:stCondLst>
                                        </p:cTn>
                                        <p:tgtEl>
                                          <p:spTgt spid="1159172"/>
                                        </p:tgtEl>
                                        <p:attrNameLst>
                                          <p:attrName>style.visibility</p:attrName>
                                        </p:attrNameLst>
                                      </p:cBhvr>
                                      <p:to>
                                        <p:strVal val="hidden"/>
                                      </p:to>
                                    </p:set>
                                  </p:childTnLst>
                                </p:cTn>
                              </p:par>
                              <p:par>
                                <p:cTn id="31" presetID="2" presetClass="entr" presetSubtype="8" fill="hold" grpId="0" nodeType="withEffect">
                                  <p:stCondLst>
                                    <p:cond delay="0"/>
                                  </p:stCondLst>
                                  <p:childTnLst>
                                    <p:set>
                                      <p:cBhvr>
                                        <p:cTn id="32" dur="1" fill="hold">
                                          <p:stCondLst>
                                            <p:cond delay="0"/>
                                          </p:stCondLst>
                                        </p:cTn>
                                        <p:tgtEl>
                                          <p:spTgt spid="1159224"/>
                                        </p:tgtEl>
                                        <p:attrNameLst>
                                          <p:attrName>style.visibility</p:attrName>
                                        </p:attrNameLst>
                                      </p:cBhvr>
                                      <p:to>
                                        <p:strVal val="visible"/>
                                      </p:to>
                                    </p:set>
                                    <p:anim calcmode="lin" valueType="num">
                                      <p:cBhvr additive="base">
                                        <p:cTn id="33" dur="500" fill="hold"/>
                                        <p:tgtEl>
                                          <p:spTgt spid="1159224"/>
                                        </p:tgtEl>
                                        <p:attrNameLst>
                                          <p:attrName>ppt_x</p:attrName>
                                        </p:attrNameLst>
                                      </p:cBhvr>
                                      <p:tavLst>
                                        <p:tav tm="0">
                                          <p:val>
                                            <p:strVal val="0-#ppt_w/2"/>
                                          </p:val>
                                        </p:tav>
                                        <p:tav tm="100000">
                                          <p:val>
                                            <p:strVal val="#ppt_x"/>
                                          </p:val>
                                        </p:tav>
                                      </p:tavLst>
                                    </p:anim>
                                    <p:anim calcmode="lin" valueType="num">
                                      <p:cBhvr additive="base">
                                        <p:cTn id="34" dur="500" fill="hold"/>
                                        <p:tgtEl>
                                          <p:spTgt spid="1159224"/>
                                        </p:tgtEl>
                                        <p:attrNameLst>
                                          <p:attrName>ppt_y</p:attrName>
                                        </p:attrNameLst>
                                      </p:cBhvr>
                                      <p:tavLst>
                                        <p:tav tm="0">
                                          <p:val>
                                            <p:strVal val="#ppt_y"/>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accel="50000" decel="50000" fill="hold" nodeType="withEffect">
                                  <p:stCondLst>
                                    <p:cond delay="0"/>
                                  </p:stCondLst>
                                  <p:childTnLst>
                                    <p:animMotion origin="layout" path="M 8.33333E-7 -0.33334 L 8.33333E-7 3.33333E-6 " pathEditMode="relative" rAng="0" ptsTypes="AA">
                                      <p:cBhvr>
                                        <p:cTn id="39" dur="500" fill="hold"/>
                                        <p:tgtEl>
                                          <p:spTgt spid="10"/>
                                        </p:tgtEl>
                                        <p:attrNameLst>
                                          <p:attrName>ppt_x</p:attrName>
                                          <p:attrName>ppt_y</p:attrName>
                                        </p:attrNameLst>
                                      </p:cBhvr>
                                      <p:rCtr x="0" y="16700"/>
                                    </p:animMotion>
                                  </p:childTnLst>
                                </p:cTn>
                              </p:par>
                              <p:par>
                                <p:cTn id="40" presetID="10" presetClass="exit" presetSubtype="0" fill="hold" grpId="0" nodeType="withEffect">
                                  <p:stCondLst>
                                    <p:cond delay="0"/>
                                  </p:stCondLst>
                                  <p:childTnLst>
                                    <p:animEffect transition="out" filter="fade">
                                      <p:cBhvr>
                                        <p:cTn id="41" dur="1000"/>
                                        <p:tgtEl>
                                          <p:spTgt spid="1159179"/>
                                        </p:tgtEl>
                                      </p:cBhvr>
                                    </p:animEffect>
                                    <p:set>
                                      <p:cBhvr>
                                        <p:cTn id="42" dur="1" fill="hold">
                                          <p:stCondLst>
                                            <p:cond delay="999"/>
                                          </p:stCondLst>
                                        </p:cTn>
                                        <p:tgtEl>
                                          <p:spTgt spid="1159179"/>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1000"/>
                                        <p:tgtEl>
                                          <p:spTgt spid="1159180"/>
                                        </p:tgtEl>
                                      </p:cBhvr>
                                    </p:animEffect>
                                    <p:set>
                                      <p:cBhvr>
                                        <p:cTn id="45" dur="1" fill="hold">
                                          <p:stCondLst>
                                            <p:cond delay="999"/>
                                          </p:stCondLst>
                                        </p:cTn>
                                        <p:tgtEl>
                                          <p:spTgt spid="1159180"/>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1000"/>
                                        <p:tgtEl>
                                          <p:spTgt spid="1159181"/>
                                        </p:tgtEl>
                                      </p:cBhvr>
                                    </p:animEffect>
                                    <p:set>
                                      <p:cBhvr>
                                        <p:cTn id="48" dur="1" fill="hold">
                                          <p:stCondLst>
                                            <p:cond delay="999"/>
                                          </p:stCondLst>
                                        </p:cTn>
                                        <p:tgtEl>
                                          <p:spTgt spid="1159181"/>
                                        </p:tgtEl>
                                        <p:attrNameLst>
                                          <p:attrName>style.visibility</p:attrName>
                                        </p:attrNameLst>
                                      </p:cBhvr>
                                      <p:to>
                                        <p:strVal val="hidden"/>
                                      </p:to>
                                    </p:set>
                                  </p:childTnLst>
                                </p:cTn>
                              </p:par>
                              <p:par>
                                <p:cTn id="49" presetID="10" presetClass="exit" presetSubtype="0" fill="hold" grpId="0" nodeType="withEffect">
                                  <p:stCondLst>
                                    <p:cond delay="0"/>
                                  </p:stCondLst>
                                  <p:childTnLst>
                                    <p:animEffect transition="out" filter="fade">
                                      <p:cBhvr>
                                        <p:cTn id="50" dur="1000"/>
                                        <p:tgtEl>
                                          <p:spTgt spid="1159182"/>
                                        </p:tgtEl>
                                      </p:cBhvr>
                                    </p:animEffect>
                                    <p:set>
                                      <p:cBhvr>
                                        <p:cTn id="51" dur="1" fill="hold">
                                          <p:stCondLst>
                                            <p:cond delay="999"/>
                                          </p:stCondLst>
                                        </p:cTn>
                                        <p:tgtEl>
                                          <p:spTgt spid="1159182"/>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1000"/>
                                        <p:tgtEl>
                                          <p:spTgt spid="2"/>
                                        </p:tgtEl>
                                      </p:cBhvr>
                                    </p:animEffect>
                                  </p:childTnLst>
                                </p:cTn>
                              </p:par>
                              <p:par>
                                <p:cTn id="55" presetID="10"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1000"/>
                                        <p:tgtEl>
                                          <p:spTgt spid="4"/>
                                        </p:tgtEl>
                                      </p:cBhvr>
                                    </p:animEffect>
                                  </p:childTnLst>
                                </p:cTn>
                              </p:par>
                              <p:par>
                                <p:cTn id="58" presetID="10" presetClass="exit" presetSubtype="0" fill="hold" nodeType="withEffect">
                                  <p:stCondLst>
                                    <p:cond delay="1000"/>
                                  </p:stCondLst>
                                  <p:childTnLst>
                                    <p:animEffect transition="out" filter="fade">
                                      <p:cBhvr>
                                        <p:cTn id="59" dur="500"/>
                                        <p:tgtEl>
                                          <p:spTgt spid="5"/>
                                        </p:tgtEl>
                                      </p:cBhvr>
                                    </p:animEffect>
                                    <p:set>
                                      <p:cBhvr>
                                        <p:cTn id="60" dur="1" fill="hold">
                                          <p:stCondLst>
                                            <p:cond delay="499"/>
                                          </p:stCondLst>
                                        </p:cTn>
                                        <p:tgtEl>
                                          <p:spTgt spid="5"/>
                                        </p:tgtEl>
                                        <p:attrNameLst>
                                          <p:attrName>style.visibility</p:attrName>
                                        </p:attrNameLst>
                                      </p:cBhvr>
                                      <p:to>
                                        <p:strVal val="hidden"/>
                                      </p:to>
                                    </p:set>
                                  </p:childTnLst>
                                </p:cTn>
                              </p:par>
                              <p:par>
                                <p:cTn id="61" presetID="10" presetClass="exit" presetSubtype="0" fill="hold" nodeType="withEffect">
                                  <p:stCondLst>
                                    <p:cond delay="1000"/>
                                  </p:stCondLst>
                                  <p:childTnLst>
                                    <p:animEffect transition="out" filter="fad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par>
                                <p:cTn id="64" presetID="10" presetClass="exit" presetSubtype="0" fill="hold" nodeType="withEffect">
                                  <p:stCondLst>
                                    <p:cond delay="100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childTnLst>
                          </p:cTn>
                        </p:par>
                        <p:par>
                          <p:cTn id="67" fill="hold" nodeType="afterGroup">
                            <p:stCondLst>
                              <p:cond delay="1500"/>
                            </p:stCondLst>
                            <p:childTnLst>
                              <p:par>
                                <p:cTn id="68" presetID="10" presetClass="entr" presetSubtype="0" fill="hold" nodeType="after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par>
                                <p:cTn id="71" presetID="42" presetClass="path" presetSubtype="0" accel="50000" decel="50000" fill="hold" nodeType="withEffect">
                                  <p:stCondLst>
                                    <p:cond delay="0"/>
                                  </p:stCondLst>
                                  <p:childTnLst>
                                    <p:animMotion origin="layout" path="M 8.33333E-7 -0.3331 L 8.33333E-7 0.00023 " pathEditMode="relative" rAng="0" ptsTypes="AA">
                                      <p:cBhvr>
                                        <p:cTn id="72" dur="500" fill="hold"/>
                                        <p:tgtEl>
                                          <p:spTgt spid="11"/>
                                        </p:tgtEl>
                                        <p:attrNameLst>
                                          <p:attrName>ppt_x</p:attrName>
                                          <p:attrName>ppt_y</p:attrName>
                                        </p:attrNameLst>
                                      </p:cBhvr>
                                      <p:rCtr x="0" y="16700"/>
                                    </p:animMotion>
                                  </p:childTnLst>
                                </p:cTn>
                              </p:par>
                            </p:childTnLst>
                          </p:cTn>
                        </p:par>
                        <p:par>
                          <p:cTn id="73" fill="hold" nodeType="afterGroup">
                            <p:stCondLst>
                              <p:cond delay="2000"/>
                            </p:stCondLst>
                            <p:childTnLst>
                              <p:par>
                                <p:cTn id="74" presetID="10" presetClass="entr" presetSubtype="0" fill="hold" nodeType="after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500"/>
                                        <p:tgtEl>
                                          <p:spTgt spid="12"/>
                                        </p:tgtEl>
                                      </p:cBhvr>
                                    </p:animEffect>
                                  </p:childTnLst>
                                </p:cTn>
                              </p:par>
                              <p:par>
                                <p:cTn id="77" presetID="64" presetClass="path" presetSubtype="0" accel="50000" decel="50000" fill="hold" nodeType="withEffect">
                                  <p:stCondLst>
                                    <p:cond delay="0"/>
                                  </p:stCondLst>
                                  <p:childTnLst>
                                    <p:animMotion origin="layout" path="M 0 0  L 0 -0.33333  E" pathEditMode="relative" ptsTypes="">
                                      <p:cBhvr>
                                        <p:cTn id="78" dur="500" spd="-100000" fill="hold"/>
                                        <p:tgtEl>
                                          <p:spTgt spid="12"/>
                                        </p:tgtEl>
                                        <p:attrNameLst>
                                          <p:attrName>ppt_x</p:attrName>
                                          <p:attrName>ppt_y</p:attrName>
                                        </p:attrNameLst>
                                      </p:cBhvr>
                                    </p:animMotion>
                                  </p:childTnLst>
                                </p:cTn>
                              </p:par>
                            </p:childTnLst>
                          </p:cTn>
                        </p:par>
                        <p:par>
                          <p:cTn id="79" fill="hold" nodeType="afterGroup">
                            <p:stCondLst>
                              <p:cond delay="2500"/>
                            </p:stCondLst>
                            <p:childTnLst>
                              <p:par>
                                <p:cTn id="80" presetID="10" presetClass="entr" presetSubtype="0" fill="hold" nodeType="after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500"/>
                                        <p:tgtEl>
                                          <p:spTgt spid="15"/>
                                        </p:tgtEl>
                                      </p:cBhvr>
                                    </p:animEffect>
                                  </p:childTnLst>
                                </p:cTn>
                              </p:par>
                              <p:par>
                                <p:cTn id="83" presetID="64" presetClass="path" presetSubtype="0" accel="50000" decel="50000" fill="hold" nodeType="withEffect">
                                  <p:stCondLst>
                                    <p:cond delay="0"/>
                                  </p:stCondLst>
                                  <p:childTnLst>
                                    <p:animMotion origin="layout" path="M 0 0  L 0 -0.33333  E" pathEditMode="relative" ptsTypes="">
                                      <p:cBhvr>
                                        <p:cTn id="84" dur="500" spd="-100000" fill="hold"/>
                                        <p:tgtEl>
                                          <p:spTgt spid="15"/>
                                        </p:tgtEl>
                                        <p:attrNameLst>
                                          <p:attrName>ppt_x</p:attrName>
                                          <p:attrName>ppt_y</p:attrName>
                                        </p:attrNameLst>
                                      </p:cBhvr>
                                    </p:animMotion>
                                  </p:childTnLst>
                                </p:cTn>
                              </p:par>
                            </p:childTnLst>
                          </p:cTn>
                        </p:par>
                        <p:par>
                          <p:cTn id="85" fill="hold" nodeType="afterGroup">
                            <p:stCondLst>
                              <p:cond delay="3000"/>
                            </p:stCondLst>
                            <p:childTnLst>
                              <p:par>
                                <p:cTn id="86" presetID="10" presetClass="entr" presetSubtype="0" fill="hold" nodeType="after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fade">
                                      <p:cBhvr>
                                        <p:cTn id="88" dur="500"/>
                                        <p:tgtEl>
                                          <p:spTgt spid="18"/>
                                        </p:tgtEl>
                                      </p:cBhvr>
                                    </p:animEffect>
                                  </p:childTnLst>
                                </p:cTn>
                              </p:par>
                              <p:par>
                                <p:cTn id="89" presetID="42" presetClass="path" presetSubtype="0" accel="50000" decel="50000" fill="hold" nodeType="withEffect">
                                  <p:stCondLst>
                                    <p:cond delay="0"/>
                                  </p:stCondLst>
                                  <p:childTnLst>
                                    <p:animMotion origin="layout" path="M 0.00035 -0.33287 L 0.00035 0.00046 " pathEditMode="relative" rAng="0" ptsTypes="AA">
                                      <p:cBhvr>
                                        <p:cTn id="90" dur="500" fill="hold"/>
                                        <p:tgtEl>
                                          <p:spTgt spid="18"/>
                                        </p:tgtEl>
                                        <p:attrNameLst>
                                          <p:attrName>ppt_x</p:attrName>
                                          <p:attrName>ppt_y</p:attrName>
                                        </p:attrNameLst>
                                      </p:cBhvr>
                                      <p:rCtr x="0" y="16700"/>
                                    </p:animMotion>
                                  </p:childTnLst>
                                </p:cTn>
                              </p:par>
                            </p:childTnLst>
                          </p:cTn>
                        </p:par>
                        <p:par>
                          <p:cTn id="91" fill="hold" nodeType="afterGroup">
                            <p:stCondLst>
                              <p:cond delay="3500"/>
                            </p:stCondLst>
                            <p:childTnLst>
                              <p:par>
                                <p:cTn id="92" presetID="10" presetClass="entr" presetSubtype="0" fill="hold" nodeType="after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fade">
                                      <p:cBhvr>
                                        <p:cTn id="94" dur="500"/>
                                        <p:tgtEl>
                                          <p:spTgt spid="21"/>
                                        </p:tgtEl>
                                      </p:cBhvr>
                                    </p:animEffect>
                                  </p:childTnLst>
                                </p:cTn>
                              </p:par>
                              <p:par>
                                <p:cTn id="95" presetID="42" presetClass="path" presetSubtype="0" accel="50000" decel="50000" fill="hold" nodeType="withEffect">
                                  <p:stCondLst>
                                    <p:cond delay="0"/>
                                  </p:stCondLst>
                                  <p:childTnLst>
                                    <p:animMotion origin="layout" path="M 8.33333E-7 -0.33287 L 8.33333E-7 0.00047 " pathEditMode="relative" rAng="0" ptsTypes="AA">
                                      <p:cBhvr>
                                        <p:cTn id="96" dur="500" fill="hold"/>
                                        <p:tgtEl>
                                          <p:spTgt spid="21"/>
                                        </p:tgtEl>
                                        <p:attrNameLst>
                                          <p:attrName>ppt_x</p:attrName>
                                          <p:attrName>ppt_y</p:attrName>
                                        </p:attrNameLst>
                                      </p:cBhvr>
                                      <p:rCtr x="0" y="16700"/>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2" presetClass="exit" presetSubtype="2" fill="hold" grpId="1" nodeType="clickEffect">
                                  <p:stCondLst>
                                    <p:cond delay="0"/>
                                  </p:stCondLst>
                                  <p:childTnLst>
                                    <p:anim calcmode="lin" valueType="num">
                                      <p:cBhvr additive="base">
                                        <p:cTn id="100" dur="500"/>
                                        <p:tgtEl>
                                          <p:spTgt spid="1159224"/>
                                        </p:tgtEl>
                                        <p:attrNameLst>
                                          <p:attrName>ppt_x</p:attrName>
                                        </p:attrNameLst>
                                      </p:cBhvr>
                                      <p:tavLst>
                                        <p:tav tm="0">
                                          <p:val>
                                            <p:strVal val="ppt_x"/>
                                          </p:val>
                                        </p:tav>
                                        <p:tav tm="100000">
                                          <p:val>
                                            <p:strVal val="1+ppt_w/2"/>
                                          </p:val>
                                        </p:tav>
                                      </p:tavLst>
                                    </p:anim>
                                    <p:anim calcmode="lin" valueType="num">
                                      <p:cBhvr additive="base">
                                        <p:cTn id="101" dur="500"/>
                                        <p:tgtEl>
                                          <p:spTgt spid="1159224"/>
                                        </p:tgtEl>
                                        <p:attrNameLst>
                                          <p:attrName>ppt_y</p:attrName>
                                        </p:attrNameLst>
                                      </p:cBhvr>
                                      <p:tavLst>
                                        <p:tav tm="0">
                                          <p:val>
                                            <p:strVal val="ppt_y"/>
                                          </p:val>
                                        </p:tav>
                                        <p:tav tm="100000">
                                          <p:val>
                                            <p:strVal val="ppt_y"/>
                                          </p:val>
                                        </p:tav>
                                      </p:tavLst>
                                    </p:anim>
                                    <p:set>
                                      <p:cBhvr>
                                        <p:cTn id="102" dur="1" fill="hold">
                                          <p:stCondLst>
                                            <p:cond delay="499"/>
                                          </p:stCondLst>
                                        </p:cTn>
                                        <p:tgtEl>
                                          <p:spTgt spid="1159224"/>
                                        </p:tgtEl>
                                        <p:attrNameLst>
                                          <p:attrName>style.visibility</p:attrName>
                                        </p:attrNameLst>
                                      </p:cBhvr>
                                      <p:to>
                                        <p:strVal val="hidden"/>
                                      </p:to>
                                    </p:set>
                                  </p:childTnLst>
                                </p:cTn>
                              </p:par>
                              <p:par>
                                <p:cTn id="103" presetID="2" presetClass="entr" presetSubtype="8" fill="hold" grpId="0" nodeType="withEffect">
                                  <p:stCondLst>
                                    <p:cond delay="0"/>
                                  </p:stCondLst>
                                  <p:childTnLst>
                                    <p:set>
                                      <p:cBhvr>
                                        <p:cTn id="104" dur="1" fill="hold">
                                          <p:stCondLst>
                                            <p:cond delay="0"/>
                                          </p:stCondLst>
                                        </p:cTn>
                                        <p:tgtEl>
                                          <p:spTgt spid="1159236"/>
                                        </p:tgtEl>
                                        <p:attrNameLst>
                                          <p:attrName>style.visibility</p:attrName>
                                        </p:attrNameLst>
                                      </p:cBhvr>
                                      <p:to>
                                        <p:strVal val="visible"/>
                                      </p:to>
                                    </p:set>
                                    <p:anim calcmode="lin" valueType="num">
                                      <p:cBhvr additive="base">
                                        <p:cTn id="105" dur="500" fill="hold"/>
                                        <p:tgtEl>
                                          <p:spTgt spid="1159236"/>
                                        </p:tgtEl>
                                        <p:attrNameLst>
                                          <p:attrName>ppt_x</p:attrName>
                                        </p:attrNameLst>
                                      </p:cBhvr>
                                      <p:tavLst>
                                        <p:tav tm="0">
                                          <p:val>
                                            <p:strVal val="0-#ppt_w/2"/>
                                          </p:val>
                                        </p:tav>
                                        <p:tav tm="100000">
                                          <p:val>
                                            <p:strVal val="#ppt_x"/>
                                          </p:val>
                                        </p:tav>
                                      </p:tavLst>
                                    </p:anim>
                                    <p:anim calcmode="lin" valueType="num">
                                      <p:cBhvr additive="base">
                                        <p:cTn id="106" dur="500" fill="hold"/>
                                        <p:tgtEl>
                                          <p:spTgt spid="1159236"/>
                                        </p:tgtEl>
                                        <p:attrNameLst>
                                          <p:attrName>ppt_y</p:attrName>
                                        </p:attrNameLst>
                                      </p:cBhvr>
                                      <p:tavLst>
                                        <p:tav tm="0">
                                          <p:val>
                                            <p:strVal val="#ppt_y"/>
                                          </p:val>
                                        </p:tav>
                                        <p:tav tm="100000">
                                          <p:val>
                                            <p:strVal val="#ppt_y"/>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 presetClass="exit" presetSubtype="2" fill="hold" grpId="1" nodeType="clickEffect">
                                  <p:stCondLst>
                                    <p:cond delay="0"/>
                                  </p:stCondLst>
                                  <p:childTnLst>
                                    <p:anim calcmode="lin" valueType="num">
                                      <p:cBhvr additive="base">
                                        <p:cTn id="110" dur="500"/>
                                        <p:tgtEl>
                                          <p:spTgt spid="1159236"/>
                                        </p:tgtEl>
                                        <p:attrNameLst>
                                          <p:attrName>ppt_x</p:attrName>
                                        </p:attrNameLst>
                                      </p:cBhvr>
                                      <p:tavLst>
                                        <p:tav tm="0">
                                          <p:val>
                                            <p:strVal val="ppt_x"/>
                                          </p:val>
                                        </p:tav>
                                        <p:tav tm="100000">
                                          <p:val>
                                            <p:strVal val="1+ppt_w/2"/>
                                          </p:val>
                                        </p:tav>
                                      </p:tavLst>
                                    </p:anim>
                                    <p:anim calcmode="lin" valueType="num">
                                      <p:cBhvr additive="base">
                                        <p:cTn id="111" dur="500"/>
                                        <p:tgtEl>
                                          <p:spTgt spid="1159236"/>
                                        </p:tgtEl>
                                        <p:attrNameLst>
                                          <p:attrName>ppt_y</p:attrName>
                                        </p:attrNameLst>
                                      </p:cBhvr>
                                      <p:tavLst>
                                        <p:tav tm="0">
                                          <p:val>
                                            <p:strVal val="ppt_y"/>
                                          </p:val>
                                        </p:tav>
                                        <p:tav tm="100000">
                                          <p:val>
                                            <p:strVal val="ppt_y"/>
                                          </p:val>
                                        </p:tav>
                                      </p:tavLst>
                                    </p:anim>
                                    <p:set>
                                      <p:cBhvr>
                                        <p:cTn id="112" dur="1" fill="hold">
                                          <p:stCondLst>
                                            <p:cond delay="499"/>
                                          </p:stCondLst>
                                        </p:cTn>
                                        <p:tgtEl>
                                          <p:spTgt spid="1159236"/>
                                        </p:tgtEl>
                                        <p:attrNameLst>
                                          <p:attrName>style.visibility</p:attrName>
                                        </p:attrNameLst>
                                      </p:cBhvr>
                                      <p:to>
                                        <p:strVal val="hidden"/>
                                      </p:to>
                                    </p:set>
                                  </p:childTnLst>
                                </p:cTn>
                              </p:par>
                              <p:par>
                                <p:cTn id="113" presetID="2" presetClass="entr" presetSubtype="8" fill="hold" grpId="0" nodeType="withEffect">
                                  <p:stCondLst>
                                    <p:cond delay="0"/>
                                  </p:stCondLst>
                                  <p:childTnLst>
                                    <p:set>
                                      <p:cBhvr>
                                        <p:cTn id="114" dur="1" fill="hold">
                                          <p:stCondLst>
                                            <p:cond delay="0"/>
                                          </p:stCondLst>
                                        </p:cTn>
                                        <p:tgtEl>
                                          <p:spTgt spid="1159237"/>
                                        </p:tgtEl>
                                        <p:attrNameLst>
                                          <p:attrName>style.visibility</p:attrName>
                                        </p:attrNameLst>
                                      </p:cBhvr>
                                      <p:to>
                                        <p:strVal val="visible"/>
                                      </p:to>
                                    </p:set>
                                    <p:anim calcmode="lin" valueType="num">
                                      <p:cBhvr additive="base">
                                        <p:cTn id="115" dur="500" fill="hold"/>
                                        <p:tgtEl>
                                          <p:spTgt spid="1159237"/>
                                        </p:tgtEl>
                                        <p:attrNameLst>
                                          <p:attrName>ppt_x</p:attrName>
                                        </p:attrNameLst>
                                      </p:cBhvr>
                                      <p:tavLst>
                                        <p:tav tm="0">
                                          <p:val>
                                            <p:strVal val="0-#ppt_w/2"/>
                                          </p:val>
                                        </p:tav>
                                        <p:tav tm="100000">
                                          <p:val>
                                            <p:strVal val="#ppt_x"/>
                                          </p:val>
                                        </p:tav>
                                      </p:tavLst>
                                    </p:anim>
                                    <p:anim calcmode="lin" valueType="num">
                                      <p:cBhvr additive="base">
                                        <p:cTn id="116" dur="500" fill="hold"/>
                                        <p:tgtEl>
                                          <p:spTgt spid="11592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9171" grpId="0"/>
      <p:bldP spid="1159171" grpId="1"/>
      <p:bldP spid="1159172" grpId="0"/>
      <p:bldP spid="1159172" grpId="1"/>
      <p:bldP spid="1159179" grpId="0" animBg="1"/>
      <p:bldP spid="1159180" grpId="0" animBg="1"/>
      <p:bldP spid="1159181" grpId="0" animBg="1"/>
      <p:bldP spid="1159182" grpId="0" animBg="1"/>
      <p:bldP spid="1159223" grpId="0" animBg="1"/>
      <p:bldP spid="1159224" grpId="0"/>
      <p:bldP spid="1159224" grpId="1"/>
      <p:bldP spid="1159236" grpId="0"/>
      <p:bldP spid="1159236" grpId="1"/>
      <p:bldP spid="11592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5" name="Group 61"/>
          <p:cNvGrpSpPr>
            <a:grpSpLocks/>
          </p:cNvGrpSpPr>
          <p:nvPr/>
        </p:nvGrpSpPr>
        <p:grpSpPr bwMode="auto">
          <a:xfrm>
            <a:off x="831850" y="5313363"/>
            <a:ext cx="7040563" cy="457200"/>
            <a:chOff x="518" y="3341"/>
            <a:chExt cx="4435" cy="288"/>
          </a:xfrm>
        </p:grpSpPr>
        <p:grpSp>
          <p:nvGrpSpPr>
            <p:cNvPr id="3124" name="Group 62"/>
            <p:cNvGrpSpPr>
              <a:grpSpLocks/>
            </p:cNvGrpSpPr>
            <p:nvPr/>
          </p:nvGrpSpPr>
          <p:grpSpPr bwMode="auto">
            <a:xfrm>
              <a:off x="518" y="3341"/>
              <a:ext cx="4435" cy="288"/>
              <a:chOff x="518" y="3341"/>
              <a:chExt cx="4435" cy="288"/>
            </a:xfrm>
          </p:grpSpPr>
          <p:sp>
            <p:nvSpPr>
              <p:cNvPr id="3126" name="AutoShape 63"/>
              <p:cNvSpPr>
                <a:spLocks noChangeArrowheads="1"/>
              </p:cNvSpPr>
              <p:nvPr/>
            </p:nvSpPr>
            <p:spPr bwMode="auto">
              <a:xfrm rot="10800000">
                <a:off x="518" y="3341"/>
                <a:ext cx="4435"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148 w 21600"/>
                  <a:gd name="T13" fmla="*/ 2175 h 21600"/>
                  <a:gd name="T14" fmla="*/ 19452 w 21600"/>
                  <a:gd name="T15" fmla="*/ 19425 h 21600"/>
                </a:gdLst>
                <a:ahLst/>
                <a:cxnLst>
                  <a:cxn ang="T8">
                    <a:pos x="T0" y="T1"/>
                  </a:cxn>
                  <a:cxn ang="T9">
                    <a:pos x="T2" y="T3"/>
                  </a:cxn>
                  <a:cxn ang="T10">
                    <a:pos x="T4" y="T5"/>
                  </a:cxn>
                  <a:cxn ang="T11">
                    <a:pos x="T6" y="T7"/>
                  </a:cxn>
                </a:cxnLst>
                <a:rect l="T12" t="T13" r="T14" b="T15"/>
                <a:pathLst>
                  <a:path w="21600" h="21600">
                    <a:moveTo>
                      <a:pt x="0" y="0"/>
                    </a:moveTo>
                    <a:lnTo>
                      <a:pt x="700" y="21600"/>
                    </a:lnTo>
                    <a:lnTo>
                      <a:pt x="20900" y="21600"/>
                    </a:lnTo>
                    <a:lnTo>
                      <a:pt x="21600" y="0"/>
                    </a:lnTo>
                    <a:close/>
                  </a:path>
                </a:pathLst>
              </a:custGeom>
              <a:solidFill>
                <a:srgbClr val="152A53"/>
              </a:solidFill>
              <a:ln w="9525">
                <a:round/>
                <a:headEnd/>
                <a:tailEnd/>
              </a:ln>
              <a:scene3d>
                <a:camera prst="legacyObliqueTopRight"/>
                <a:lightRig rig="legacyFlat3" dir="b"/>
              </a:scene3d>
              <a:sp3d extrusionH="1243000" prstMaterial="legacyMatte">
                <a:bevelT w="13500" h="13500" prst="angle"/>
                <a:bevelB w="13500" h="13500" prst="angle"/>
                <a:extrusionClr>
                  <a:srgbClr val="152A53"/>
                </a:extrusionClr>
              </a:sp3d>
            </p:spPr>
            <p:txBody>
              <a:bodyPr wrap="none" lIns="137160" tIns="155448" rIns="137160" bIns="155448" anchor="ctr">
                <a:flatTx/>
              </a:bodyPr>
              <a:lstStyle/>
              <a:p>
                <a:endParaRPr lang="zh-CN" altLang="en-US"/>
              </a:p>
            </p:txBody>
          </p:sp>
          <p:sp>
            <p:nvSpPr>
              <p:cNvPr id="3127" name="Text Box 64"/>
              <p:cNvSpPr txBox="1">
                <a:spLocks noChangeArrowheads="1"/>
              </p:cNvSpPr>
              <p:nvPr/>
            </p:nvSpPr>
            <p:spPr bwMode="auto">
              <a:xfrm>
                <a:off x="662" y="3370"/>
                <a:ext cx="10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i="1">
                    <a:solidFill>
                      <a:schemeClr val="bg1"/>
                    </a:solidFill>
                  </a:rPr>
                  <a:t>Data Integration</a:t>
                </a:r>
              </a:p>
            </p:txBody>
          </p:sp>
        </p:grpSp>
        <p:sp>
          <p:nvSpPr>
            <p:cNvPr id="3125" name="Text Box 65"/>
            <p:cNvSpPr txBox="1">
              <a:spLocks noChangeArrowheads="1"/>
            </p:cNvSpPr>
            <p:nvPr/>
          </p:nvSpPr>
          <p:spPr bwMode="auto">
            <a:xfrm>
              <a:off x="3661" y="3369"/>
              <a:ext cx="114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r" eaLnBrk="1" hangingPunct="1"/>
              <a:r>
                <a:rPr lang="en-US" altLang="zh-CN" i="1">
                  <a:solidFill>
                    <a:schemeClr val="bg1"/>
                  </a:solidFill>
                </a:rPr>
                <a:t>Parameterization</a:t>
              </a:r>
            </a:p>
          </p:txBody>
        </p:sp>
      </p:grpSp>
      <p:grpSp>
        <p:nvGrpSpPr>
          <p:cNvPr id="3076" name="Group 66"/>
          <p:cNvGrpSpPr>
            <a:grpSpLocks/>
          </p:cNvGrpSpPr>
          <p:nvPr/>
        </p:nvGrpSpPr>
        <p:grpSpPr bwMode="auto">
          <a:xfrm>
            <a:off x="1050925" y="4810125"/>
            <a:ext cx="6580188" cy="457200"/>
            <a:chOff x="662" y="3600"/>
            <a:chExt cx="4145" cy="288"/>
          </a:xfrm>
        </p:grpSpPr>
        <p:sp>
          <p:nvSpPr>
            <p:cNvPr id="3121" name="AutoShape 67"/>
            <p:cNvSpPr>
              <a:spLocks noChangeArrowheads="1"/>
            </p:cNvSpPr>
            <p:nvPr/>
          </p:nvSpPr>
          <p:spPr bwMode="auto">
            <a:xfrm rot="10800000">
              <a:off x="662" y="3600"/>
              <a:ext cx="4145"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178 w 21600"/>
                <a:gd name="T13" fmla="*/ 2175 h 21600"/>
                <a:gd name="T14" fmla="*/ 19422 w 21600"/>
                <a:gd name="T15" fmla="*/ 19425 h 21600"/>
              </a:gdLst>
              <a:ahLst/>
              <a:cxnLst>
                <a:cxn ang="T8">
                  <a:pos x="T0" y="T1"/>
                </a:cxn>
                <a:cxn ang="T9">
                  <a:pos x="T2" y="T3"/>
                </a:cxn>
                <a:cxn ang="T10">
                  <a:pos x="T4" y="T5"/>
                </a:cxn>
                <a:cxn ang="T11">
                  <a:pos x="T6" y="T7"/>
                </a:cxn>
              </a:cxnLst>
              <a:rect l="T12" t="T13" r="T14" b="T15"/>
              <a:pathLst>
                <a:path w="21600" h="21600">
                  <a:moveTo>
                    <a:pt x="0" y="0"/>
                  </a:moveTo>
                  <a:lnTo>
                    <a:pt x="755" y="21600"/>
                  </a:lnTo>
                  <a:lnTo>
                    <a:pt x="20845" y="21600"/>
                  </a:lnTo>
                  <a:lnTo>
                    <a:pt x="21600" y="0"/>
                  </a:lnTo>
                  <a:close/>
                </a:path>
              </a:pathLst>
            </a:custGeom>
            <a:solidFill>
              <a:srgbClr val="1D3A75"/>
            </a:solidFill>
            <a:ln w="9525">
              <a:round/>
              <a:headEnd/>
              <a:tailEnd/>
            </a:ln>
            <a:scene3d>
              <a:camera prst="legacyObliqueTopRight"/>
              <a:lightRig rig="legacyFlat3" dir="b"/>
            </a:scene3d>
            <a:sp3d extrusionH="1243000" prstMaterial="legacyMatte">
              <a:bevelT w="13500" h="13500" prst="angle"/>
              <a:bevelB w="13500" h="13500" prst="angle"/>
              <a:extrusionClr>
                <a:srgbClr val="1D3A75"/>
              </a:extrusionClr>
            </a:sp3d>
          </p:spPr>
          <p:txBody>
            <a:bodyPr wrap="none" lIns="137160" tIns="155448" rIns="137160" bIns="155448" anchor="ctr">
              <a:flatTx/>
            </a:bodyPr>
            <a:lstStyle/>
            <a:p>
              <a:endParaRPr lang="zh-CN" altLang="en-US"/>
            </a:p>
          </p:txBody>
        </p:sp>
        <p:sp>
          <p:nvSpPr>
            <p:cNvPr id="3122" name="Text Box 68"/>
            <p:cNvSpPr txBox="1">
              <a:spLocks noChangeArrowheads="1"/>
            </p:cNvSpPr>
            <p:nvPr/>
          </p:nvSpPr>
          <p:spPr bwMode="auto">
            <a:xfrm>
              <a:off x="828" y="3627"/>
              <a:ext cx="6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eaLnBrk="1" hangingPunct="1"/>
              <a:r>
                <a:rPr lang="en-US" altLang="zh-CN" i="1">
                  <a:solidFill>
                    <a:schemeClr val="bg1"/>
                  </a:solidFill>
                </a:rPr>
                <a:t>Scripting</a:t>
              </a:r>
            </a:p>
          </p:txBody>
        </p:sp>
        <p:sp>
          <p:nvSpPr>
            <p:cNvPr id="3123" name="Text Box 69"/>
            <p:cNvSpPr txBox="1">
              <a:spLocks noChangeArrowheads="1"/>
            </p:cNvSpPr>
            <p:nvPr/>
          </p:nvSpPr>
          <p:spPr bwMode="auto">
            <a:xfrm>
              <a:off x="3805" y="3628"/>
              <a:ext cx="85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r" eaLnBrk="1" hangingPunct="1"/>
              <a:r>
                <a:rPr lang="en-US" altLang="zh-CN" i="1">
                  <a:solidFill>
                    <a:schemeClr val="bg1"/>
                  </a:solidFill>
                </a:rPr>
                <a:t>Optimization</a:t>
              </a:r>
            </a:p>
          </p:txBody>
        </p:sp>
      </p:grpSp>
      <p:sp>
        <p:nvSpPr>
          <p:cNvPr id="3077" name="Rectangle 11"/>
          <p:cNvSpPr>
            <a:spLocks noChangeArrowheads="1"/>
          </p:cNvSpPr>
          <p:nvPr/>
        </p:nvSpPr>
        <p:spPr bwMode="auto">
          <a:xfrm>
            <a:off x="0" y="5989638"/>
            <a:ext cx="9144000" cy="585787"/>
          </a:xfrm>
          <a:prstGeom prst="rect">
            <a:avLst/>
          </a:prstGeom>
          <a:solidFill>
            <a:srgbClr val="6FCEE1">
              <a:alpha val="50195"/>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137160" tIns="155448" rIns="137160" bIns="155448" anchor="ctr"/>
          <a:lstStyle/>
          <a:p>
            <a:endParaRPr lang="en-US" altLang="zh-CN"/>
          </a:p>
        </p:txBody>
      </p:sp>
      <p:sp>
        <p:nvSpPr>
          <p:cNvPr id="3078" name="Rectangle 12"/>
          <p:cNvSpPr>
            <a:spLocks noChangeArrowheads="1"/>
          </p:cNvSpPr>
          <p:nvPr/>
        </p:nvSpPr>
        <p:spPr bwMode="auto">
          <a:xfrm>
            <a:off x="1379538" y="4114800"/>
            <a:ext cx="914400" cy="593725"/>
          </a:xfrm>
          <a:prstGeom prst="rect">
            <a:avLst/>
          </a:prstGeom>
          <a:solidFill>
            <a:srgbClr val="264B96"/>
          </a:solidFill>
          <a:ln w="9525">
            <a:miter lim="800000"/>
            <a:headEnd/>
            <a:tailEnd/>
          </a:ln>
          <a:scene3d>
            <a:camera prst="legacyObliqueTopRight"/>
            <a:lightRig rig="legacyFlat3" dir="b"/>
          </a:scene3d>
          <a:sp3d extrusionH="989000" prstMaterial="legacyMatte">
            <a:bevelT w="13500" h="13500" prst="angle"/>
            <a:bevelB w="13500" h="13500" prst="angle"/>
            <a:extrusionClr>
              <a:srgbClr val="264B96"/>
            </a:extrusionClr>
          </a:sp3d>
        </p:spPr>
        <p:txBody>
          <a:bodyPr wrap="none" lIns="137160" tIns="155448" rIns="137160" bIns="155448" anchor="ctr">
            <a:flatTx/>
          </a:bodyPr>
          <a:lstStyle/>
          <a:p>
            <a:pPr algn="ctr"/>
            <a:r>
              <a:rPr lang="en-US" altLang="zh-CN" sz="1400" i="1">
                <a:solidFill>
                  <a:schemeClr val="bg1"/>
                </a:solidFill>
              </a:rPr>
              <a:t>Geometry</a:t>
            </a:r>
          </a:p>
        </p:txBody>
      </p:sp>
      <p:sp>
        <p:nvSpPr>
          <p:cNvPr id="3079" name="Rectangle 13"/>
          <p:cNvSpPr>
            <a:spLocks noChangeArrowheads="1"/>
          </p:cNvSpPr>
          <p:nvPr/>
        </p:nvSpPr>
        <p:spPr bwMode="auto">
          <a:xfrm>
            <a:off x="1560513" y="3440113"/>
            <a:ext cx="823912" cy="538162"/>
          </a:xfrm>
          <a:prstGeom prst="rect">
            <a:avLst/>
          </a:prstGeom>
          <a:solidFill>
            <a:srgbClr val="DA0000"/>
          </a:solidFill>
          <a:ln w="9525">
            <a:miter lim="800000"/>
            <a:headEnd/>
            <a:tailEnd/>
          </a:ln>
          <a:scene3d>
            <a:camera prst="legacyObliqueTopRight"/>
            <a:lightRig rig="legacyFlat3" dir="b"/>
          </a:scene3d>
          <a:sp3d extrusionH="481000" prstMaterial="legacyMatte">
            <a:bevelT w="13500" h="13500" prst="angle"/>
            <a:bevelB w="13500" h="13500" prst="angle"/>
            <a:extrusionClr>
              <a:srgbClr val="DA0000"/>
            </a:extrusionClr>
          </a:sp3d>
        </p:spPr>
        <p:txBody>
          <a:bodyPr wrap="none" lIns="137160" tIns="155448" rIns="137160" bIns="155448" anchor="ctr">
            <a:flatTx/>
          </a:bodyPr>
          <a:lstStyle/>
          <a:p>
            <a:endParaRPr lang="en-US" altLang="zh-CN"/>
          </a:p>
        </p:txBody>
      </p:sp>
      <p:sp>
        <p:nvSpPr>
          <p:cNvPr id="3080" name="Rectangle 14"/>
          <p:cNvSpPr>
            <a:spLocks noChangeArrowheads="1"/>
          </p:cNvSpPr>
          <p:nvPr/>
        </p:nvSpPr>
        <p:spPr bwMode="auto">
          <a:xfrm>
            <a:off x="1470025" y="3530600"/>
            <a:ext cx="823913" cy="538163"/>
          </a:xfrm>
          <a:prstGeom prst="rect">
            <a:avLst/>
          </a:prstGeom>
          <a:solidFill>
            <a:srgbClr val="800000"/>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800000"/>
            </a:extrusionClr>
          </a:sp3d>
        </p:spPr>
        <p:txBody>
          <a:bodyPr wrap="none" lIns="137160" tIns="155448" rIns="137160" bIns="155448" anchor="ctr">
            <a:flatTx/>
          </a:bodyPr>
          <a:lstStyle/>
          <a:p>
            <a:pPr algn="ctr"/>
            <a:r>
              <a:rPr lang="en-US" altLang="zh-CN" sz="1200" i="1">
                <a:solidFill>
                  <a:schemeClr val="bg1"/>
                </a:solidFill>
              </a:rPr>
              <a:t>CAD</a:t>
            </a:r>
          </a:p>
          <a:p>
            <a:pPr algn="ctr"/>
            <a:r>
              <a:rPr lang="en-US" altLang="zh-CN" sz="1200" i="1">
                <a:solidFill>
                  <a:schemeClr val="bg1"/>
                </a:solidFill>
              </a:rPr>
              <a:t>Interface</a:t>
            </a:r>
          </a:p>
        </p:txBody>
      </p:sp>
      <p:sp>
        <p:nvSpPr>
          <p:cNvPr id="3081" name="Rectangle 15"/>
          <p:cNvSpPr>
            <a:spLocks noChangeArrowheads="1"/>
          </p:cNvSpPr>
          <p:nvPr/>
        </p:nvSpPr>
        <p:spPr bwMode="auto">
          <a:xfrm>
            <a:off x="2338388" y="4111625"/>
            <a:ext cx="914400" cy="593725"/>
          </a:xfrm>
          <a:prstGeom prst="rect">
            <a:avLst/>
          </a:prstGeom>
          <a:solidFill>
            <a:srgbClr val="264B96"/>
          </a:solidFill>
          <a:ln w="9525">
            <a:miter lim="800000"/>
            <a:headEnd/>
            <a:tailEnd/>
          </a:ln>
          <a:scene3d>
            <a:camera prst="legacyObliqueTopRight"/>
            <a:lightRig rig="legacyFlat3" dir="b"/>
          </a:scene3d>
          <a:sp3d extrusionH="989000" prstMaterial="legacyMatte">
            <a:bevelT w="13500" h="13500" prst="angle"/>
            <a:bevelB w="13500" h="13500" prst="angle"/>
            <a:extrusionClr>
              <a:srgbClr val="264B96"/>
            </a:extrusionClr>
          </a:sp3d>
        </p:spPr>
        <p:txBody>
          <a:bodyPr wrap="none" lIns="137160" tIns="155448" rIns="137160" bIns="155448" anchor="ctr">
            <a:flatTx/>
          </a:bodyPr>
          <a:lstStyle/>
          <a:p>
            <a:pPr algn="ctr"/>
            <a:r>
              <a:rPr lang="en-US" altLang="zh-CN" sz="1400" i="1">
                <a:solidFill>
                  <a:schemeClr val="bg1"/>
                </a:solidFill>
              </a:rPr>
              <a:t>Meshing</a:t>
            </a:r>
          </a:p>
        </p:txBody>
      </p:sp>
      <p:sp>
        <p:nvSpPr>
          <p:cNvPr id="3082" name="Rectangle 16"/>
          <p:cNvSpPr>
            <a:spLocks noChangeArrowheads="1"/>
          </p:cNvSpPr>
          <p:nvPr/>
        </p:nvSpPr>
        <p:spPr bwMode="auto">
          <a:xfrm>
            <a:off x="2428875" y="3517900"/>
            <a:ext cx="823913" cy="538163"/>
          </a:xfrm>
          <a:prstGeom prst="rect">
            <a:avLst/>
          </a:prstGeom>
          <a:solidFill>
            <a:srgbClr val="FF6600"/>
          </a:solidFill>
          <a:ln w="9525">
            <a:miter lim="800000"/>
            <a:headEnd/>
            <a:tailEnd/>
          </a:ln>
          <a:scene3d>
            <a:camera prst="legacyObliqueTopRight"/>
            <a:lightRig rig="legacyFlat3" dir="b"/>
          </a:scene3d>
          <a:sp3d extrusionH="481000" prstMaterial="legacyMatte">
            <a:bevelT w="13500" h="13500" prst="angle"/>
            <a:bevelB w="13500" h="13500" prst="angle"/>
            <a:extrusionClr>
              <a:srgbClr val="FF6600"/>
            </a:extrusionClr>
          </a:sp3d>
        </p:spPr>
        <p:txBody>
          <a:bodyPr wrap="none" lIns="137160" tIns="155448" rIns="137160" bIns="155448" anchor="ctr">
            <a:flatTx/>
          </a:bodyPr>
          <a:lstStyle/>
          <a:p>
            <a:pPr algn="ctr"/>
            <a:r>
              <a:rPr lang="en-US" altLang="zh-CN" sz="1200" i="1">
                <a:solidFill>
                  <a:schemeClr val="bg1"/>
                </a:solidFill>
              </a:rPr>
              <a:t>Workbench</a:t>
            </a:r>
          </a:p>
          <a:p>
            <a:pPr algn="ctr"/>
            <a:r>
              <a:rPr lang="en-US" altLang="zh-CN" sz="1200" i="1">
                <a:solidFill>
                  <a:schemeClr val="bg1"/>
                </a:solidFill>
              </a:rPr>
              <a:t>Meshing</a:t>
            </a:r>
          </a:p>
        </p:txBody>
      </p:sp>
      <p:grpSp>
        <p:nvGrpSpPr>
          <p:cNvPr id="3083" name="Group 17"/>
          <p:cNvGrpSpPr>
            <a:grpSpLocks/>
          </p:cNvGrpSpPr>
          <p:nvPr/>
        </p:nvGrpSpPr>
        <p:grpSpPr bwMode="auto">
          <a:xfrm>
            <a:off x="3298825" y="3840163"/>
            <a:ext cx="914400" cy="868362"/>
            <a:chOff x="2078" y="2419"/>
            <a:chExt cx="576" cy="547"/>
          </a:xfrm>
        </p:grpSpPr>
        <p:sp>
          <p:nvSpPr>
            <p:cNvPr id="3119" name="Freeform 18"/>
            <p:cNvSpPr>
              <a:spLocks/>
            </p:cNvSpPr>
            <p:nvPr/>
          </p:nvSpPr>
          <p:spPr bwMode="auto">
            <a:xfrm>
              <a:off x="2078" y="2419"/>
              <a:ext cx="576" cy="547"/>
            </a:xfrm>
            <a:custGeom>
              <a:avLst/>
              <a:gdLst>
                <a:gd name="T0" fmla="*/ 0 w 576"/>
                <a:gd name="T1" fmla="*/ 547 h 547"/>
                <a:gd name="T2" fmla="*/ 0 w 576"/>
                <a:gd name="T3" fmla="*/ 173 h 547"/>
                <a:gd name="T4" fmla="*/ 576 w 576"/>
                <a:gd name="T5" fmla="*/ 0 h 547"/>
                <a:gd name="T6" fmla="*/ 576 w 576"/>
                <a:gd name="T7" fmla="*/ 547 h 547"/>
                <a:gd name="T8" fmla="*/ 0 w 576"/>
                <a:gd name="T9" fmla="*/ 547 h 547"/>
                <a:gd name="T10" fmla="*/ 0 60000 65536"/>
                <a:gd name="T11" fmla="*/ 0 60000 65536"/>
                <a:gd name="T12" fmla="*/ 0 60000 65536"/>
                <a:gd name="T13" fmla="*/ 0 60000 65536"/>
                <a:gd name="T14" fmla="*/ 0 60000 65536"/>
                <a:gd name="T15" fmla="*/ 0 w 576"/>
                <a:gd name="T16" fmla="*/ 0 h 547"/>
                <a:gd name="T17" fmla="*/ 576 w 576"/>
                <a:gd name="T18" fmla="*/ 547 h 547"/>
              </a:gdLst>
              <a:ahLst/>
              <a:cxnLst>
                <a:cxn ang="T10">
                  <a:pos x="T0" y="T1"/>
                </a:cxn>
                <a:cxn ang="T11">
                  <a:pos x="T2" y="T3"/>
                </a:cxn>
                <a:cxn ang="T12">
                  <a:pos x="T4" y="T5"/>
                </a:cxn>
                <a:cxn ang="T13">
                  <a:pos x="T6" y="T7"/>
                </a:cxn>
                <a:cxn ang="T14">
                  <a:pos x="T8" y="T9"/>
                </a:cxn>
              </a:cxnLst>
              <a:rect l="T15" t="T16" r="T17" b="T18"/>
              <a:pathLst>
                <a:path w="576" h="547">
                  <a:moveTo>
                    <a:pt x="0" y="547"/>
                  </a:moveTo>
                  <a:lnTo>
                    <a:pt x="0" y="173"/>
                  </a:lnTo>
                  <a:lnTo>
                    <a:pt x="576" y="0"/>
                  </a:lnTo>
                  <a:lnTo>
                    <a:pt x="576" y="547"/>
                  </a:lnTo>
                  <a:lnTo>
                    <a:pt x="0" y="547"/>
                  </a:lnTo>
                  <a:close/>
                </a:path>
              </a:pathLst>
            </a:custGeom>
            <a:solidFill>
              <a:srgbClr val="264B96"/>
            </a:solidFill>
            <a:ln w="9525">
              <a:round/>
              <a:headEnd/>
              <a:tailEnd/>
            </a:ln>
            <a:scene3d>
              <a:camera prst="legacyObliqueTopRight"/>
              <a:lightRig rig="legacyFlat3" dir="b"/>
            </a:scene3d>
            <a:sp3d extrusionH="989000" prstMaterial="legacyMatte">
              <a:bevelT w="13500" h="13500" prst="angle"/>
              <a:bevelB w="13500" h="13500" prst="angle"/>
              <a:extrusionClr>
                <a:srgbClr val="264B96"/>
              </a:extrusionClr>
            </a:sp3d>
          </p:spPr>
          <p:txBody>
            <a:bodyPr wrap="none" lIns="137160" tIns="155448" rIns="137160" bIns="155448" anchor="ctr">
              <a:flatTx/>
            </a:bodyPr>
            <a:lstStyle/>
            <a:p>
              <a:endParaRPr lang="zh-CN" altLang="en-US"/>
            </a:p>
          </p:txBody>
        </p:sp>
        <p:sp>
          <p:nvSpPr>
            <p:cNvPr id="3120" name="Text Box 19"/>
            <p:cNvSpPr txBox="1">
              <a:spLocks noChangeArrowheads="1"/>
            </p:cNvSpPr>
            <p:nvPr/>
          </p:nvSpPr>
          <p:spPr bwMode="auto">
            <a:xfrm>
              <a:off x="2102" y="2688"/>
              <a:ext cx="51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sz="1400" i="1">
                  <a:solidFill>
                    <a:schemeClr val="bg1"/>
                  </a:solidFill>
                </a:rPr>
                <a:t>Modeling</a:t>
              </a:r>
            </a:p>
          </p:txBody>
        </p:sp>
      </p:grpSp>
      <p:sp>
        <p:nvSpPr>
          <p:cNvPr id="3084" name="Freeform 20"/>
          <p:cNvSpPr>
            <a:spLocks/>
          </p:cNvSpPr>
          <p:nvPr/>
        </p:nvSpPr>
        <p:spPr bwMode="auto">
          <a:xfrm flipH="1">
            <a:off x="3527425" y="3348038"/>
            <a:ext cx="823913" cy="538162"/>
          </a:xfrm>
          <a:custGeom>
            <a:avLst/>
            <a:gdLst>
              <a:gd name="T0" fmla="*/ 0 w 519"/>
              <a:gd name="T1" fmla="*/ 0 h 339"/>
              <a:gd name="T2" fmla="*/ 2147483647 w 519"/>
              <a:gd name="T3" fmla="*/ 2147483647 h 339"/>
              <a:gd name="T4" fmla="*/ 2147483647 w 519"/>
              <a:gd name="T5" fmla="*/ 2147483647 h 339"/>
              <a:gd name="T6" fmla="*/ 2147483647 w 519"/>
              <a:gd name="T7" fmla="*/ 2147483647 h 339"/>
              <a:gd name="T8" fmla="*/ 0 w 519"/>
              <a:gd name="T9" fmla="*/ 0 h 339"/>
              <a:gd name="T10" fmla="*/ 0 60000 65536"/>
              <a:gd name="T11" fmla="*/ 0 60000 65536"/>
              <a:gd name="T12" fmla="*/ 0 60000 65536"/>
              <a:gd name="T13" fmla="*/ 0 60000 65536"/>
              <a:gd name="T14" fmla="*/ 0 60000 65536"/>
              <a:gd name="T15" fmla="*/ 0 w 519"/>
              <a:gd name="T16" fmla="*/ 0 h 339"/>
              <a:gd name="T17" fmla="*/ 519 w 519"/>
              <a:gd name="T18" fmla="*/ 339 h 339"/>
            </a:gdLst>
            <a:ahLst/>
            <a:cxnLst>
              <a:cxn ang="T10">
                <a:pos x="T0" y="T1"/>
              </a:cxn>
              <a:cxn ang="T11">
                <a:pos x="T2" y="T3"/>
              </a:cxn>
              <a:cxn ang="T12">
                <a:pos x="T4" y="T5"/>
              </a:cxn>
              <a:cxn ang="T13">
                <a:pos x="T6" y="T7"/>
              </a:cxn>
              <a:cxn ang="T14">
                <a:pos x="T8" y="T9"/>
              </a:cxn>
            </a:cxnLst>
            <a:rect l="T15" t="T16" r="T17" b="T18"/>
            <a:pathLst>
              <a:path w="519" h="339">
                <a:moveTo>
                  <a:pt x="0" y="0"/>
                </a:moveTo>
                <a:lnTo>
                  <a:pt x="3" y="185"/>
                </a:lnTo>
                <a:lnTo>
                  <a:pt x="519" y="339"/>
                </a:lnTo>
                <a:lnTo>
                  <a:pt x="515" y="1"/>
                </a:lnTo>
                <a:lnTo>
                  <a:pt x="0" y="0"/>
                </a:lnTo>
                <a:close/>
              </a:path>
            </a:pathLst>
          </a:custGeom>
          <a:solidFill>
            <a:srgbClr val="FFFE00"/>
          </a:solidFill>
          <a:ln w="9525">
            <a:round/>
            <a:headEnd/>
            <a:tailEnd/>
          </a:ln>
          <a:scene3d>
            <a:camera prst="legacyObliqueTopRight"/>
            <a:lightRig rig="legacyFlat3" dir="b"/>
          </a:scene3d>
          <a:sp3d extrusionH="227000" prstMaterial="legacyMatte">
            <a:bevelT w="13500" h="13500" prst="angle"/>
            <a:bevelB w="13500" h="13500" prst="angle"/>
            <a:extrusionClr>
              <a:srgbClr val="FFFE00"/>
            </a:extrusionClr>
          </a:sp3d>
        </p:spPr>
        <p:txBody>
          <a:bodyPr wrap="none" lIns="137160" tIns="155448" rIns="137160" bIns="155448" anchor="ctr">
            <a:flatTx/>
          </a:bodyPr>
          <a:lstStyle/>
          <a:p>
            <a:endParaRPr lang="zh-CN" altLang="en-US"/>
          </a:p>
        </p:txBody>
      </p:sp>
      <p:sp>
        <p:nvSpPr>
          <p:cNvPr id="3085" name="Rectangle 25"/>
          <p:cNvSpPr>
            <a:spLocks noChangeArrowheads="1"/>
          </p:cNvSpPr>
          <p:nvPr/>
        </p:nvSpPr>
        <p:spPr bwMode="auto">
          <a:xfrm>
            <a:off x="4532313" y="3886200"/>
            <a:ext cx="503237" cy="201613"/>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endParaRPr lang="en-US" altLang="zh-CN"/>
          </a:p>
        </p:txBody>
      </p:sp>
      <p:sp>
        <p:nvSpPr>
          <p:cNvPr id="3086" name="Rectangle 26"/>
          <p:cNvSpPr>
            <a:spLocks noChangeArrowheads="1"/>
          </p:cNvSpPr>
          <p:nvPr/>
        </p:nvSpPr>
        <p:spPr bwMode="auto">
          <a:xfrm>
            <a:off x="4259263" y="4297363"/>
            <a:ext cx="1189037" cy="411162"/>
          </a:xfrm>
          <a:prstGeom prst="rect">
            <a:avLst/>
          </a:prstGeom>
          <a:solidFill>
            <a:srgbClr val="264B96"/>
          </a:solidFill>
          <a:ln w="9525">
            <a:miter lim="800000"/>
            <a:headEnd/>
            <a:tailEnd/>
          </a:ln>
          <a:scene3d>
            <a:camera prst="legacyObliqueTopRight"/>
            <a:lightRig rig="legacyFlat3" dir="b"/>
          </a:scene3d>
          <a:sp3d extrusionH="989000" prstMaterial="legacyMatte">
            <a:bevelT w="13500" h="13500" prst="angle"/>
            <a:bevelB w="13500" h="13500" prst="angle"/>
            <a:extrusionClr>
              <a:srgbClr val="264B96"/>
            </a:extrusionClr>
          </a:sp3d>
        </p:spPr>
        <p:txBody>
          <a:bodyPr wrap="none" lIns="137160" tIns="155448" rIns="137160" bIns="155448" anchor="ctr">
            <a:flatTx/>
          </a:bodyPr>
          <a:lstStyle/>
          <a:p>
            <a:pPr algn="ctr">
              <a:lnSpc>
                <a:spcPct val="90000"/>
              </a:lnSpc>
            </a:pPr>
            <a:r>
              <a:rPr lang="en-US" altLang="zh-CN" sz="1400" i="1">
                <a:solidFill>
                  <a:schemeClr val="bg1"/>
                </a:solidFill>
              </a:rPr>
              <a:t>Multiphysics</a:t>
            </a:r>
          </a:p>
          <a:p>
            <a:pPr algn="ctr">
              <a:lnSpc>
                <a:spcPct val="90000"/>
              </a:lnSpc>
            </a:pPr>
            <a:r>
              <a:rPr lang="en-US" altLang="zh-CN" sz="1400" i="1">
                <a:solidFill>
                  <a:schemeClr val="bg1"/>
                </a:solidFill>
              </a:rPr>
              <a:t>Solvers</a:t>
            </a:r>
          </a:p>
        </p:txBody>
      </p:sp>
      <p:sp>
        <p:nvSpPr>
          <p:cNvPr id="3087" name="Rectangle 27"/>
          <p:cNvSpPr>
            <a:spLocks noChangeArrowheads="1"/>
          </p:cNvSpPr>
          <p:nvPr/>
        </p:nvSpPr>
        <p:spPr bwMode="auto">
          <a:xfrm>
            <a:off x="5083175" y="3886200"/>
            <a:ext cx="503238" cy="201613"/>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endParaRPr lang="en-US" altLang="zh-CN"/>
          </a:p>
        </p:txBody>
      </p:sp>
      <p:sp>
        <p:nvSpPr>
          <p:cNvPr id="3088" name="Rectangle 28"/>
          <p:cNvSpPr>
            <a:spLocks noChangeArrowheads="1"/>
          </p:cNvSpPr>
          <p:nvPr/>
        </p:nvSpPr>
        <p:spPr bwMode="auto">
          <a:xfrm>
            <a:off x="4341813" y="4068763"/>
            <a:ext cx="501650" cy="196850"/>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pPr algn="ctr"/>
            <a:r>
              <a:rPr lang="en-US" altLang="zh-CN" sz="1200" i="1">
                <a:solidFill>
                  <a:schemeClr val="bg1"/>
                </a:solidFill>
              </a:rPr>
              <a:t>Therm</a:t>
            </a:r>
          </a:p>
        </p:txBody>
      </p:sp>
      <p:sp>
        <p:nvSpPr>
          <p:cNvPr id="3089" name="Rectangle 29"/>
          <p:cNvSpPr>
            <a:spLocks noChangeArrowheads="1"/>
          </p:cNvSpPr>
          <p:nvPr/>
        </p:nvSpPr>
        <p:spPr bwMode="auto">
          <a:xfrm>
            <a:off x="4525963" y="3336925"/>
            <a:ext cx="503237" cy="503238"/>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rIns="137160" bIns="155448">
            <a:flatTx/>
          </a:bodyPr>
          <a:lstStyle/>
          <a:p>
            <a:pPr algn="ctr"/>
            <a:r>
              <a:rPr lang="en-US" altLang="zh-CN" sz="1200" i="1">
                <a:solidFill>
                  <a:schemeClr val="bg1"/>
                </a:solidFill>
              </a:rPr>
              <a:t>Struct</a:t>
            </a:r>
          </a:p>
        </p:txBody>
      </p:sp>
      <p:sp>
        <p:nvSpPr>
          <p:cNvPr id="3090" name="Rectangle 30"/>
          <p:cNvSpPr>
            <a:spLocks noChangeArrowheads="1"/>
          </p:cNvSpPr>
          <p:nvPr/>
        </p:nvSpPr>
        <p:spPr bwMode="auto">
          <a:xfrm>
            <a:off x="4344988" y="3519488"/>
            <a:ext cx="501650" cy="503237"/>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pPr algn="ctr"/>
            <a:r>
              <a:rPr lang="en-US" altLang="zh-CN" sz="1200" i="1">
                <a:solidFill>
                  <a:schemeClr val="bg1"/>
                </a:solidFill>
                <a:latin typeface="Arial Narrow" pitchFamily="34" charset="0"/>
              </a:rPr>
              <a:t>FLUENT</a:t>
            </a:r>
          </a:p>
        </p:txBody>
      </p:sp>
      <p:sp>
        <p:nvSpPr>
          <p:cNvPr id="3091" name="Rectangle 31"/>
          <p:cNvSpPr>
            <a:spLocks noChangeArrowheads="1"/>
          </p:cNvSpPr>
          <p:nvPr/>
        </p:nvSpPr>
        <p:spPr bwMode="auto">
          <a:xfrm>
            <a:off x="4889500" y="4068763"/>
            <a:ext cx="503238" cy="196850"/>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pPr algn="ctr"/>
            <a:r>
              <a:rPr lang="en-US" altLang="zh-CN" sz="1200" i="1">
                <a:solidFill>
                  <a:schemeClr val="bg1"/>
                </a:solidFill>
              </a:rPr>
              <a:t>Emag</a:t>
            </a:r>
          </a:p>
        </p:txBody>
      </p:sp>
      <p:sp>
        <p:nvSpPr>
          <p:cNvPr id="3092" name="Rectangle 32"/>
          <p:cNvSpPr>
            <a:spLocks noChangeArrowheads="1"/>
          </p:cNvSpPr>
          <p:nvPr/>
        </p:nvSpPr>
        <p:spPr bwMode="auto">
          <a:xfrm>
            <a:off x="4892675" y="3521075"/>
            <a:ext cx="503238" cy="503238"/>
          </a:xfrm>
          <a:prstGeom prst="rect">
            <a:avLst/>
          </a:pr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lIns="137160" tIns="155448" rIns="137160" bIns="155448" anchor="ctr">
            <a:flatTx/>
          </a:bodyPr>
          <a:lstStyle/>
          <a:p>
            <a:pPr algn="ctr"/>
            <a:r>
              <a:rPr lang="en-US" altLang="zh-CN" sz="1200" i="1">
                <a:solidFill>
                  <a:schemeClr val="bg1"/>
                </a:solidFill>
              </a:rPr>
              <a:t>CFX</a:t>
            </a:r>
          </a:p>
        </p:txBody>
      </p:sp>
      <p:sp>
        <p:nvSpPr>
          <p:cNvPr id="3093" name="Rectangle 34"/>
          <p:cNvSpPr>
            <a:spLocks noChangeArrowheads="1"/>
          </p:cNvSpPr>
          <p:nvPr/>
        </p:nvSpPr>
        <p:spPr bwMode="auto">
          <a:xfrm rot="5400000">
            <a:off x="4440238" y="-2646362"/>
            <a:ext cx="457200" cy="8128000"/>
          </a:xfrm>
          <a:prstGeom prst="rect">
            <a:avLst/>
          </a:prstGeom>
          <a:gradFill rotWithShape="1">
            <a:gsLst>
              <a:gs pos="0">
                <a:schemeClr val="bg1"/>
              </a:gs>
              <a:gs pos="100000">
                <a:srgbClr val="C0C0C0">
                  <a:alpha val="50000"/>
                </a:srgbClr>
              </a:gs>
            </a:gsLst>
            <a:lin ang="0" scaled="1"/>
          </a:gradFill>
          <a:ln w="9525" algn="ctr">
            <a:solidFill>
              <a:schemeClr val="tx1"/>
            </a:solidFill>
            <a:miter lim="800000"/>
            <a:headEnd/>
            <a:tailEnd/>
          </a:ln>
        </p:spPr>
        <p:txBody>
          <a:bodyPr wrap="none" lIns="137160" tIns="155448" rIns="137160" bIns="155448" anchor="ctr"/>
          <a:lstStyle/>
          <a:p>
            <a:endParaRPr lang="en-US" altLang="zh-CN"/>
          </a:p>
        </p:txBody>
      </p:sp>
      <p:sp>
        <p:nvSpPr>
          <p:cNvPr id="3094" name="Rectangle 35"/>
          <p:cNvSpPr>
            <a:spLocks noChangeArrowheads="1"/>
          </p:cNvSpPr>
          <p:nvPr/>
        </p:nvSpPr>
        <p:spPr bwMode="auto">
          <a:xfrm rot="5400000">
            <a:off x="4640263" y="-2400300"/>
            <a:ext cx="274638" cy="7634287"/>
          </a:xfrm>
          <a:prstGeom prst="rect">
            <a:avLst/>
          </a:prstGeom>
          <a:solidFill>
            <a:srgbClr val="F8F8F8"/>
          </a:solidFill>
          <a:ln w="9525" algn="ctr">
            <a:solidFill>
              <a:schemeClr val="tx1"/>
            </a:solidFill>
            <a:miter lim="800000"/>
            <a:headEnd/>
            <a:tailEnd/>
          </a:ln>
        </p:spPr>
        <p:txBody>
          <a:bodyPr wrap="none" lIns="137160" tIns="155448" rIns="137160" bIns="155448" anchor="ctr"/>
          <a:lstStyle/>
          <a:p>
            <a:endParaRPr lang="en-US" altLang="zh-CN"/>
          </a:p>
        </p:txBody>
      </p:sp>
      <p:sp>
        <p:nvSpPr>
          <p:cNvPr id="3095" name="Text Box 36"/>
          <p:cNvSpPr txBox="1">
            <a:spLocks noChangeArrowheads="1"/>
          </p:cNvSpPr>
          <p:nvPr/>
        </p:nvSpPr>
        <p:spPr bwMode="auto">
          <a:xfrm>
            <a:off x="944563" y="1243013"/>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eaLnBrk="1" hangingPunct="1">
              <a:spcBef>
                <a:spcPct val="50000"/>
              </a:spcBef>
            </a:pPr>
            <a:r>
              <a:rPr lang="en-US" altLang="zh-CN" sz="1600" b="1"/>
              <a:t>11.0</a:t>
            </a:r>
          </a:p>
        </p:txBody>
      </p:sp>
      <p:graphicFrame>
        <p:nvGraphicFramePr>
          <p:cNvPr id="3074" name="Object 37"/>
          <p:cNvGraphicFramePr>
            <a:graphicFrameLocks noChangeAspect="1"/>
          </p:cNvGraphicFramePr>
          <p:nvPr/>
        </p:nvGraphicFramePr>
        <p:xfrm>
          <a:off x="639763" y="1301750"/>
          <a:ext cx="274637" cy="255588"/>
        </p:xfrm>
        <a:graphic>
          <a:graphicData uri="http://schemas.openxmlformats.org/presentationml/2006/ole">
            <mc:AlternateContent xmlns:mc="http://schemas.openxmlformats.org/markup-compatibility/2006">
              <mc:Choice xmlns:v="urn:schemas-microsoft-com:vml" Requires="v">
                <p:oleObj spid="_x0000_s25632" name="Package" r:id="rId4" imgW="770021" imgH="481263" progId="Package">
                  <p:embed/>
                </p:oleObj>
              </mc:Choice>
              <mc:Fallback>
                <p:oleObj name="Package" r:id="rId4" imgW="770021" imgH="481263" progId="Package">
                  <p:embed/>
                  <p:pic>
                    <p:nvPicPr>
                      <p:cNvPr id="0" name="Picture 29"/>
                      <p:cNvPicPr>
                        <a:picLocks noChangeAspect="1" noChangeArrowheads="1"/>
                      </p:cNvPicPr>
                      <p:nvPr/>
                    </p:nvPicPr>
                    <p:blipFill>
                      <a:blip r:embed="rId5">
                        <a:extLst>
                          <a:ext uri="{28A0092B-C50C-407E-A947-70E740481C1C}">
                            <a14:useLocalDpi xmlns:a14="http://schemas.microsoft.com/office/drawing/2010/main" val="0"/>
                          </a:ext>
                        </a:extLst>
                      </a:blip>
                      <a:srcRect l="28445" r="27261" b="33891"/>
                      <a:stretch>
                        <a:fillRect/>
                      </a:stretch>
                    </p:blipFill>
                    <p:spPr bwMode="auto">
                      <a:xfrm>
                        <a:off x="639763" y="1301750"/>
                        <a:ext cx="274637" cy="25558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pic>
                </p:oleObj>
              </mc:Fallback>
            </mc:AlternateContent>
          </a:graphicData>
        </a:graphic>
      </p:graphicFrame>
      <p:sp>
        <p:nvSpPr>
          <p:cNvPr id="3096" name="Text Box 38"/>
          <p:cNvSpPr txBox="1">
            <a:spLocks noChangeArrowheads="1"/>
          </p:cNvSpPr>
          <p:nvPr/>
        </p:nvSpPr>
        <p:spPr bwMode="auto">
          <a:xfrm>
            <a:off x="3703638" y="1244600"/>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eaLnBrk="1" hangingPunct="1">
              <a:spcBef>
                <a:spcPct val="50000"/>
              </a:spcBef>
            </a:pPr>
            <a:r>
              <a:rPr lang="en-US" altLang="zh-CN" sz="1600" b="1"/>
              <a:t>12.0</a:t>
            </a:r>
          </a:p>
        </p:txBody>
      </p:sp>
      <p:sp>
        <p:nvSpPr>
          <p:cNvPr id="3097" name="Text Box 39"/>
          <p:cNvSpPr txBox="1">
            <a:spLocks noChangeArrowheads="1"/>
          </p:cNvSpPr>
          <p:nvPr/>
        </p:nvSpPr>
        <p:spPr bwMode="auto">
          <a:xfrm>
            <a:off x="6859588" y="1246188"/>
            <a:ext cx="10064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eaLnBrk="1" hangingPunct="1">
              <a:spcBef>
                <a:spcPct val="50000"/>
              </a:spcBef>
            </a:pPr>
            <a:r>
              <a:rPr lang="en-US" altLang="zh-CN" sz="1600" b="1"/>
              <a:t>13.0  14.0</a:t>
            </a:r>
          </a:p>
        </p:txBody>
      </p:sp>
      <p:sp>
        <p:nvSpPr>
          <p:cNvPr id="3098" name="Rectangle 40"/>
          <p:cNvSpPr>
            <a:spLocks noChangeArrowheads="1"/>
          </p:cNvSpPr>
          <p:nvPr/>
        </p:nvSpPr>
        <p:spPr bwMode="auto">
          <a:xfrm rot="5400000">
            <a:off x="1096963" y="1143000"/>
            <a:ext cx="274638" cy="547687"/>
          </a:xfrm>
          <a:prstGeom prst="rect">
            <a:avLst/>
          </a:prstGeom>
          <a:gradFill rotWithShape="1">
            <a:gsLst>
              <a:gs pos="0">
                <a:srgbClr val="C1FFC1">
                  <a:alpha val="50000"/>
                </a:srgbClr>
              </a:gs>
              <a:gs pos="100000">
                <a:srgbClr val="33FF33">
                  <a:alpha val="64998"/>
                </a:srgbClr>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137160" tIns="155448" rIns="137160" bIns="155448" anchor="ctr"/>
          <a:lstStyle/>
          <a:p>
            <a:endParaRPr lang="en-US" altLang="zh-CN"/>
          </a:p>
        </p:txBody>
      </p:sp>
      <p:sp>
        <p:nvSpPr>
          <p:cNvPr id="3099" name="Rectangle 41"/>
          <p:cNvSpPr>
            <a:spLocks noChangeArrowheads="1"/>
          </p:cNvSpPr>
          <p:nvPr/>
        </p:nvSpPr>
        <p:spPr bwMode="auto">
          <a:xfrm rot="5400000">
            <a:off x="2745581" y="42069"/>
            <a:ext cx="274638" cy="2749550"/>
          </a:xfrm>
          <a:prstGeom prst="rect">
            <a:avLst/>
          </a:prstGeom>
          <a:gradFill rotWithShape="1">
            <a:gsLst>
              <a:gs pos="0">
                <a:srgbClr val="C1FFC1">
                  <a:alpha val="50000"/>
                </a:srgbClr>
              </a:gs>
              <a:gs pos="100000">
                <a:srgbClr val="33FF33">
                  <a:alpha val="64998"/>
                </a:srgbClr>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137160" tIns="155448" rIns="137160" bIns="155448" anchor="ctr"/>
          <a:lstStyle/>
          <a:p>
            <a:endParaRPr lang="en-US" altLang="zh-CN"/>
          </a:p>
        </p:txBody>
      </p:sp>
      <p:grpSp>
        <p:nvGrpSpPr>
          <p:cNvPr id="3100" name="Group 42"/>
          <p:cNvGrpSpPr>
            <a:grpSpLocks/>
          </p:cNvGrpSpPr>
          <p:nvPr/>
        </p:nvGrpSpPr>
        <p:grpSpPr bwMode="auto">
          <a:xfrm>
            <a:off x="5481638" y="3840163"/>
            <a:ext cx="969962" cy="868362"/>
            <a:chOff x="3453" y="2419"/>
            <a:chExt cx="611" cy="547"/>
          </a:xfrm>
        </p:grpSpPr>
        <p:sp>
          <p:nvSpPr>
            <p:cNvPr id="3117" name="Freeform 43"/>
            <p:cNvSpPr>
              <a:spLocks/>
            </p:cNvSpPr>
            <p:nvPr/>
          </p:nvSpPr>
          <p:spPr bwMode="auto">
            <a:xfrm flipH="1">
              <a:off x="3461" y="2419"/>
              <a:ext cx="576" cy="547"/>
            </a:xfrm>
            <a:custGeom>
              <a:avLst/>
              <a:gdLst>
                <a:gd name="T0" fmla="*/ 0 w 576"/>
                <a:gd name="T1" fmla="*/ 547 h 547"/>
                <a:gd name="T2" fmla="*/ 0 w 576"/>
                <a:gd name="T3" fmla="*/ 173 h 547"/>
                <a:gd name="T4" fmla="*/ 576 w 576"/>
                <a:gd name="T5" fmla="*/ 0 h 547"/>
                <a:gd name="T6" fmla="*/ 576 w 576"/>
                <a:gd name="T7" fmla="*/ 547 h 547"/>
                <a:gd name="T8" fmla="*/ 0 w 576"/>
                <a:gd name="T9" fmla="*/ 547 h 547"/>
                <a:gd name="T10" fmla="*/ 0 60000 65536"/>
                <a:gd name="T11" fmla="*/ 0 60000 65536"/>
                <a:gd name="T12" fmla="*/ 0 60000 65536"/>
                <a:gd name="T13" fmla="*/ 0 60000 65536"/>
                <a:gd name="T14" fmla="*/ 0 60000 65536"/>
                <a:gd name="T15" fmla="*/ 0 w 576"/>
                <a:gd name="T16" fmla="*/ 0 h 547"/>
                <a:gd name="T17" fmla="*/ 576 w 576"/>
                <a:gd name="T18" fmla="*/ 547 h 547"/>
              </a:gdLst>
              <a:ahLst/>
              <a:cxnLst>
                <a:cxn ang="T10">
                  <a:pos x="T0" y="T1"/>
                </a:cxn>
                <a:cxn ang="T11">
                  <a:pos x="T2" y="T3"/>
                </a:cxn>
                <a:cxn ang="T12">
                  <a:pos x="T4" y="T5"/>
                </a:cxn>
                <a:cxn ang="T13">
                  <a:pos x="T6" y="T7"/>
                </a:cxn>
                <a:cxn ang="T14">
                  <a:pos x="T8" y="T9"/>
                </a:cxn>
              </a:cxnLst>
              <a:rect l="T15" t="T16" r="T17" b="T18"/>
              <a:pathLst>
                <a:path w="576" h="547">
                  <a:moveTo>
                    <a:pt x="0" y="547"/>
                  </a:moveTo>
                  <a:lnTo>
                    <a:pt x="0" y="173"/>
                  </a:lnTo>
                  <a:lnTo>
                    <a:pt x="576" y="0"/>
                  </a:lnTo>
                  <a:lnTo>
                    <a:pt x="576" y="547"/>
                  </a:lnTo>
                  <a:lnTo>
                    <a:pt x="0" y="547"/>
                  </a:lnTo>
                  <a:close/>
                </a:path>
              </a:pathLst>
            </a:custGeom>
            <a:solidFill>
              <a:srgbClr val="264B96"/>
            </a:solidFill>
            <a:ln w="9525">
              <a:round/>
              <a:headEnd/>
              <a:tailEnd/>
            </a:ln>
            <a:scene3d>
              <a:camera prst="legacyObliqueTopRight"/>
              <a:lightRig rig="legacyFlat3" dir="b"/>
            </a:scene3d>
            <a:sp3d extrusionH="989000" prstMaterial="legacyMatte">
              <a:bevelT w="13500" h="13500" prst="angle"/>
              <a:bevelB w="13500" h="13500" prst="angle"/>
              <a:extrusionClr>
                <a:srgbClr val="264B96"/>
              </a:extrusionClr>
            </a:sp3d>
          </p:spPr>
          <p:txBody>
            <a:bodyPr wrap="none" lIns="137160" tIns="155448" rIns="137160" bIns="155448" anchor="ctr">
              <a:flatTx/>
            </a:bodyPr>
            <a:lstStyle/>
            <a:p>
              <a:endParaRPr lang="zh-CN" altLang="en-US"/>
            </a:p>
          </p:txBody>
        </p:sp>
        <p:sp>
          <p:nvSpPr>
            <p:cNvPr id="3118" name="Text Box 44"/>
            <p:cNvSpPr txBox="1">
              <a:spLocks noChangeArrowheads="1"/>
            </p:cNvSpPr>
            <p:nvPr/>
          </p:nvSpPr>
          <p:spPr bwMode="auto">
            <a:xfrm>
              <a:off x="3453" y="2583"/>
              <a:ext cx="611"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sz="1400" i="1">
                  <a:solidFill>
                    <a:schemeClr val="bg1"/>
                  </a:solidFill>
                </a:rPr>
                <a:t>Post</a:t>
              </a:r>
            </a:p>
            <a:p>
              <a:pPr algn="ctr" eaLnBrk="1" hangingPunct="1"/>
              <a:r>
                <a:rPr lang="en-US" altLang="zh-CN" sz="1400" i="1">
                  <a:solidFill>
                    <a:schemeClr val="bg1"/>
                  </a:solidFill>
                </a:rPr>
                <a:t>Processing</a:t>
              </a:r>
            </a:p>
          </p:txBody>
        </p:sp>
      </p:grpSp>
      <p:sp>
        <p:nvSpPr>
          <p:cNvPr id="3101" name="Freeform 45"/>
          <p:cNvSpPr>
            <a:spLocks/>
          </p:cNvSpPr>
          <p:nvPr/>
        </p:nvSpPr>
        <p:spPr bwMode="auto">
          <a:xfrm>
            <a:off x="5676900" y="3440113"/>
            <a:ext cx="823913" cy="538162"/>
          </a:xfrm>
          <a:custGeom>
            <a:avLst/>
            <a:gdLst>
              <a:gd name="T0" fmla="*/ 0 w 519"/>
              <a:gd name="T1" fmla="*/ 0 h 339"/>
              <a:gd name="T2" fmla="*/ 2147483647 w 519"/>
              <a:gd name="T3" fmla="*/ 2147483647 h 339"/>
              <a:gd name="T4" fmla="*/ 2147483647 w 519"/>
              <a:gd name="T5" fmla="*/ 2147483647 h 339"/>
              <a:gd name="T6" fmla="*/ 2147483647 w 519"/>
              <a:gd name="T7" fmla="*/ 2147483647 h 339"/>
              <a:gd name="T8" fmla="*/ 0 w 519"/>
              <a:gd name="T9" fmla="*/ 0 h 339"/>
              <a:gd name="T10" fmla="*/ 0 60000 65536"/>
              <a:gd name="T11" fmla="*/ 0 60000 65536"/>
              <a:gd name="T12" fmla="*/ 0 60000 65536"/>
              <a:gd name="T13" fmla="*/ 0 60000 65536"/>
              <a:gd name="T14" fmla="*/ 0 60000 65536"/>
              <a:gd name="T15" fmla="*/ 0 w 519"/>
              <a:gd name="T16" fmla="*/ 0 h 339"/>
              <a:gd name="T17" fmla="*/ 519 w 519"/>
              <a:gd name="T18" fmla="*/ 339 h 339"/>
            </a:gdLst>
            <a:ahLst/>
            <a:cxnLst>
              <a:cxn ang="T10">
                <a:pos x="T0" y="T1"/>
              </a:cxn>
              <a:cxn ang="T11">
                <a:pos x="T2" y="T3"/>
              </a:cxn>
              <a:cxn ang="T12">
                <a:pos x="T4" y="T5"/>
              </a:cxn>
              <a:cxn ang="T13">
                <a:pos x="T6" y="T7"/>
              </a:cxn>
              <a:cxn ang="T14">
                <a:pos x="T8" y="T9"/>
              </a:cxn>
            </a:cxnLst>
            <a:rect l="T15" t="T16" r="T17" b="T18"/>
            <a:pathLst>
              <a:path w="519" h="339">
                <a:moveTo>
                  <a:pt x="0" y="0"/>
                </a:moveTo>
                <a:lnTo>
                  <a:pt x="3" y="185"/>
                </a:lnTo>
                <a:lnTo>
                  <a:pt x="519" y="339"/>
                </a:lnTo>
                <a:lnTo>
                  <a:pt x="515" y="1"/>
                </a:lnTo>
                <a:lnTo>
                  <a:pt x="0" y="0"/>
                </a:lnTo>
                <a:close/>
              </a:path>
            </a:pathLst>
          </a:custGeom>
          <a:solidFill>
            <a:srgbClr val="C85890"/>
          </a:solidFill>
          <a:ln w="9525">
            <a:round/>
            <a:headEnd/>
            <a:tailEnd/>
          </a:ln>
          <a:scene3d>
            <a:camera prst="legacyObliqueTopRight"/>
            <a:lightRig rig="legacyFlat3" dir="b"/>
          </a:scene3d>
          <a:sp3d extrusionH="481000" prstMaterial="legacyMatte">
            <a:bevelT w="13500" h="13500" prst="angle"/>
            <a:bevelB w="13500" h="13500" prst="angle"/>
            <a:extrusionClr>
              <a:srgbClr val="C85890"/>
            </a:extrusionClr>
          </a:sp3d>
        </p:spPr>
        <p:txBody>
          <a:bodyPr wrap="none" lIns="137160" tIns="155448" rIns="137160" bIns="155448" anchor="ctr">
            <a:flatTx/>
          </a:bodyPr>
          <a:lstStyle/>
          <a:p>
            <a:endParaRPr lang="zh-CN" altLang="en-US"/>
          </a:p>
        </p:txBody>
      </p:sp>
      <p:grpSp>
        <p:nvGrpSpPr>
          <p:cNvPr id="3102" name="Group 46"/>
          <p:cNvGrpSpPr>
            <a:grpSpLocks/>
          </p:cNvGrpSpPr>
          <p:nvPr/>
        </p:nvGrpSpPr>
        <p:grpSpPr bwMode="auto">
          <a:xfrm>
            <a:off x="5584825" y="3475038"/>
            <a:ext cx="823913" cy="593725"/>
            <a:chOff x="3518" y="2189"/>
            <a:chExt cx="519" cy="374"/>
          </a:xfrm>
        </p:grpSpPr>
        <p:sp>
          <p:nvSpPr>
            <p:cNvPr id="3115" name="Freeform 47"/>
            <p:cNvSpPr>
              <a:spLocks/>
            </p:cNvSpPr>
            <p:nvPr/>
          </p:nvSpPr>
          <p:spPr bwMode="auto">
            <a:xfrm>
              <a:off x="3518" y="2224"/>
              <a:ext cx="519" cy="339"/>
            </a:xfrm>
            <a:custGeom>
              <a:avLst/>
              <a:gdLst>
                <a:gd name="T0" fmla="*/ 0 w 519"/>
                <a:gd name="T1" fmla="*/ 0 h 339"/>
                <a:gd name="T2" fmla="*/ 3 w 519"/>
                <a:gd name="T3" fmla="*/ 185 h 339"/>
                <a:gd name="T4" fmla="*/ 519 w 519"/>
                <a:gd name="T5" fmla="*/ 339 h 339"/>
                <a:gd name="T6" fmla="*/ 515 w 519"/>
                <a:gd name="T7" fmla="*/ 1 h 339"/>
                <a:gd name="T8" fmla="*/ 0 w 519"/>
                <a:gd name="T9" fmla="*/ 0 h 339"/>
                <a:gd name="T10" fmla="*/ 0 60000 65536"/>
                <a:gd name="T11" fmla="*/ 0 60000 65536"/>
                <a:gd name="T12" fmla="*/ 0 60000 65536"/>
                <a:gd name="T13" fmla="*/ 0 60000 65536"/>
                <a:gd name="T14" fmla="*/ 0 60000 65536"/>
                <a:gd name="T15" fmla="*/ 0 w 519"/>
                <a:gd name="T16" fmla="*/ 0 h 339"/>
                <a:gd name="T17" fmla="*/ 519 w 519"/>
                <a:gd name="T18" fmla="*/ 339 h 339"/>
              </a:gdLst>
              <a:ahLst/>
              <a:cxnLst>
                <a:cxn ang="T10">
                  <a:pos x="T0" y="T1"/>
                </a:cxn>
                <a:cxn ang="T11">
                  <a:pos x="T2" y="T3"/>
                </a:cxn>
                <a:cxn ang="T12">
                  <a:pos x="T4" y="T5"/>
                </a:cxn>
                <a:cxn ang="T13">
                  <a:pos x="T6" y="T7"/>
                </a:cxn>
                <a:cxn ang="T14">
                  <a:pos x="T8" y="T9"/>
                </a:cxn>
              </a:cxnLst>
              <a:rect l="T15" t="T16" r="T17" b="T18"/>
              <a:pathLst>
                <a:path w="519" h="339">
                  <a:moveTo>
                    <a:pt x="0" y="0"/>
                  </a:moveTo>
                  <a:lnTo>
                    <a:pt x="3" y="185"/>
                  </a:lnTo>
                  <a:lnTo>
                    <a:pt x="519" y="339"/>
                  </a:lnTo>
                  <a:lnTo>
                    <a:pt x="515" y="1"/>
                  </a:lnTo>
                  <a:lnTo>
                    <a:pt x="0" y="0"/>
                  </a:lnTo>
                  <a:close/>
                </a:path>
              </a:pathLst>
            </a:custGeom>
            <a:solidFill>
              <a:srgbClr val="993366"/>
            </a:solidFill>
            <a:ln w="9525">
              <a:round/>
              <a:headEnd/>
              <a:tailEnd/>
            </a:ln>
            <a:scene3d>
              <a:camera prst="legacyObliqueTopRight"/>
              <a:lightRig rig="legacyFlat3" dir="b"/>
            </a:scene3d>
            <a:sp3d extrusionH="227000" prstMaterial="legacyMatte">
              <a:bevelT w="13500" h="13500" prst="angle"/>
              <a:bevelB w="13500" h="13500" prst="angle"/>
              <a:extrusionClr>
                <a:srgbClr val="993366"/>
              </a:extrusionClr>
            </a:sp3d>
          </p:spPr>
          <p:txBody>
            <a:bodyPr wrap="none" lIns="137160" tIns="155448" rIns="137160" bIns="155448" anchor="ctr">
              <a:flatTx/>
            </a:bodyPr>
            <a:lstStyle/>
            <a:p>
              <a:endParaRPr lang="zh-CN" altLang="en-US"/>
            </a:p>
          </p:txBody>
        </p:sp>
        <p:sp>
          <p:nvSpPr>
            <p:cNvPr id="3116" name="Text Box 48"/>
            <p:cNvSpPr txBox="1">
              <a:spLocks noChangeArrowheads="1"/>
            </p:cNvSpPr>
            <p:nvPr/>
          </p:nvSpPr>
          <p:spPr bwMode="auto">
            <a:xfrm>
              <a:off x="3539" y="2189"/>
              <a:ext cx="4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sz="1200" i="1">
                  <a:solidFill>
                    <a:schemeClr val="bg1"/>
                  </a:solidFill>
                </a:rPr>
                <a:t>Structural</a:t>
              </a:r>
            </a:p>
            <a:p>
              <a:pPr algn="ctr" eaLnBrk="1" hangingPunct="1"/>
              <a:r>
                <a:rPr lang="en-US" altLang="zh-CN" sz="1200" i="1">
                  <a:solidFill>
                    <a:schemeClr val="bg1"/>
                  </a:solidFill>
                </a:rPr>
                <a:t>Post</a:t>
              </a:r>
            </a:p>
          </p:txBody>
        </p:sp>
      </p:grpSp>
      <p:grpSp>
        <p:nvGrpSpPr>
          <p:cNvPr id="3103" name="Group 49"/>
          <p:cNvGrpSpPr>
            <a:grpSpLocks/>
          </p:cNvGrpSpPr>
          <p:nvPr/>
        </p:nvGrpSpPr>
        <p:grpSpPr bwMode="auto">
          <a:xfrm>
            <a:off x="6453188" y="3530600"/>
            <a:ext cx="914400" cy="1177925"/>
            <a:chOff x="4065" y="2224"/>
            <a:chExt cx="576" cy="742"/>
          </a:xfrm>
        </p:grpSpPr>
        <p:sp>
          <p:nvSpPr>
            <p:cNvPr id="3113" name="Rectangle 50"/>
            <p:cNvSpPr>
              <a:spLocks noChangeArrowheads="1"/>
            </p:cNvSpPr>
            <p:nvPr/>
          </p:nvSpPr>
          <p:spPr bwMode="auto">
            <a:xfrm>
              <a:off x="4065" y="2592"/>
              <a:ext cx="576" cy="374"/>
            </a:xfrm>
            <a:prstGeom prst="rect">
              <a:avLst/>
            </a:prstGeom>
            <a:solidFill>
              <a:srgbClr val="264B96"/>
            </a:solidFill>
            <a:ln w="9525">
              <a:miter lim="800000"/>
              <a:headEnd/>
              <a:tailEnd/>
            </a:ln>
            <a:scene3d>
              <a:camera prst="legacyObliqueTopRight"/>
              <a:lightRig rig="legacyFlat3" dir="b"/>
            </a:scene3d>
            <a:sp3d extrusionH="989000" prstMaterial="legacyMatte">
              <a:bevelT w="13500" h="13500" prst="angle"/>
              <a:bevelB w="13500" h="13500" prst="angle"/>
              <a:extrusionClr>
                <a:srgbClr val="264B96"/>
              </a:extrusionClr>
            </a:sp3d>
          </p:spPr>
          <p:txBody>
            <a:bodyPr wrap="none" lIns="137160" tIns="155448" rIns="137160" bIns="155448" anchor="ctr">
              <a:flatTx/>
            </a:bodyPr>
            <a:lstStyle/>
            <a:p>
              <a:pPr algn="ctr"/>
              <a:r>
                <a:rPr lang="en-US" altLang="zh-CN" sz="1400" i="1">
                  <a:solidFill>
                    <a:schemeClr val="bg1"/>
                  </a:solidFill>
                </a:rPr>
                <a:t>Add-ins</a:t>
              </a:r>
            </a:p>
          </p:txBody>
        </p:sp>
        <p:sp>
          <p:nvSpPr>
            <p:cNvPr id="3114" name="Rectangle 51"/>
            <p:cNvSpPr>
              <a:spLocks noChangeArrowheads="1"/>
            </p:cNvSpPr>
            <p:nvPr/>
          </p:nvSpPr>
          <p:spPr bwMode="auto">
            <a:xfrm>
              <a:off x="4122" y="2224"/>
              <a:ext cx="519" cy="339"/>
            </a:xfrm>
            <a:prstGeom prst="rect">
              <a:avLst/>
            </a:prstGeom>
            <a:solidFill>
              <a:srgbClr val="638AD7"/>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638AD7"/>
              </a:extrusionClr>
            </a:sp3d>
          </p:spPr>
          <p:txBody>
            <a:bodyPr wrap="none" lIns="137160" tIns="155448" rIns="137160" bIns="155448" anchor="ctr">
              <a:flatTx/>
            </a:bodyPr>
            <a:lstStyle/>
            <a:p>
              <a:pPr algn="ctr"/>
              <a:r>
                <a:rPr lang="en-US" altLang="zh-CN" sz="1200" i="1">
                  <a:solidFill>
                    <a:schemeClr val="bg1"/>
                  </a:solidFill>
                </a:rPr>
                <a:t>Data &amp;</a:t>
              </a:r>
            </a:p>
            <a:p>
              <a:pPr algn="ctr"/>
              <a:r>
                <a:rPr lang="en-US" altLang="zh-CN" sz="1200" i="1">
                  <a:solidFill>
                    <a:schemeClr val="bg1"/>
                  </a:solidFill>
                </a:rPr>
                <a:t>Process</a:t>
              </a:r>
            </a:p>
            <a:p>
              <a:pPr algn="ctr"/>
              <a:r>
                <a:rPr lang="en-US" altLang="zh-CN" sz="1200" i="1">
                  <a:solidFill>
                    <a:schemeClr val="bg1"/>
                  </a:solidFill>
                </a:rPr>
                <a:t>Mgmt</a:t>
              </a:r>
            </a:p>
          </p:txBody>
        </p:sp>
      </p:grpSp>
      <p:sp>
        <p:nvSpPr>
          <p:cNvPr id="3104" name="Freeform 70"/>
          <p:cNvSpPr>
            <a:spLocks/>
          </p:cNvSpPr>
          <p:nvPr/>
        </p:nvSpPr>
        <p:spPr bwMode="auto">
          <a:xfrm flipH="1">
            <a:off x="3436938" y="3449638"/>
            <a:ext cx="823912" cy="538162"/>
          </a:xfrm>
          <a:custGeom>
            <a:avLst/>
            <a:gdLst>
              <a:gd name="T0" fmla="*/ 0 w 519"/>
              <a:gd name="T1" fmla="*/ 0 h 339"/>
              <a:gd name="T2" fmla="*/ 2147483647 w 519"/>
              <a:gd name="T3" fmla="*/ 2147483647 h 339"/>
              <a:gd name="T4" fmla="*/ 2147483647 w 519"/>
              <a:gd name="T5" fmla="*/ 2147483647 h 339"/>
              <a:gd name="T6" fmla="*/ 2147483647 w 519"/>
              <a:gd name="T7" fmla="*/ 2147483647 h 339"/>
              <a:gd name="T8" fmla="*/ 0 w 519"/>
              <a:gd name="T9" fmla="*/ 0 h 339"/>
              <a:gd name="T10" fmla="*/ 0 60000 65536"/>
              <a:gd name="T11" fmla="*/ 0 60000 65536"/>
              <a:gd name="T12" fmla="*/ 0 60000 65536"/>
              <a:gd name="T13" fmla="*/ 0 60000 65536"/>
              <a:gd name="T14" fmla="*/ 0 60000 65536"/>
              <a:gd name="T15" fmla="*/ 0 w 519"/>
              <a:gd name="T16" fmla="*/ 0 h 339"/>
              <a:gd name="T17" fmla="*/ 519 w 519"/>
              <a:gd name="T18" fmla="*/ 339 h 339"/>
            </a:gdLst>
            <a:ahLst/>
            <a:cxnLst>
              <a:cxn ang="T10">
                <a:pos x="T0" y="T1"/>
              </a:cxn>
              <a:cxn ang="T11">
                <a:pos x="T2" y="T3"/>
              </a:cxn>
              <a:cxn ang="T12">
                <a:pos x="T4" y="T5"/>
              </a:cxn>
              <a:cxn ang="T13">
                <a:pos x="T6" y="T7"/>
              </a:cxn>
              <a:cxn ang="T14">
                <a:pos x="T8" y="T9"/>
              </a:cxn>
            </a:cxnLst>
            <a:rect l="T15" t="T16" r="T17" b="T18"/>
            <a:pathLst>
              <a:path w="519" h="339">
                <a:moveTo>
                  <a:pt x="0" y="0"/>
                </a:moveTo>
                <a:lnTo>
                  <a:pt x="3" y="185"/>
                </a:lnTo>
                <a:lnTo>
                  <a:pt x="519" y="339"/>
                </a:lnTo>
                <a:lnTo>
                  <a:pt x="515" y="1"/>
                </a:lnTo>
                <a:lnTo>
                  <a:pt x="0" y="0"/>
                </a:lnTo>
                <a:close/>
              </a:path>
            </a:pathLst>
          </a:custGeom>
          <a:solidFill>
            <a:srgbClr val="C9C400"/>
          </a:solidFill>
          <a:ln w="9525">
            <a:round/>
            <a:headEnd/>
            <a:tailEnd/>
          </a:ln>
          <a:scene3d>
            <a:camera prst="legacyObliqueTopRight"/>
            <a:lightRig rig="legacyFlat3" dir="b"/>
          </a:scene3d>
          <a:sp3d extrusionH="227000" prstMaterial="legacyMatte">
            <a:bevelT w="13500" h="13500" prst="angle"/>
            <a:bevelB w="13500" h="13500" prst="angle"/>
            <a:extrusionClr>
              <a:srgbClr val="C9C400"/>
            </a:extrusionClr>
          </a:sp3d>
        </p:spPr>
        <p:txBody>
          <a:bodyPr wrap="none" lIns="137160" tIns="155448" rIns="137160" bIns="155448" anchor="ctr">
            <a:flatTx/>
          </a:bodyPr>
          <a:lstStyle/>
          <a:p>
            <a:endParaRPr lang="zh-CN" altLang="en-US"/>
          </a:p>
        </p:txBody>
      </p:sp>
      <p:sp>
        <p:nvSpPr>
          <p:cNvPr id="3105" name="Freeform 71"/>
          <p:cNvSpPr>
            <a:spLocks/>
          </p:cNvSpPr>
          <p:nvPr/>
        </p:nvSpPr>
        <p:spPr bwMode="auto">
          <a:xfrm>
            <a:off x="3336925" y="3529013"/>
            <a:ext cx="842963" cy="539750"/>
          </a:xfrm>
          <a:custGeom>
            <a:avLst/>
            <a:gdLst>
              <a:gd name="T0" fmla="*/ 2147483647 w 531"/>
              <a:gd name="T1" fmla="*/ 0 h 340"/>
              <a:gd name="T2" fmla="*/ 2147483647 w 531"/>
              <a:gd name="T3" fmla="*/ 2147483647 h 340"/>
              <a:gd name="T4" fmla="*/ 0 w 531"/>
              <a:gd name="T5" fmla="*/ 2147483647 h 340"/>
              <a:gd name="T6" fmla="*/ 0 w 531"/>
              <a:gd name="T7" fmla="*/ 0 h 340"/>
              <a:gd name="T8" fmla="*/ 2147483647 w 531"/>
              <a:gd name="T9" fmla="*/ 0 h 340"/>
              <a:gd name="T10" fmla="*/ 0 60000 65536"/>
              <a:gd name="T11" fmla="*/ 0 60000 65536"/>
              <a:gd name="T12" fmla="*/ 0 60000 65536"/>
              <a:gd name="T13" fmla="*/ 0 60000 65536"/>
              <a:gd name="T14" fmla="*/ 0 60000 65536"/>
              <a:gd name="T15" fmla="*/ 0 w 531"/>
              <a:gd name="T16" fmla="*/ 0 h 340"/>
              <a:gd name="T17" fmla="*/ 531 w 531"/>
              <a:gd name="T18" fmla="*/ 340 h 340"/>
            </a:gdLst>
            <a:ahLst/>
            <a:cxnLst>
              <a:cxn ang="T10">
                <a:pos x="T0" y="T1"/>
              </a:cxn>
              <a:cxn ang="T11">
                <a:pos x="T2" y="T3"/>
              </a:cxn>
              <a:cxn ang="T12">
                <a:pos x="T4" y="T5"/>
              </a:cxn>
              <a:cxn ang="T13">
                <a:pos x="T6" y="T7"/>
              </a:cxn>
              <a:cxn ang="T14">
                <a:pos x="T8" y="T9"/>
              </a:cxn>
            </a:cxnLst>
            <a:rect l="T15" t="T16" r="T17" b="T18"/>
            <a:pathLst>
              <a:path w="531" h="340">
                <a:moveTo>
                  <a:pt x="531" y="0"/>
                </a:moveTo>
                <a:lnTo>
                  <a:pt x="531" y="186"/>
                </a:lnTo>
                <a:lnTo>
                  <a:pt x="0" y="340"/>
                </a:lnTo>
                <a:lnTo>
                  <a:pt x="0" y="0"/>
                </a:lnTo>
                <a:lnTo>
                  <a:pt x="531" y="0"/>
                </a:lnTo>
                <a:close/>
              </a:path>
            </a:pathLst>
          </a:custGeom>
          <a:solidFill>
            <a:srgbClr val="808000"/>
          </a:solidFill>
          <a:ln w="9525">
            <a:round/>
            <a:headEnd/>
            <a:tailEnd/>
          </a:ln>
          <a:scene3d>
            <a:camera prst="legacyObliqueTopRight"/>
            <a:lightRig rig="legacyFlat3" dir="b"/>
          </a:scene3d>
          <a:sp3d extrusionH="227000" prstMaterial="legacyMatte">
            <a:bevelT w="13500" h="13500" prst="angle"/>
            <a:bevelB w="13500" h="13500" prst="angle"/>
            <a:extrusionClr>
              <a:srgbClr val="808000"/>
            </a:extrusionClr>
          </a:sp3d>
        </p:spPr>
        <p:txBody>
          <a:bodyPr wrap="none" lIns="137160" tIns="155448" rIns="137160" bIns="155448" anchor="ctr">
            <a:flatTx/>
          </a:bodyPr>
          <a:lstStyle/>
          <a:p>
            <a:endParaRPr lang="zh-CN" altLang="en-US"/>
          </a:p>
        </p:txBody>
      </p:sp>
      <p:sp>
        <p:nvSpPr>
          <p:cNvPr id="3106" name="Text Box 72"/>
          <p:cNvSpPr txBox="1">
            <a:spLocks noChangeArrowheads="1"/>
          </p:cNvSpPr>
          <p:nvPr/>
        </p:nvSpPr>
        <p:spPr bwMode="auto">
          <a:xfrm>
            <a:off x="3386138" y="3484563"/>
            <a:ext cx="74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sz="1200" i="1">
                <a:solidFill>
                  <a:schemeClr val="bg1"/>
                </a:solidFill>
              </a:rPr>
              <a:t>Structural</a:t>
            </a:r>
          </a:p>
          <a:p>
            <a:pPr algn="ctr" eaLnBrk="1" hangingPunct="1"/>
            <a:r>
              <a:rPr lang="en-US" altLang="zh-CN" sz="1200" i="1">
                <a:solidFill>
                  <a:schemeClr val="bg1"/>
                </a:solidFill>
              </a:rPr>
              <a:t>Setup</a:t>
            </a:r>
          </a:p>
        </p:txBody>
      </p:sp>
      <p:grpSp>
        <p:nvGrpSpPr>
          <p:cNvPr id="3107" name="Group 56"/>
          <p:cNvGrpSpPr>
            <a:grpSpLocks/>
          </p:cNvGrpSpPr>
          <p:nvPr/>
        </p:nvGrpSpPr>
        <p:grpSpPr bwMode="auto">
          <a:xfrm>
            <a:off x="1470025" y="3017838"/>
            <a:ext cx="5897563" cy="457200"/>
            <a:chOff x="926" y="1901"/>
            <a:chExt cx="3715" cy="288"/>
          </a:xfrm>
        </p:grpSpPr>
        <p:sp>
          <p:nvSpPr>
            <p:cNvPr id="3110" name="AutoShape 57"/>
            <p:cNvSpPr>
              <a:spLocks noChangeArrowheads="1"/>
            </p:cNvSpPr>
            <p:nvPr/>
          </p:nvSpPr>
          <p:spPr bwMode="auto">
            <a:xfrm rot="10800000">
              <a:off x="926" y="1901"/>
              <a:ext cx="3715"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285 w 21600"/>
                <a:gd name="T13" fmla="*/ 2250 h 21600"/>
                <a:gd name="T14" fmla="*/ 19315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965" y="21600"/>
                  </a:lnTo>
                  <a:lnTo>
                    <a:pt x="20635" y="21600"/>
                  </a:lnTo>
                  <a:lnTo>
                    <a:pt x="21600" y="0"/>
                  </a:lnTo>
                  <a:close/>
                </a:path>
              </a:pathLst>
            </a:custGeom>
            <a:solidFill>
              <a:srgbClr val="517CD3"/>
            </a:solidFill>
            <a:ln w="9525">
              <a:round/>
              <a:headEnd/>
              <a:tailEnd/>
            </a:ln>
            <a:scene3d>
              <a:camera prst="legacyObliqueTopRight"/>
              <a:lightRig rig="legacyFlat3" dir="b"/>
            </a:scene3d>
            <a:sp3d extrusionH="735000" prstMaterial="legacyMatte">
              <a:bevelT w="13500" h="13500" prst="angle"/>
              <a:bevelB w="13500" h="13500" prst="angle"/>
              <a:extrusionClr>
                <a:srgbClr val="517CD3"/>
              </a:extrusionClr>
            </a:sp3d>
          </p:spPr>
          <p:txBody>
            <a:bodyPr wrap="none" lIns="137160" tIns="155448" rIns="137160" bIns="155448" anchor="ctr">
              <a:flatTx/>
            </a:bodyPr>
            <a:lstStyle/>
            <a:p>
              <a:endParaRPr lang="zh-CN" altLang="en-US"/>
            </a:p>
          </p:txBody>
        </p:sp>
        <p:sp>
          <p:nvSpPr>
            <p:cNvPr id="3111" name="Text Box 58"/>
            <p:cNvSpPr txBox="1">
              <a:spLocks noChangeArrowheads="1"/>
            </p:cNvSpPr>
            <p:nvPr/>
          </p:nvSpPr>
          <p:spPr bwMode="auto">
            <a:xfrm>
              <a:off x="1041" y="1936"/>
              <a:ext cx="13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r>
                <a:rPr lang="en-US" altLang="zh-CN" i="1">
                  <a:solidFill>
                    <a:schemeClr val="bg1"/>
                  </a:solidFill>
                </a:rPr>
                <a:t>Project Management</a:t>
              </a:r>
            </a:p>
          </p:txBody>
        </p:sp>
        <p:sp>
          <p:nvSpPr>
            <p:cNvPr id="3112" name="Text Box 59"/>
            <p:cNvSpPr txBox="1">
              <a:spLocks noChangeArrowheads="1"/>
            </p:cNvSpPr>
            <p:nvPr/>
          </p:nvSpPr>
          <p:spPr bwMode="auto">
            <a:xfrm>
              <a:off x="3095" y="1936"/>
              <a:ext cx="140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45720" rIns="45720" anchor="ctr">
              <a:spAutoFit/>
            </a:bodyP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r" eaLnBrk="1" hangingPunct="1"/>
              <a:r>
                <a:rPr lang="en-US" altLang="zh-CN" i="1">
                  <a:solidFill>
                    <a:schemeClr val="bg1"/>
                  </a:solidFill>
                </a:rPr>
                <a:t> Simulation Workflow</a:t>
              </a:r>
            </a:p>
          </p:txBody>
        </p:sp>
      </p:grpSp>
      <p:sp>
        <p:nvSpPr>
          <p:cNvPr id="3108" name="Text Box 60"/>
          <p:cNvSpPr txBox="1">
            <a:spLocks noChangeArrowheads="1"/>
          </p:cNvSpPr>
          <p:nvPr/>
        </p:nvSpPr>
        <p:spPr bwMode="auto">
          <a:xfrm>
            <a:off x="46038" y="5989638"/>
            <a:ext cx="91440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137160" tIns="155448" rIns="137160" bIns="155448" anchor="ctr"/>
          <a:lstStyle>
            <a:lvl1pPr eaLnBrk="0" hangingPunct="0">
              <a:defRPr>
                <a:solidFill>
                  <a:schemeClr val="tx1"/>
                </a:solidFill>
                <a:latin typeface="Arial" charset="0"/>
                <a:ea typeface="黑体" pitchFamily="2" charset="-122"/>
              </a:defRPr>
            </a:lvl1pPr>
            <a:lvl2pPr marL="742950" indent="-285750" eaLnBrk="0" hangingPunct="0">
              <a:defRPr>
                <a:solidFill>
                  <a:schemeClr val="tx1"/>
                </a:solidFill>
                <a:latin typeface="Arial" charset="0"/>
                <a:ea typeface="黑体" pitchFamily="2" charset="-122"/>
              </a:defRPr>
            </a:lvl2pPr>
            <a:lvl3pPr marL="1143000" indent="-228600" eaLnBrk="0" hangingPunct="0">
              <a:defRPr>
                <a:solidFill>
                  <a:schemeClr val="tx1"/>
                </a:solidFill>
                <a:latin typeface="Arial" charset="0"/>
                <a:ea typeface="黑体" pitchFamily="2" charset="-122"/>
              </a:defRPr>
            </a:lvl3pPr>
            <a:lvl4pPr marL="1600200" indent="-228600" eaLnBrk="0" hangingPunct="0">
              <a:defRPr>
                <a:solidFill>
                  <a:schemeClr val="tx1"/>
                </a:solidFill>
                <a:latin typeface="Arial" charset="0"/>
                <a:ea typeface="黑体" pitchFamily="2" charset="-122"/>
              </a:defRPr>
            </a:lvl4pPr>
            <a:lvl5pPr marL="2057400" indent="-228600" eaLnBrk="0" hangingPunct="0">
              <a:defRPr>
                <a:solidFill>
                  <a:schemeClr val="tx1"/>
                </a:solidFill>
                <a:latin typeface="Arial" charset="0"/>
                <a:ea typeface="黑体" pitchFamily="2" charset="-122"/>
              </a:defRPr>
            </a:lvl5pPr>
            <a:lvl6pPr marL="2514600" indent="-228600" eaLnBrk="0" fontAlgn="base" hangingPunct="0">
              <a:spcBef>
                <a:spcPct val="0"/>
              </a:spcBef>
              <a:spcAft>
                <a:spcPct val="0"/>
              </a:spcAft>
              <a:defRPr>
                <a:solidFill>
                  <a:schemeClr val="tx1"/>
                </a:solidFill>
                <a:latin typeface="Arial" charset="0"/>
                <a:ea typeface="黑体" pitchFamily="2" charset="-122"/>
              </a:defRPr>
            </a:lvl6pPr>
            <a:lvl7pPr marL="2971800" indent="-228600" eaLnBrk="0" fontAlgn="base" hangingPunct="0">
              <a:spcBef>
                <a:spcPct val="0"/>
              </a:spcBef>
              <a:spcAft>
                <a:spcPct val="0"/>
              </a:spcAft>
              <a:defRPr>
                <a:solidFill>
                  <a:schemeClr val="tx1"/>
                </a:solidFill>
                <a:latin typeface="Arial" charset="0"/>
                <a:ea typeface="黑体" pitchFamily="2" charset="-122"/>
              </a:defRPr>
            </a:lvl7pPr>
            <a:lvl8pPr marL="3429000" indent="-228600" eaLnBrk="0" fontAlgn="base" hangingPunct="0">
              <a:spcBef>
                <a:spcPct val="0"/>
              </a:spcBef>
              <a:spcAft>
                <a:spcPct val="0"/>
              </a:spcAft>
              <a:defRPr>
                <a:solidFill>
                  <a:schemeClr val="tx1"/>
                </a:solidFill>
                <a:latin typeface="Arial" charset="0"/>
                <a:ea typeface="黑体" pitchFamily="2" charset="-122"/>
              </a:defRPr>
            </a:lvl8pPr>
            <a:lvl9pPr marL="3886200" indent="-228600" eaLnBrk="0" fontAlgn="base" hangingPunct="0">
              <a:spcBef>
                <a:spcPct val="0"/>
              </a:spcBef>
              <a:spcAft>
                <a:spcPct val="0"/>
              </a:spcAft>
              <a:defRPr>
                <a:solidFill>
                  <a:schemeClr val="tx1"/>
                </a:solidFill>
                <a:latin typeface="Arial" charset="0"/>
                <a:ea typeface="黑体" pitchFamily="2" charset="-122"/>
              </a:defRPr>
            </a:lvl9pPr>
          </a:lstStyle>
          <a:p>
            <a:pPr algn="ctr" eaLnBrk="1" hangingPunct="1">
              <a:spcBef>
                <a:spcPct val="30000"/>
              </a:spcBef>
            </a:pPr>
            <a:r>
              <a:rPr lang="en-US" altLang="zh-CN" sz="2600" b="1" dirty="0"/>
              <a:t>Innovative Workflow System Accelerates Innovation</a:t>
            </a:r>
            <a:r>
              <a:rPr lang="en-US" altLang="zh-CN" sz="2800" b="1" dirty="0"/>
              <a:t> </a:t>
            </a:r>
          </a:p>
        </p:txBody>
      </p:sp>
      <p:sp>
        <p:nvSpPr>
          <p:cNvPr id="57" name="Rectangle 77"/>
          <p:cNvSpPr>
            <a:spLocks noGrp="1" noChangeArrowheads="1"/>
          </p:cNvSpPr>
          <p:nvPr>
            <p:ph type="title"/>
          </p:nvPr>
        </p:nvSpPr>
        <p:spPr>
          <a:xfrm>
            <a:off x="241076" y="129828"/>
            <a:ext cx="6707188" cy="850900"/>
          </a:xfrm>
        </p:spPr>
        <p:txBody>
          <a:bodyPr/>
          <a:lstStyle/>
          <a:p>
            <a:pPr marL="457200" indent="-457200">
              <a:lnSpc>
                <a:spcPct val="150000"/>
              </a:lnSpc>
            </a:pPr>
            <a:r>
              <a:rPr lang="zh-CN" altLang="en-US" sz="2400" b="1" dirty="0" smtClean="0">
                <a:latin typeface="宋体" charset="-122"/>
                <a:ea typeface="宋体" charset="-122"/>
              </a:rPr>
              <a:t>以仿真平台，整合</a:t>
            </a:r>
            <a:r>
              <a:rPr lang="en-US" altLang="zh-CN" sz="2400" b="1" dirty="0" smtClean="0">
                <a:latin typeface="宋体" charset="-122"/>
                <a:ea typeface="宋体" charset="-122"/>
              </a:rPr>
              <a:t>CAE</a:t>
            </a:r>
            <a:r>
              <a:rPr lang="zh-CN" altLang="en-US" sz="2400" b="1" dirty="0" smtClean="0">
                <a:latin typeface="宋体" charset="-122"/>
                <a:ea typeface="宋体" charset="-122"/>
              </a:rPr>
              <a:t>技术应用</a:t>
            </a:r>
            <a:endParaRPr lang="en-US" altLang="zh-CN" sz="2400" b="1" dirty="0" smtClean="0">
              <a:latin typeface="宋体" charset="-122"/>
              <a:ea typeface="宋体" charset="-122"/>
            </a:endParaRPr>
          </a:p>
        </p:txBody>
      </p:sp>
    </p:spTree>
    <p:extLst>
      <p:ext uri="{BB962C8B-B14F-4D97-AF65-F5344CB8AC3E}">
        <p14:creationId xmlns:p14="http://schemas.microsoft.com/office/powerpoint/2010/main" val="3125244484"/>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J15e2Ac1IE6L6dT_R8eBW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CZoVwfyz2UeB4Ypr3bsMpA"/>
</p:tagLst>
</file>

<file path=ppt/theme/theme1.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mpany Overview3">
  <a:themeElements>
    <a:clrScheme name="Custom 1">
      <a:dk1>
        <a:sysClr val="windowText" lastClr="000000"/>
      </a:dk1>
      <a:lt1>
        <a:sysClr val="window" lastClr="FFFFFF"/>
      </a:lt1>
      <a:dk2>
        <a:srgbClr val="FFDD00"/>
      </a:dk2>
      <a:lt2>
        <a:srgbClr val="0079C1"/>
      </a:lt2>
      <a:accent1>
        <a:srgbClr val="000000"/>
      </a:accent1>
      <a:accent2>
        <a:srgbClr val="F2F2F2"/>
      </a:accent2>
      <a:accent3>
        <a:srgbClr val="BFBFBF"/>
      </a:accent3>
      <a:accent4>
        <a:srgbClr val="6D6E71"/>
      </a:accent4>
      <a:accent5>
        <a:srgbClr val="939598"/>
      </a:accent5>
      <a:accent6>
        <a:srgbClr val="BCBEC0"/>
      </a:accent6>
      <a:hlink>
        <a:srgbClr val="414042"/>
      </a:hlink>
      <a:folHlink>
        <a:srgbClr val="008C99"/>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w="12700" cap="sq" algn="ctr">
          <a:noFill/>
          <a:miter lim="800000"/>
          <a:headEnd/>
          <a:tailEnd/>
        </a:ln>
        <a:effectLst/>
      </a:spPr>
      <a:bodyPr wrap="none" rtlCol="0" anchor="ctr"/>
      <a:lstStyle>
        <a:defPPr algn="ctr">
          <a:defRPr b="1" dirty="0" smtClean="0">
            <a:solidFill>
              <a:schemeClr val="bg1"/>
            </a:solidFill>
            <a:latin typeface="Arial Narrow" pitchFamily="34" charset="0"/>
          </a:defRPr>
        </a:defPPr>
      </a:lstStyle>
    </a:spDef>
    <a:lnDef>
      <a:spPr bwMode="auto">
        <a:solidFill>
          <a:schemeClr val="accent2"/>
        </a:solidFill>
        <a:ln w="19050" cap="sq" cmpd="sng" algn="ctr">
          <a:solidFill>
            <a:schemeClr val="bg2"/>
          </a:solidFill>
          <a:prstDash val="solid"/>
          <a:round/>
          <a:headEnd type="triangle" w="med" len="med"/>
          <a:tailEnd type="triangle" w="med" len="med"/>
        </a:ln>
        <a:effectLst/>
      </a:spPr>
      <a:bodyPr/>
      <a:lstStyle/>
    </a:lnDef>
    <a:txDef>
      <a:spPr bwMode="auto">
        <a:noFill/>
        <a:ln w="12700" cap="sq" algn="ctr">
          <a:noFill/>
          <a:miter lim="800000"/>
          <a:headEnd/>
          <a:tailEnd/>
        </a:ln>
        <a:effectLst/>
      </a:spPr>
      <a:bodyPr wrap="square" rtlCol="0">
        <a:spAutoFit/>
      </a:bodyPr>
      <a:lstStyle>
        <a:defPPr>
          <a:defRPr b="1" dirty="0" smtClean="0">
            <a:latin typeface="Calibri" pitchFamily="34" charset="0"/>
            <a:cs typeface="Calibri" pitchFamily="34" charset="0"/>
          </a:defRPr>
        </a:defPPr>
      </a:lstStyle>
    </a:tx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6064</TotalTime>
  <Words>4039</Words>
  <Application>Microsoft Office PowerPoint</Application>
  <PresentationFormat>全屏显示(4:3)</PresentationFormat>
  <Paragraphs>1084</Paragraphs>
  <Slides>38</Slides>
  <Notes>15</Notes>
  <HiddenSlides>0</HiddenSlides>
  <MMClips>1</MMClips>
  <ScaleCrop>false</ScaleCrop>
  <HeadingPairs>
    <vt:vector size="6" baseType="variant">
      <vt:variant>
        <vt:lpstr>主题</vt:lpstr>
      </vt:variant>
      <vt:variant>
        <vt:i4>2</vt:i4>
      </vt:variant>
      <vt:variant>
        <vt:lpstr>嵌入 OLE 服务器</vt:lpstr>
      </vt:variant>
      <vt:variant>
        <vt:i4>2</vt:i4>
      </vt:variant>
      <vt:variant>
        <vt:lpstr>幻灯片标题</vt:lpstr>
      </vt:variant>
      <vt:variant>
        <vt:i4>38</vt:i4>
      </vt:variant>
    </vt:vector>
  </HeadingPairs>
  <TitlesOfParts>
    <vt:vector size="42" baseType="lpstr">
      <vt:lpstr>2_自定义设计方案</vt:lpstr>
      <vt:lpstr>Company Overview3</vt:lpstr>
      <vt:lpstr>Package</vt:lpstr>
      <vt:lpstr>Visio</vt:lpstr>
      <vt:lpstr>PowerPoint 演示文稿</vt:lpstr>
      <vt:lpstr>企业仿真体系模型</vt:lpstr>
      <vt:lpstr>思考</vt:lpstr>
      <vt:lpstr>CAE技术发展，正在推动研发模式变革</vt:lpstr>
      <vt:lpstr>系统工程的V字模型</vt:lpstr>
      <vt:lpstr>CAE仿真技术的发展趋势</vt:lpstr>
      <vt:lpstr>Workbench仿真集成框架</vt:lpstr>
      <vt:lpstr>以仿真平台，整合CAE技术应用</vt:lpstr>
      <vt:lpstr>以仿真平台，整合CAE技术应用</vt:lpstr>
      <vt:lpstr>以仿真平台，整合CAE技术应用</vt:lpstr>
      <vt:lpstr>以仿真平台，整合CAE技术应用</vt:lpstr>
      <vt:lpstr>PowerPoint 演示文稿</vt:lpstr>
      <vt:lpstr>仿真技术体系的组成要素</vt:lpstr>
      <vt:lpstr>企业仿真体系的成熟度模型</vt:lpstr>
      <vt:lpstr>PowerPoint 演示文稿</vt:lpstr>
      <vt:lpstr>我们的用户常见的工程挑战</vt:lpstr>
      <vt:lpstr>基于知识的仿真专用系统</vt:lpstr>
      <vt:lpstr>法国AVEAVA的核电站管道力学计算系统APA</vt:lpstr>
      <vt:lpstr>法国AVEAVA的核电站管道力学计算系统APA</vt:lpstr>
      <vt:lpstr>PowerPoint 演示文稿</vt:lpstr>
      <vt:lpstr>某舰船所的仿真需求</vt:lpstr>
      <vt:lpstr>舰船数字化设计中的仿真技术体系</vt:lpstr>
      <vt:lpstr>舰船数字化设计中的仿真技术体系</vt:lpstr>
      <vt:lpstr>舰船数字化设计中的仿真技术体系</vt:lpstr>
      <vt:lpstr>舰船数字化设计中的仿真技术体系</vt:lpstr>
      <vt:lpstr>船舶水动力性能集成设计系统</vt:lpstr>
      <vt:lpstr>PowerPoint 演示文稿</vt:lpstr>
      <vt:lpstr>土建工程中的仿真技术体系</vt:lpstr>
      <vt:lpstr>数字化水电工程中的仿真体系</vt:lpstr>
      <vt:lpstr>数字化水电工程中的仿真体系</vt:lpstr>
      <vt:lpstr>PowerPoint 演示文稿</vt:lpstr>
      <vt:lpstr>PowerPoint 演示文稿</vt:lpstr>
      <vt:lpstr>PowerPoint 演示文稿</vt:lpstr>
      <vt:lpstr>PowerPoint 演示文稿</vt:lpstr>
      <vt:lpstr>PowerPoint 演示文稿</vt:lpstr>
      <vt:lpstr>水电厂房结构静强度的设计-计算过程示例</vt:lpstr>
      <vt:lpstr>小结</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mmm</cp:lastModifiedBy>
  <cp:revision>689</cp:revision>
  <dcterms:created xsi:type="dcterms:W3CDTF">2013-02-26T06:17:59Z</dcterms:created>
  <dcterms:modified xsi:type="dcterms:W3CDTF">2013-05-28T07:30:10Z</dcterms:modified>
</cp:coreProperties>
</file>